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455" r:id="rId2"/>
    <p:sldId id="1674" r:id="rId3"/>
    <p:sldId id="1877" r:id="rId4"/>
    <p:sldId id="1866" r:id="rId5"/>
    <p:sldId id="1828" r:id="rId6"/>
    <p:sldId id="1829" r:id="rId7"/>
    <p:sldId id="1887" r:id="rId8"/>
    <p:sldId id="1895" r:id="rId9"/>
    <p:sldId id="1896" r:id="rId10"/>
    <p:sldId id="1897" r:id="rId11"/>
    <p:sldId id="1898" r:id="rId12"/>
    <p:sldId id="1899" r:id="rId13"/>
    <p:sldId id="1900" r:id="rId14"/>
    <p:sldId id="1901" r:id="rId15"/>
    <p:sldId id="1902" r:id="rId16"/>
    <p:sldId id="1888" r:id="rId17"/>
    <p:sldId id="1903" r:id="rId18"/>
    <p:sldId id="1889" r:id="rId19"/>
    <p:sldId id="1890" r:id="rId20"/>
    <p:sldId id="1904" r:id="rId21"/>
    <p:sldId id="1905" r:id="rId22"/>
    <p:sldId id="1908" r:id="rId23"/>
    <p:sldId id="1909" r:id="rId24"/>
    <p:sldId id="18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343" autoAdjust="0"/>
  </p:normalViewPr>
  <p:slideViewPr>
    <p:cSldViewPr>
      <p:cViewPr>
        <p:scale>
          <a:sx n="77" d="100"/>
          <a:sy n="77" d="100"/>
        </p:scale>
        <p:origin x="-6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4031873"/>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Next Witnesses </a:t>
            </a:r>
          </a:p>
          <a:p>
            <a:pPr algn="ctr"/>
            <a:r>
              <a:rPr lang="en-US" sz="3200" dirty="0" smtClean="0">
                <a:solidFill>
                  <a:schemeClr val="bg1"/>
                </a:solidFill>
                <a:latin typeface="Bahnschrift" panose="020B0502040204020203" pitchFamily="34" charset="0"/>
              </a:rPr>
              <a:t>The Obedience of Christ –</a:t>
            </a:r>
          </a:p>
          <a:p>
            <a:pPr algn="ctr"/>
            <a:r>
              <a:rPr lang="en-US" sz="3200" dirty="0" smtClean="0">
                <a:solidFill>
                  <a:schemeClr val="bg1"/>
                </a:solidFill>
                <a:latin typeface="Bahnschrift" panose="020B0502040204020203" pitchFamily="34" charset="0"/>
              </a:rPr>
              <a:t>The Temptations by the Devil – </a:t>
            </a:r>
          </a:p>
          <a:p>
            <a:pPr algn="ctr"/>
            <a:r>
              <a:rPr lang="en-US" sz="3200" dirty="0" smtClean="0">
                <a:solidFill>
                  <a:schemeClr val="bg1"/>
                </a:solidFill>
                <a:latin typeface="Bahnschrift" panose="020B0502040204020203" pitchFamily="34" charset="0"/>
              </a:rPr>
              <a:t>The Service of Angels</a:t>
            </a:r>
          </a:p>
          <a:p>
            <a:pPr algn="ctr"/>
            <a:r>
              <a:rPr lang="en-US" sz="3200" dirty="0" smtClean="0">
                <a:solidFill>
                  <a:schemeClr val="bg1"/>
                </a:solidFill>
                <a:latin typeface="Bahnschrift" panose="020B0502040204020203" pitchFamily="34" charset="0"/>
              </a:rPr>
              <a:t>Mark 1:12-13 (Part </a:t>
            </a:r>
            <a:r>
              <a:rPr lang="en-US" sz="3200" dirty="0" smtClean="0">
                <a:solidFill>
                  <a:schemeClr val="bg1"/>
                </a:solidFill>
                <a:latin typeface="Bahnschrift" panose="020B0502040204020203" pitchFamily="34" charset="0"/>
              </a:rPr>
              <a:t>2)</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1:13-14</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“13 For He [God the Father] rescued us from the domain of darkness, and transferred us to the kingdom of His beloved Son, 14 in whom we have redemption, the forgiveness of sins.” </a:t>
            </a:r>
            <a:endParaRPr lang="en-US" sz="4400" dirty="0">
              <a:solidFill>
                <a:schemeClr val="bg1"/>
              </a:solidFill>
            </a:endParaRPr>
          </a:p>
        </p:txBody>
      </p:sp>
    </p:spTree>
    <p:extLst>
      <p:ext uri="{BB962C8B-B14F-4D97-AF65-F5344CB8AC3E}">
        <p14:creationId xmlns:p14="http://schemas.microsoft.com/office/powerpoint/2010/main" val="4755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Romans 8”19-22</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i="1" dirty="0">
                <a:solidFill>
                  <a:schemeClr val="bg1"/>
                </a:solidFill>
              </a:rPr>
              <a:t>“19 For the anxious longing of the creation waits eagerly for the revealing of the sons of God. 20 For the creation was subjected to futility, not willingly, but because of Him who subjected it, in hope 21 that the creation itself also will be set free from its slavery to corruption into the freedom of the glory of the children of God. 22 For we know that the whole creation groans and suffers the pains of childbirth together until now.” </a:t>
            </a:r>
            <a:endParaRPr lang="en-US" sz="3600" dirty="0">
              <a:solidFill>
                <a:schemeClr val="bg1"/>
              </a:solidFill>
            </a:endParaRPr>
          </a:p>
        </p:txBody>
      </p:sp>
    </p:spTree>
    <p:extLst>
      <p:ext uri="{BB962C8B-B14F-4D97-AF65-F5344CB8AC3E}">
        <p14:creationId xmlns:p14="http://schemas.microsoft.com/office/powerpoint/2010/main" val="31271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lgn="just">
              <a:buFont typeface="+mj-lt"/>
              <a:buAutoNum type="romanUcPeriod" startAt="4"/>
            </a:pPr>
            <a:r>
              <a:rPr lang="en-US" sz="4000" dirty="0" smtClean="0">
                <a:solidFill>
                  <a:schemeClr val="bg1"/>
                </a:solidFill>
              </a:rPr>
              <a:t>Jesus </a:t>
            </a:r>
            <a:r>
              <a:rPr lang="en-US" sz="4000" dirty="0" smtClean="0">
                <a:solidFill>
                  <a:schemeClr val="bg1"/>
                </a:solidFill>
              </a:rPr>
              <a:t>is </a:t>
            </a:r>
            <a:r>
              <a:rPr lang="en-US" sz="4000" u="sng" dirty="0" smtClean="0">
                <a:solidFill>
                  <a:schemeClr val="bg1"/>
                </a:solidFill>
              </a:rPr>
              <a:t>comforted</a:t>
            </a:r>
            <a:r>
              <a:rPr lang="en-US" sz="4000" dirty="0" smtClean="0">
                <a:solidFill>
                  <a:schemeClr val="bg1"/>
                </a:solidFill>
              </a:rPr>
              <a:t> and </a:t>
            </a:r>
            <a:r>
              <a:rPr lang="en-US" sz="4000" u="sng" dirty="0" smtClean="0">
                <a:solidFill>
                  <a:schemeClr val="bg1"/>
                </a:solidFill>
              </a:rPr>
              <a:t>confirmed</a:t>
            </a:r>
            <a:r>
              <a:rPr lang="en-US" sz="4000" dirty="0" smtClean="0">
                <a:solidFill>
                  <a:schemeClr val="bg1"/>
                </a:solidFill>
              </a:rPr>
              <a:t> by angels</a:t>
            </a:r>
            <a:r>
              <a:rPr lang="en-US" sz="4000" dirty="0" smtClean="0">
                <a:solidFill>
                  <a:schemeClr val="bg1"/>
                </a:solidFill>
              </a:rPr>
              <a:t> </a:t>
            </a:r>
            <a:r>
              <a:rPr lang="en-US" sz="4000" baseline="30000" dirty="0" smtClean="0">
                <a:solidFill>
                  <a:schemeClr val="bg1"/>
                </a:solidFill>
              </a:rPr>
              <a:t>(</a:t>
            </a:r>
            <a:r>
              <a:rPr lang="en-US" sz="4000" baseline="30000" dirty="0" smtClean="0">
                <a:solidFill>
                  <a:schemeClr val="bg1"/>
                </a:solidFill>
              </a:rPr>
              <a:t>1:13c)</a:t>
            </a:r>
          </a:p>
        </p:txBody>
      </p:sp>
      <p:sp>
        <p:nvSpPr>
          <p:cNvPr id="5" name="TextBox 4"/>
          <p:cNvSpPr txBox="1"/>
          <p:nvPr/>
        </p:nvSpPr>
        <p:spPr>
          <a:xfrm>
            <a:off x="304800" y="1443335"/>
            <a:ext cx="8610600" cy="461665"/>
          </a:xfrm>
          <a:prstGeom prst="rect">
            <a:avLst/>
          </a:prstGeom>
          <a:noFill/>
        </p:spPr>
        <p:txBody>
          <a:bodyPr wrap="square" rtlCol="0">
            <a:spAutoFit/>
          </a:bodyPr>
          <a:lstStyle/>
          <a:p>
            <a:pPr algn="just"/>
            <a:r>
              <a:rPr lang="en-US" sz="2400" i="1" dirty="0">
                <a:solidFill>
                  <a:schemeClr val="bg1"/>
                </a:solidFill>
              </a:rPr>
              <a:t>…and the angels were ministering to Him.</a:t>
            </a:r>
            <a:endParaRPr lang="en-US" sz="2400" dirty="0">
              <a:solidFill>
                <a:schemeClr val="bg1"/>
              </a:solidFill>
            </a:endParaRPr>
          </a:p>
        </p:txBody>
      </p:sp>
      <p:sp>
        <p:nvSpPr>
          <p:cNvPr id="6" name="TextBox 5"/>
          <p:cNvSpPr txBox="1"/>
          <p:nvPr/>
        </p:nvSpPr>
        <p:spPr>
          <a:xfrm>
            <a:off x="278027" y="1965841"/>
            <a:ext cx="8610600" cy="1077218"/>
          </a:xfrm>
          <a:prstGeom prst="rect">
            <a:avLst/>
          </a:prstGeom>
          <a:noFill/>
        </p:spPr>
        <p:txBody>
          <a:bodyPr wrap="square" rtlCol="0">
            <a:spAutoFit/>
          </a:bodyPr>
          <a:lstStyle/>
          <a:p>
            <a:pPr marL="514350" indent="-514350">
              <a:buAutoNum type="alphaUcPeriod"/>
            </a:pPr>
            <a:r>
              <a:rPr lang="en-US" sz="3200" dirty="0" smtClean="0">
                <a:solidFill>
                  <a:schemeClr val="bg1"/>
                </a:solidFill>
              </a:rPr>
              <a:t>The </a:t>
            </a:r>
            <a:r>
              <a:rPr lang="en-US" sz="3200" dirty="0" smtClean="0">
                <a:solidFill>
                  <a:schemeClr val="bg1"/>
                </a:solidFill>
              </a:rPr>
              <a:t>angels comforted Jesus as the Son of Man</a:t>
            </a:r>
          </a:p>
          <a:p>
            <a:pPr marL="514350" indent="-514350">
              <a:buAutoNum type="alphaUcPeriod"/>
            </a:pPr>
            <a:r>
              <a:rPr lang="en-US" sz="3200" dirty="0" smtClean="0">
                <a:solidFill>
                  <a:schemeClr val="bg1"/>
                </a:solidFill>
              </a:rPr>
              <a:t>The angels confirmed Jesus as the Son of God</a:t>
            </a:r>
            <a:endParaRPr lang="en-US" sz="3200" dirty="0" smtClean="0">
              <a:solidFill>
                <a:schemeClr val="bg1"/>
              </a:solidFill>
            </a:endParaRPr>
          </a:p>
        </p:txBody>
      </p:sp>
    </p:spTree>
    <p:extLst>
      <p:ext uri="{BB962C8B-B14F-4D97-AF65-F5344CB8AC3E}">
        <p14:creationId xmlns:p14="http://schemas.microsoft.com/office/powerpoint/2010/main" val="20216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lgn="just">
              <a:buFont typeface="+mj-lt"/>
              <a:buAutoNum type="romanUcPeriod" startAt="5"/>
            </a:pPr>
            <a:r>
              <a:rPr lang="en-US" sz="4000" dirty="0" smtClean="0">
                <a:solidFill>
                  <a:schemeClr val="bg1"/>
                </a:solidFill>
              </a:rPr>
              <a:t>Our contemplation – so what?</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pPr algn="just"/>
            <a:r>
              <a:rPr lang="en-US" sz="2400" i="1" dirty="0" smtClean="0">
                <a:solidFill>
                  <a:schemeClr val="bg1"/>
                </a:solidFill>
              </a:rPr>
              <a:t>The temptation of Jesus in the wilderness provides…</a:t>
            </a:r>
            <a:endParaRPr lang="en-US" sz="2400" dirty="0">
              <a:solidFill>
                <a:schemeClr val="bg1"/>
              </a:solidFill>
            </a:endParaRPr>
          </a:p>
        </p:txBody>
      </p:sp>
      <p:sp>
        <p:nvSpPr>
          <p:cNvPr id="6" name="TextBox 5"/>
          <p:cNvSpPr txBox="1"/>
          <p:nvPr/>
        </p:nvSpPr>
        <p:spPr>
          <a:xfrm>
            <a:off x="278027" y="1524000"/>
            <a:ext cx="8610600" cy="1077218"/>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surety of our atonement: </a:t>
            </a:r>
            <a:r>
              <a:rPr lang="en-US" sz="3200" i="1" dirty="0" smtClean="0">
                <a:solidFill>
                  <a:schemeClr val="bg1"/>
                </a:solidFill>
              </a:rPr>
              <a:t>the proven perfect man = perfect substitute and sacrifice.</a:t>
            </a:r>
          </a:p>
        </p:txBody>
      </p:sp>
    </p:spTree>
    <p:extLst>
      <p:ext uri="{BB962C8B-B14F-4D97-AF65-F5344CB8AC3E}">
        <p14:creationId xmlns:p14="http://schemas.microsoft.com/office/powerpoint/2010/main" val="24626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Psalm 49:7-9</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“7 No man can by any means redeem his brother Or give to God a ransom for him — 8 For the redemption of his soul is costly, And he should cease trying forever — 9 That he should live on eternally, That he should not undergo decay.” </a:t>
            </a:r>
            <a:endParaRPr lang="en-US" sz="4000" dirty="0">
              <a:solidFill>
                <a:schemeClr val="bg1"/>
              </a:solidFill>
            </a:endParaRPr>
          </a:p>
        </p:txBody>
      </p:sp>
    </p:spTree>
    <p:extLst>
      <p:ext uri="{BB962C8B-B14F-4D97-AF65-F5344CB8AC3E}">
        <p14:creationId xmlns:p14="http://schemas.microsoft.com/office/powerpoint/2010/main" val="33166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lgn="just">
              <a:buFont typeface="+mj-lt"/>
              <a:buAutoNum type="romanUcPeriod" startAt="5"/>
            </a:pPr>
            <a:r>
              <a:rPr lang="en-US" sz="4000" dirty="0" smtClean="0">
                <a:solidFill>
                  <a:schemeClr val="bg1"/>
                </a:solidFill>
              </a:rPr>
              <a:t>Our contemplation – so what?</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pPr algn="just"/>
            <a:r>
              <a:rPr lang="en-US" sz="2400" i="1" dirty="0" smtClean="0">
                <a:solidFill>
                  <a:schemeClr val="bg1"/>
                </a:solidFill>
              </a:rPr>
              <a:t>The temptation of Jesus in the wilderness provides…</a:t>
            </a:r>
            <a:endParaRPr lang="en-US" sz="2400" dirty="0">
              <a:solidFill>
                <a:schemeClr val="bg1"/>
              </a:solidFill>
            </a:endParaRPr>
          </a:p>
        </p:txBody>
      </p:sp>
      <p:sp>
        <p:nvSpPr>
          <p:cNvPr id="6" name="TextBox 5"/>
          <p:cNvSpPr txBox="1"/>
          <p:nvPr/>
        </p:nvSpPr>
        <p:spPr>
          <a:xfrm>
            <a:off x="278027" y="1524000"/>
            <a:ext cx="8610600" cy="2062103"/>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surety of our atonement: </a:t>
            </a:r>
            <a:r>
              <a:rPr lang="en-US" sz="3200" i="1" dirty="0" smtClean="0">
                <a:solidFill>
                  <a:schemeClr val="bg1"/>
                </a:solidFill>
              </a:rPr>
              <a:t>the proven perfect man = perfect substitute and sacrifice.</a:t>
            </a:r>
          </a:p>
          <a:p>
            <a:pPr marL="514350" indent="-514350" algn="just">
              <a:buAutoNum type="alphaUcPeriod"/>
            </a:pPr>
            <a:r>
              <a:rPr lang="en-US" sz="3200" dirty="0" smtClean="0">
                <a:solidFill>
                  <a:schemeClr val="bg1"/>
                </a:solidFill>
              </a:rPr>
              <a:t>The surety of our justification: </a:t>
            </a:r>
            <a:r>
              <a:rPr lang="en-US" sz="3200" i="1" dirty="0" smtClean="0">
                <a:solidFill>
                  <a:schemeClr val="bg1"/>
                </a:solidFill>
              </a:rPr>
              <a:t>being “right” with God – righteous.</a:t>
            </a:r>
            <a:endParaRPr lang="en-US" sz="3200" i="1" dirty="0" smtClean="0">
              <a:solidFill>
                <a:schemeClr val="bg1"/>
              </a:solidFill>
            </a:endParaRPr>
          </a:p>
        </p:txBody>
      </p:sp>
      <p:sp>
        <p:nvSpPr>
          <p:cNvPr id="7" name="TextBox 6"/>
          <p:cNvSpPr txBox="1"/>
          <p:nvPr/>
        </p:nvSpPr>
        <p:spPr>
          <a:xfrm>
            <a:off x="304800" y="3729097"/>
            <a:ext cx="8610600" cy="2862322"/>
          </a:xfrm>
          <a:prstGeom prst="rect">
            <a:avLst/>
          </a:prstGeom>
          <a:noFill/>
        </p:spPr>
        <p:txBody>
          <a:bodyPr wrap="square" rtlCol="0">
            <a:spAutoFit/>
          </a:bodyPr>
          <a:lstStyle/>
          <a:p>
            <a:pPr algn="just"/>
            <a:r>
              <a:rPr lang="en-US" sz="3000" dirty="0">
                <a:solidFill>
                  <a:schemeClr val="bg1"/>
                </a:solidFill>
              </a:rPr>
              <a:t>“</a:t>
            </a:r>
            <a:r>
              <a:rPr lang="en-US" sz="3000" u="sng" dirty="0">
                <a:solidFill>
                  <a:schemeClr val="bg1"/>
                </a:solidFill>
              </a:rPr>
              <a:t>imputation</a:t>
            </a:r>
            <a:r>
              <a:rPr lang="en-US" sz="3000" dirty="0">
                <a:solidFill>
                  <a:schemeClr val="bg1"/>
                </a:solidFill>
              </a:rPr>
              <a:t>” – the act of God whereby all our sinfulness is charged to Jesus as if it were His own and then paid for, atoned for on the cross so that all His righteousness </a:t>
            </a:r>
            <a:r>
              <a:rPr lang="en-US" sz="3000" dirty="0" smtClean="0">
                <a:solidFill>
                  <a:schemeClr val="bg1"/>
                </a:solidFill>
              </a:rPr>
              <a:t>may </a:t>
            </a:r>
            <a:r>
              <a:rPr lang="en-US" sz="3000" dirty="0">
                <a:solidFill>
                  <a:schemeClr val="bg1"/>
                </a:solidFill>
              </a:rPr>
              <a:t>be charge to us, as if it were our own, making us right in the sight of God, making us just or justified before God. </a:t>
            </a:r>
            <a:endParaRPr lang="en-US" sz="3000" i="1" dirty="0" smtClean="0">
              <a:solidFill>
                <a:schemeClr val="bg1"/>
              </a:solidFill>
            </a:endParaRPr>
          </a:p>
        </p:txBody>
      </p:sp>
    </p:spTree>
    <p:extLst>
      <p:ext uri="{BB962C8B-B14F-4D97-AF65-F5344CB8AC3E}">
        <p14:creationId xmlns:p14="http://schemas.microsoft.com/office/powerpoint/2010/main" val="388503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250"/>
                                        <p:tgtEl>
                                          <p:spTgt spid="6">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Steve Lawson</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lvl="0" algn="just"/>
            <a:r>
              <a:rPr lang="en-US" sz="4400" i="1" dirty="0">
                <a:solidFill>
                  <a:schemeClr val="bg1"/>
                </a:solidFill>
              </a:rPr>
              <a:t>“At the cross, the worst about us – our sins – was laid upon Christ, and the best about Him – His righteousness – was laid upon </a:t>
            </a:r>
            <a:r>
              <a:rPr lang="en-US" sz="4400" i="1" dirty="0" smtClean="0">
                <a:solidFill>
                  <a:schemeClr val="bg1"/>
                </a:solidFill>
              </a:rPr>
              <a:t>us.”</a:t>
            </a:r>
            <a:r>
              <a:rPr lang="en-US" sz="4400" dirty="0" smtClean="0">
                <a:solidFill>
                  <a:schemeClr val="bg1"/>
                </a:solidFill>
              </a:rPr>
              <a:t> </a:t>
            </a:r>
            <a:endParaRPr lang="en-US" sz="4400" dirty="0" smtClean="0">
              <a:solidFill>
                <a:schemeClr val="bg1"/>
              </a:solidFill>
            </a:endParaRPr>
          </a:p>
        </p:txBody>
      </p:sp>
    </p:spTree>
    <p:extLst>
      <p:ext uri="{BB962C8B-B14F-4D97-AF65-F5344CB8AC3E}">
        <p14:creationId xmlns:p14="http://schemas.microsoft.com/office/powerpoint/2010/main" val="9708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lgn="just">
              <a:buFont typeface="+mj-lt"/>
              <a:buAutoNum type="romanUcPeriod" startAt="5"/>
            </a:pPr>
            <a:r>
              <a:rPr lang="en-US" sz="4000" dirty="0" smtClean="0">
                <a:solidFill>
                  <a:schemeClr val="bg1"/>
                </a:solidFill>
              </a:rPr>
              <a:t>Our contemplation – so what?</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pPr algn="just"/>
            <a:r>
              <a:rPr lang="en-US" sz="2400" i="1" dirty="0" smtClean="0">
                <a:solidFill>
                  <a:schemeClr val="bg1"/>
                </a:solidFill>
              </a:rPr>
              <a:t>The temptation of Jesus in the wilderness provides…</a:t>
            </a:r>
            <a:endParaRPr lang="en-US" sz="2400" dirty="0">
              <a:solidFill>
                <a:schemeClr val="bg1"/>
              </a:solidFill>
            </a:endParaRPr>
          </a:p>
        </p:txBody>
      </p:sp>
      <p:sp>
        <p:nvSpPr>
          <p:cNvPr id="6" name="TextBox 5"/>
          <p:cNvSpPr txBox="1"/>
          <p:nvPr/>
        </p:nvSpPr>
        <p:spPr>
          <a:xfrm>
            <a:off x="278027" y="1524000"/>
            <a:ext cx="8610600" cy="3539430"/>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surety of our </a:t>
            </a:r>
            <a:r>
              <a:rPr lang="en-US" sz="3200" b="1" u="sng" dirty="0" smtClean="0">
                <a:solidFill>
                  <a:schemeClr val="bg1"/>
                </a:solidFill>
              </a:rPr>
              <a:t>atonement</a:t>
            </a:r>
            <a:r>
              <a:rPr lang="en-US" sz="3200" dirty="0" smtClean="0">
                <a:solidFill>
                  <a:schemeClr val="bg1"/>
                </a:solidFill>
              </a:rPr>
              <a:t>: </a:t>
            </a:r>
            <a:r>
              <a:rPr lang="en-US" sz="3200" i="1" dirty="0" smtClean="0">
                <a:solidFill>
                  <a:schemeClr val="bg1"/>
                </a:solidFill>
              </a:rPr>
              <a:t>the proven perfect man = perfect substitute and sacrifice.</a:t>
            </a:r>
          </a:p>
          <a:p>
            <a:pPr marL="514350" indent="-514350" algn="just">
              <a:buAutoNum type="alphaUcPeriod"/>
            </a:pPr>
            <a:r>
              <a:rPr lang="en-US" sz="3200" dirty="0" smtClean="0">
                <a:solidFill>
                  <a:schemeClr val="bg1"/>
                </a:solidFill>
              </a:rPr>
              <a:t>The surety of our </a:t>
            </a:r>
            <a:r>
              <a:rPr lang="en-US" sz="3200" b="1" u="sng" dirty="0" smtClean="0">
                <a:solidFill>
                  <a:schemeClr val="bg1"/>
                </a:solidFill>
              </a:rPr>
              <a:t>justification</a:t>
            </a:r>
            <a:r>
              <a:rPr lang="en-US" sz="3200" dirty="0" smtClean="0">
                <a:solidFill>
                  <a:schemeClr val="bg1"/>
                </a:solidFill>
              </a:rPr>
              <a:t>: </a:t>
            </a:r>
            <a:r>
              <a:rPr lang="en-US" sz="3200" i="1" dirty="0" smtClean="0">
                <a:solidFill>
                  <a:schemeClr val="bg1"/>
                </a:solidFill>
              </a:rPr>
              <a:t>being “right” with God – righteous.</a:t>
            </a:r>
          </a:p>
          <a:p>
            <a:pPr marL="514350" indent="-514350" algn="just">
              <a:buAutoNum type="alphaUcPeriod"/>
            </a:pPr>
            <a:r>
              <a:rPr lang="en-US" sz="3200" dirty="0" smtClean="0">
                <a:solidFill>
                  <a:schemeClr val="bg1"/>
                </a:solidFill>
              </a:rPr>
              <a:t>The surety of our </a:t>
            </a:r>
            <a:r>
              <a:rPr lang="en-US" sz="3200" b="1" u="sng" dirty="0" smtClean="0">
                <a:solidFill>
                  <a:schemeClr val="bg1"/>
                </a:solidFill>
              </a:rPr>
              <a:t>sanctification</a:t>
            </a:r>
            <a:r>
              <a:rPr lang="en-US" sz="3200" dirty="0" smtClean="0">
                <a:solidFill>
                  <a:schemeClr val="bg1"/>
                </a:solidFill>
              </a:rPr>
              <a:t>: </a:t>
            </a:r>
            <a:r>
              <a:rPr lang="en-US" sz="3200" i="1" dirty="0">
                <a:solidFill>
                  <a:schemeClr val="bg1"/>
                </a:solidFill>
              </a:rPr>
              <a:t>our ongoing, progressive pursuit of thinking, speaking and acting like Christ.</a:t>
            </a:r>
            <a:r>
              <a:rPr lang="en-US" sz="3200" i="1" dirty="0" smtClean="0">
                <a:solidFill>
                  <a:schemeClr val="bg1"/>
                </a:solidFill>
              </a:rPr>
              <a:t> Personal holiness.</a:t>
            </a:r>
          </a:p>
        </p:txBody>
      </p:sp>
    </p:spTree>
    <p:extLst>
      <p:ext uri="{BB962C8B-B14F-4D97-AF65-F5344CB8AC3E}">
        <p14:creationId xmlns:p14="http://schemas.microsoft.com/office/powerpoint/2010/main" val="2681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a:solidFill>
                  <a:schemeClr val="bg1"/>
                </a:solidFill>
              </a:rPr>
              <a:t>Every wilderness experience you have; every trial, every temptation is but a test for you to see how much more like Christ you are becoming. </a:t>
            </a:r>
            <a:endParaRPr lang="en-US" sz="4200" dirty="0">
              <a:solidFill>
                <a:schemeClr val="bg1"/>
              </a:solidFill>
            </a:endParaRPr>
          </a:p>
        </p:txBody>
      </p:sp>
    </p:spTree>
    <p:extLst>
      <p:ext uri="{BB962C8B-B14F-4D97-AF65-F5344CB8AC3E}">
        <p14:creationId xmlns:p14="http://schemas.microsoft.com/office/powerpoint/2010/main" val="11639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Titus 2:12-14</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i="1" dirty="0">
                <a:solidFill>
                  <a:schemeClr val="bg1"/>
                </a:solidFill>
              </a:rPr>
              <a:t>“to deny ungodliness and worldly desires and to live sensibly, righteously and godly in the present age,  [and] look…for the blessed hope and the appearing of the glory of our great God and Savior, Christ Jesus, who gave Himself for us to redeem us from every lawless deed, and to purify for Himself a people for His own possession, zealous for good deeds.” </a:t>
            </a:r>
            <a:endParaRPr lang="en-US" sz="3600" dirty="0">
              <a:solidFill>
                <a:schemeClr val="bg1"/>
              </a:solidFill>
            </a:endParaRPr>
          </a:p>
        </p:txBody>
      </p:sp>
    </p:spTree>
    <p:extLst>
      <p:ext uri="{BB962C8B-B14F-4D97-AF65-F5344CB8AC3E}">
        <p14:creationId xmlns:p14="http://schemas.microsoft.com/office/powerpoint/2010/main" val="245419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1:9-11</a:t>
            </a: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9 In those days Jesus came from Nazareth in Galilee and was baptized by John in the Jordan. 10 Immediately coming up out of the water, He saw the heavens opening, and the Spirit like a dove descending upon Him; 11 and a voice came out of the heavens: </a:t>
            </a:r>
            <a:r>
              <a:rPr lang="en-US" sz="4000" i="1" dirty="0" smtClean="0">
                <a:solidFill>
                  <a:schemeClr val="bg1"/>
                </a:solidFill>
              </a:rPr>
              <a:t>“You </a:t>
            </a:r>
            <a:r>
              <a:rPr lang="en-US" sz="4000" i="1" dirty="0">
                <a:solidFill>
                  <a:schemeClr val="bg1"/>
                </a:solidFill>
              </a:rPr>
              <a:t>are My beloved Son, in You I am well-pleased</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James 4:17</a:t>
            </a:r>
            <a:endParaRPr lang="en-US" sz="4800" dirty="0" smtClean="0">
              <a:solidFill>
                <a:schemeClr val="bg1"/>
              </a:solidFill>
            </a:endParaRPr>
          </a:p>
        </p:txBody>
      </p:sp>
      <p:sp>
        <p:nvSpPr>
          <p:cNvPr id="10" name="TextBox 9"/>
          <p:cNvSpPr txBox="1"/>
          <p:nvPr/>
        </p:nvSpPr>
        <p:spPr>
          <a:xfrm>
            <a:off x="304800" y="998577"/>
            <a:ext cx="8610600" cy="1446550"/>
          </a:xfrm>
          <a:prstGeom prst="rect">
            <a:avLst/>
          </a:prstGeom>
          <a:noFill/>
        </p:spPr>
        <p:txBody>
          <a:bodyPr wrap="square" rtlCol="0">
            <a:spAutoFit/>
          </a:bodyPr>
          <a:lstStyle/>
          <a:p>
            <a:pPr algn="just"/>
            <a:r>
              <a:rPr lang="en-US" sz="4400" i="1" dirty="0">
                <a:solidFill>
                  <a:schemeClr val="bg1"/>
                </a:solidFill>
              </a:rPr>
              <a:t>“Submit therefore to God. Resist the devil and he will flee from you.” </a:t>
            </a:r>
            <a:endParaRPr lang="en-US" sz="4400" dirty="0">
              <a:solidFill>
                <a:schemeClr val="bg1"/>
              </a:solidFill>
            </a:endParaRPr>
          </a:p>
        </p:txBody>
      </p:sp>
    </p:spTree>
    <p:extLst>
      <p:ext uri="{BB962C8B-B14F-4D97-AF65-F5344CB8AC3E}">
        <p14:creationId xmlns:p14="http://schemas.microsoft.com/office/powerpoint/2010/main" val="8657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Russel Moore</a:t>
            </a:r>
            <a:endParaRPr lang="en-US" sz="4800" dirty="0" smtClean="0">
              <a:solidFill>
                <a:schemeClr val="bg1"/>
              </a:solidFill>
            </a:endParaRPr>
          </a:p>
        </p:txBody>
      </p:sp>
      <p:sp>
        <p:nvSpPr>
          <p:cNvPr id="10" name="TextBox 9"/>
          <p:cNvSpPr txBox="1"/>
          <p:nvPr/>
        </p:nvSpPr>
        <p:spPr>
          <a:xfrm>
            <a:off x="304800" y="914400"/>
            <a:ext cx="8610600" cy="4770537"/>
          </a:xfrm>
          <a:prstGeom prst="rect">
            <a:avLst/>
          </a:prstGeom>
          <a:noFill/>
        </p:spPr>
        <p:txBody>
          <a:bodyPr wrap="square" rtlCol="0">
            <a:spAutoFit/>
          </a:bodyPr>
          <a:lstStyle/>
          <a:p>
            <a:pPr algn="just"/>
            <a:r>
              <a:rPr lang="en-US" sz="3800" i="1" dirty="0">
                <a:solidFill>
                  <a:schemeClr val="bg1"/>
                </a:solidFill>
              </a:rPr>
              <a:t>“Temptation is so strong in our lives precisely because it’s not about us. Temptation is an assault by the demonic powers on the rival empire of the Messiah. That’s why conversion to Christ doesn’t diminish the power of temptation—as we often assume—but actually, counterintuitively, ratchets it up.”</a:t>
            </a:r>
            <a:endParaRPr lang="en-US" sz="3800" dirty="0">
              <a:solidFill>
                <a:schemeClr val="bg1"/>
              </a:solidFill>
            </a:endParaRPr>
          </a:p>
        </p:txBody>
      </p:sp>
    </p:spTree>
    <p:extLst>
      <p:ext uri="{BB962C8B-B14F-4D97-AF65-F5344CB8AC3E}">
        <p14:creationId xmlns:p14="http://schemas.microsoft.com/office/powerpoint/2010/main" val="39582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Russel Moore</a:t>
            </a:r>
            <a:endParaRPr lang="en-US" sz="4800" dirty="0" smtClean="0">
              <a:solidFill>
                <a:schemeClr val="bg1"/>
              </a:solidFill>
            </a:endParaRPr>
          </a:p>
        </p:txBody>
      </p:sp>
      <p:sp>
        <p:nvSpPr>
          <p:cNvPr id="10" name="TextBox 9"/>
          <p:cNvSpPr txBox="1"/>
          <p:nvPr/>
        </p:nvSpPr>
        <p:spPr>
          <a:xfrm>
            <a:off x="304800" y="914400"/>
            <a:ext cx="8610600" cy="4770537"/>
          </a:xfrm>
          <a:prstGeom prst="rect">
            <a:avLst/>
          </a:prstGeom>
          <a:noFill/>
        </p:spPr>
        <p:txBody>
          <a:bodyPr wrap="square" rtlCol="0">
            <a:spAutoFit/>
          </a:bodyPr>
          <a:lstStyle/>
          <a:p>
            <a:pPr algn="just"/>
            <a:r>
              <a:rPr lang="en-US" sz="3800" i="1" dirty="0">
                <a:solidFill>
                  <a:schemeClr val="bg1"/>
                </a:solidFill>
              </a:rPr>
              <a:t>“If you bear the Spirit of the One the powers rage against, they will seek to tear down the icon of the Crucified they see embedded in you (1 Peter 4:14; Revelation 12:17). Ultimately, the agony of temptation is not about you or me. We’re targeted because we resemble Jesus, our firstborn brother. </a:t>
            </a:r>
            <a:endParaRPr lang="en-US" sz="3800" dirty="0">
              <a:solidFill>
                <a:schemeClr val="bg1"/>
              </a:solidFill>
            </a:endParaRPr>
          </a:p>
        </p:txBody>
      </p:sp>
    </p:spTree>
    <p:extLst>
      <p:ext uri="{BB962C8B-B14F-4D97-AF65-F5344CB8AC3E}">
        <p14:creationId xmlns:p14="http://schemas.microsoft.com/office/powerpoint/2010/main" val="42759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Russel Moore</a:t>
            </a:r>
            <a:endParaRPr lang="en-US" sz="4800" dirty="0" smtClean="0">
              <a:solidFill>
                <a:schemeClr val="bg1"/>
              </a:solidFill>
            </a:endParaRPr>
          </a:p>
        </p:txBody>
      </p:sp>
      <p:sp>
        <p:nvSpPr>
          <p:cNvPr id="10" name="TextBox 9"/>
          <p:cNvSpPr txBox="1"/>
          <p:nvPr/>
        </p:nvSpPr>
        <p:spPr>
          <a:xfrm>
            <a:off x="304800" y="914400"/>
            <a:ext cx="8610600" cy="5940088"/>
          </a:xfrm>
          <a:prstGeom prst="rect">
            <a:avLst/>
          </a:prstGeom>
          <a:noFill/>
        </p:spPr>
        <p:txBody>
          <a:bodyPr wrap="square" rtlCol="0">
            <a:spAutoFit/>
          </a:bodyPr>
          <a:lstStyle/>
          <a:p>
            <a:pPr algn="just"/>
            <a:r>
              <a:rPr lang="en-US" sz="3800" i="1" dirty="0">
                <a:solidFill>
                  <a:schemeClr val="bg1"/>
                </a:solidFill>
              </a:rPr>
              <a:t>We all, whether believers or not, bear some resemblance to Jesus because we share with him a human nature in the image of God. As we come to find peace with God through Jesus, though, we begin a journey of being conformed more and more into the image of Christ (Rom. 8:29). The demons shriek in the increasing glory of that light, and they’ll seek even more frenetically to put it out of their sight.”</a:t>
            </a:r>
            <a:endParaRPr lang="en-US" sz="3800" dirty="0">
              <a:solidFill>
                <a:schemeClr val="bg1"/>
              </a:solidFill>
            </a:endParaRPr>
          </a:p>
        </p:txBody>
      </p:sp>
    </p:spTree>
    <p:extLst>
      <p:ext uri="{BB962C8B-B14F-4D97-AF65-F5344CB8AC3E}">
        <p14:creationId xmlns:p14="http://schemas.microsoft.com/office/powerpoint/2010/main" val="42759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4031873"/>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Next Witnesses </a:t>
            </a:r>
          </a:p>
          <a:p>
            <a:pPr algn="ctr"/>
            <a:r>
              <a:rPr lang="en-US" sz="3200" dirty="0" smtClean="0">
                <a:solidFill>
                  <a:schemeClr val="bg1"/>
                </a:solidFill>
                <a:latin typeface="Bahnschrift" panose="020B0502040204020203" pitchFamily="34" charset="0"/>
              </a:rPr>
              <a:t>The Obedience of Christ –</a:t>
            </a:r>
          </a:p>
          <a:p>
            <a:pPr algn="ctr"/>
            <a:r>
              <a:rPr lang="en-US" sz="3200" dirty="0" smtClean="0">
                <a:solidFill>
                  <a:schemeClr val="bg1"/>
                </a:solidFill>
                <a:latin typeface="Bahnschrift" panose="020B0502040204020203" pitchFamily="34" charset="0"/>
              </a:rPr>
              <a:t>The Temptations by the Devil – </a:t>
            </a:r>
          </a:p>
          <a:p>
            <a:pPr algn="ctr"/>
            <a:r>
              <a:rPr lang="en-US" sz="3200" dirty="0" smtClean="0">
                <a:solidFill>
                  <a:schemeClr val="bg1"/>
                </a:solidFill>
                <a:latin typeface="Bahnschrift" panose="020B0502040204020203" pitchFamily="34" charset="0"/>
              </a:rPr>
              <a:t>The Service of Angels</a:t>
            </a:r>
          </a:p>
          <a:p>
            <a:pPr algn="ctr"/>
            <a:r>
              <a:rPr lang="en-US" sz="3200" dirty="0" smtClean="0">
                <a:solidFill>
                  <a:schemeClr val="bg1"/>
                </a:solidFill>
                <a:latin typeface="Bahnschrift" panose="020B0502040204020203" pitchFamily="34" charset="0"/>
              </a:rPr>
              <a:t>Mark 1:12-13 (</a:t>
            </a:r>
            <a:r>
              <a:rPr lang="en-US" sz="3200" smtClean="0">
                <a:solidFill>
                  <a:schemeClr val="bg1"/>
                </a:solidFill>
                <a:latin typeface="Bahnschrift" panose="020B0502040204020203" pitchFamily="34" charset="0"/>
              </a:rPr>
              <a:t>Part </a:t>
            </a:r>
            <a:r>
              <a:rPr lang="en-US" sz="3200" smtClean="0">
                <a:solidFill>
                  <a:schemeClr val="bg1"/>
                </a:solidFill>
                <a:latin typeface="Bahnschrift" panose="020B0502040204020203" pitchFamily="34" charset="0"/>
              </a:rPr>
              <a:t>2)</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66843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1:12-13</a:t>
            </a: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a:solidFill>
                  <a:schemeClr val="bg1"/>
                </a:solidFill>
              </a:rPr>
              <a:t>12 Immediately the Spirit impelled Him to go out into the wilderness. 13 And He was in the wilderness forty days being tempted by Satan; and He was with the wild beasts, and the angels were ministering to Him. </a:t>
            </a:r>
            <a:endParaRPr lang="en-US" sz="4000" dirty="0">
              <a:solidFill>
                <a:schemeClr val="bg1"/>
              </a:solidFill>
            </a:endParaRPr>
          </a:p>
        </p:txBody>
      </p:sp>
    </p:spTree>
    <p:extLst>
      <p:ext uri="{BB962C8B-B14F-4D97-AF65-F5344CB8AC3E}">
        <p14:creationId xmlns:p14="http://schemas.microsoft.com/office/powerpoint/2010/main" val="27634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Mark’s Purpose</a:t>
            </a:r>
          </a:p>
        </p:txBody>
      </p:sp>
      <p:sp>
        <p:nvSpPr>
          <p:cNvPr id="10" name="TextBox 9"/>
          <p:cNvSpPr txBox="1"/>
          <p:nvPr/>
        </p:nvSpPr>
        <p:spPr>
          <a:xfrm>
            <a:off x="304800" y="998577"/>
            <a:ext cx="8610600" cy="1446550"/>
          </a:xfrm>
          <a:prstGeom prst="rect">
            <a:avLst/>
          </a:prstGeom>
          <a:noFill/>
        </p:spPr>
        <p:txBody>
          <a:bodyPr wrap="square" rtlCol="0">
            <a:spAutoFit/>
          </a:bodyPr>
          <a:lstStyle/>
          <a:p>
            <a:pPr algn="just"/>
            <a:r>
              <a:rPr lang="en-US" sz="4400" i="1" dirty="0">
                <a:solidFill>
                  <a:schemeClr val="bg1"/>
                </a:solidFill>
              </a:rPr>
              <a:t>“The beginning of the gospel of Jesus Christ, the Son of God.” </a:t>
            </a:r>
            <a:r>
              <a:rPr lang="en-US" sz="4400" i="1" dirty="0" smtClean="0">
                <a:solidFill>
                  <a:schemeClr val="bg1"/>
                </a:solidFill>
              </a:rPr>
              <a:t>– Mark 1:1</a:t>
            </a:r>
            <a:endParaRPr lang="en-US" sz="4400" i="1" dirty="0">
              <a:solidFill>
                <a:schemeClr val="bg1"/>
              </a:solidFill>
            </a:endParaRPr>
          </a:p>
        </p:txBody>
      </p:sp>
      <p:sp>
        <p:nvSpPr>
          <p:cNvPr id="4" name="TextBox 3"/>
          <p:cNvSpPr txBox="1"/>
          <p:nvPr/>
        </p:nvSpPr>
        <p:spPr>
          <a:xfrm>
            <a:off x="304800" y="2592050"/>
            <a:ext cx="8610600" cy="3785652"/>
          </a:xfrm>
          <a:prstGeom prst="rect">
            <a:avLst/>
          </a:prstGeom>
          <a:noFill/>
        </p:spPr>
        <p:txBody>
          <a:bodyPr wrap="square" rtlCol="0">
            <a:spAutoFit/>
          </a:bodyPr>
          <a:lstStyle/>
          <a:p>
            <a:pPr algn="just"/>
            <a:r>
              <a:rPr lang="en-US" sz="4000" dirty="0">
                <a:solidFill>
                  <a:schemeClr val="bg1"/>
                </a:solidFill>
              </a:rPr>
              <a:t>Mark is determined that his readers </a:t>
            </a:r>
            <a:r>
              <a:rPr lang="en-US" sz="4000" dirty="0" smtClean="0">
                <a:solidFill>
                  <a:schemeClr val="bg1"/>
                </a:solidFill>
              </a:rPr>
              <a:t>know, </a:t>
            </a:r>
            <a:r>
              <a:rPr lang="en-US" sz="4000" dirty="0">
                <a:solidFill>
                  <a:schemeClr val="bg1"/>
                </a:solidFill>
              </a:rPr>
              <a:t>by way of testimony and </a:t>
            </a:r>
            <a:r>
              <a:rPr lang="en-US" sz="4000" dirty="0" smtClean="0">
                <a:solidFill>
                  <a:schemeClr val="bg1"/>
                </a:solidFill>
              </a:rPr>
              <a:t>evidence, </a:t>
            </a:r>
            <a:r>
              <a:rPr lang="en-US" sz="4000" dirty="0">
                <a:solidFill>
                  <a:schemeClr val="bg1"/>
                </a:solidFill>
              </a:rPr>
              <a:t>that Jesus Christ is the Son of God who became the Son of Man so that He might give His life as a ransom for </a:t>
            </a:r>
            <a:r>
              <a:rPr lang="en-US" sz="4000" dirty="0" smtClean="0">
                <a:solidFill>
                  <a:schemeClr val="bg1"/>
                </a:solidFill>
              </a:rPr>
              <a:t>many; </a:t>
            </a:r>
            <a:r>
              <a:rPr lang="en-US" sz="4000" dirty="0">
                <a:solidFill>
                  <a:schemeClr val="bg1"/>
                </a:solidFill>
              </a:rPr>
              <a:t>for all who believe</a:t>
            </a:r>
            <a:r>
              <a:rPr lang="en-US" sz="4000" dirty="0" smtClean="0">
                <a:solidFill>
                  <a:schemeClr val="bg1"/>
                </a:solidFill>
              </a:rPr>
              <a:t>.</a:t>
            </a:r>
            <a:r>
              <a:rPr lang="en-US" sz="4000" baseline="30000" dirty="0" smtClean="0">
                <a:solidFill>
                  <a:schemeClr val="bg1"/>
                </a:solidFill>
              </a:rPr>
              <a:t>(See Mark 10:45)</a:t>
            </a:r>
            <a:endParaRPr lang="en-US" sz="4000" baseline="30000" dirty="0">
              <a:solidFill>
                <a:schemeClr val="bg1"/>
              </a:solidFill>
            </a:endParaRPr>
          </a:p>
        </p:txBody>
      </p:sp>
    </p:spTree>
    <p:extLst>
      <p:ext uri="{BB962C8B-B14F-4D97-AF65-F5344CB8AC3E}">
        <p14:creationId xmlns:p14="http://schemas.microsoft.com/office/powerpoint/2010/main" val="9058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2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4616648"/>
          </a:xfrm>
          <a:prstGeom prst="rect">
            <a:avLst/>
          </a:prstGeom>
          <a:noFill/>
        </p:spPr>
        <p:txBody>
          <a:bodyPr wrap="square" rtlCol="0">
            <a:spAutoFit/>
          </a:bodyPr>
          <a:lstStyle/>
          <a:p>
            <a:pPr algn="ctr"/>
            <a:r>
              <a:rPr lang="en-US" sz="4200" i="1" dirty="0">
                <a:solidFill>
                  <a:schemeClr val="bg1"/>
                </a:solidFill>
              </a:rPr>
              <a:t>Jesus, as a Spirit-filled </a:t>
            </a:r>
            <a:r>
              <a:rPr lang="en-US" sz="4200" i="1" dirty="0" smtClean="0">
                <a:solidFill>
                  <a:schemeClr val="bg1"/>
                </a:solidFill>
              </a:rPr>
              <a:t>man is:</a:t>
            </a:r>
          </a:p>
          <a:p>
            <a:pPr marL="571500" indent="-571500" algn="just">
              <a:buFont typeface="Wingdings" panose="05000000000000000000" pitchFamily="2" charset="2"/>
              <a:buChar char="§"/>
            </a:pPr>
            <a:r>
              <a:rPr lang="en-US" sz="4200" i="1" dirty="0" smtClean="0">
                <a:solidFill>
                  <a:schemeClr val="bg1"/>
                </a:solidFill>
              </a:rPr>
              <a:t>compelled </a:t>
            </a:r>
            <a:r>
              <a:rPr lang="en-US" sz="4200" i="1" dirty="0">
                <a:solidFill>
                  <a:schemeClr val="bg1"/>
                </a:solidFill>
              </a:rPr>
              <a:t>by the </a:t>
            </a:r>
            <a:r>
              <a:rPr lang="en-US" sz="4200" i="1" dirty="0" smtClean="0">
                <a:solidFill>
                  <a:schemeClr val="bg1"/>
                </a:solidFill>
              </a:rPr>
              <a:t>Spirit;</a:t>
            </a:r>
          </a:p>
          <a:p>
            <a:pPr marL="571500" indent="-571500" algn="just">
              <a:buFont typeface="Wingdings" panose="05000000000000000000" pitchFamily="2" charset="2"/>
              <a:buChar char="§"/>
            </a:pPr>
            <a:r>
              <a:rPr lang="en-US" sz="4200" i="1" dirty="0" smtClean="0">
                <a:solidFill>
                  <a:schemeClr val="bg1"/>
                </a:solidFill>
              </a:rPr>
              <a:t>confronted </a:t>
            </a:r>
            <a:r>
              <a:rPr lang="en-US" sz="4200" i="1" dirty="0">
                <a:solidFill>
                  <a:schemeClr val="bg1"/>
                </a:solidFill>
              </a:rPr>
              <a:t>by Satan; </a:t>
            </a:r>
            <a:endParaRPr lang="en-US" sz="4200" i="1" dirty="0" smtClean="0">
              <a:solidFill>
                <a:schemeClr val="bg1"/>
              </a:solidFill>
            </a:endParaRPr>
          </a:p>
          <a:p>
            <a:pPr marL="571500" indent="-571500" algn="just">
              <a:buFont typeface="Wingdings" panose="05000000000000000000" pitchFamily="2" charset="2"/>
              <a:buChar char="§"/>
            </a:pPr>
            <a:r>
              <a:rPr lang="en-US" sz="4200" i="1" dirty="0" smtClean="0">
                <a:solidFill>
                  <a:schemeClr val="bg1"/>
                </a:solidFill>
              </a:rPr>
              <a:t>considerate </a:t>
            </a:r>
            <a:r>
              <a:rPr lang="en-US" sz="4200" i="1" dirty="0">
                <a:solidFill>
                  <a:schemeClr val="bg1"/>
                </a:solidFill>
              </a:rPr>
              <a:t>of His </a:t>
            </a:r>
            <a:r>
              <a:rPr lang="en-US" sz="4200" i="1" dirty="0" smtClean="0">
                <a:solidFill>
                  <a:schemeClr val="bg1"/>
                </a:solidFill>
              </a:rPr>
              <a:t>surroundings; </a:t>
            </a:r>
          </a:p>
          <a:p>
            <a:pPr marL="571500" indent="-571500" algn="just">
              <a:buFont typeface="Wingdings" panose="05000000000000000000" pitchFamily="2" charset="2"/>
              <a:buChar char="§"/>
            </a:pPr>
            <a:r>
              <a:rPr lang="en-US" sz="4200" i="1" dirty="0">
                <a:solidFill>
                  <a:schemeClr val="bg1"/>
                </a:solidFill>
              </a:rPr>
              <a:t>c</a:t>
            </a:r>
            <a:r>
              <a:rPr lang="en-US" sz="4200" i="1" dirty="0" smtClean="0">
                <a:solidFill>
                  <a:schemeClr val="bg1"/>
                </a:solidFill>
              </a:rPr>
              <a:t>omforted and confirmed </a:t>
            </a:r>
            <a:r>
              <a:rPr lang="en-US" sz="4200" i="1" dirty="0">
                <a:solidFill>
                  <a:schemeClr val="bg1"/>
                </a:solidFill>
              </a:rPr>
              <a:t>by </a:t>
            </a:r>
            <a:r>
              <a:rPr lang="en-US" sz="4200" i="1" dirty="0" smtClean="0">
                <a:solidFill>
                  <a:schemeClr val="bg1"/>
                </a:solidFill>
              </a:rPr>
              <a:t>angels</a:t>
            </a:r>
          </a:p>
          <a:p>
            <a:pPr algn="ctr"/>
            <a:r>
              <a:rPr lang="en-US" sz="4200" i="1" dirty="0" smtClean="0">
                <a:solidFill>
                  <a:schemeClr val="bg1"/>
                </a:solidFill>
              </a:rPr>
              <a:t>in </a:t>
            </a:r>
            <a:r>
              <a:rPr lang="en-US" sz="4200" i="1" dirty="0">
                <a:solidFill>
                  <a:schemeClr val="bg1"/>
                </a:solidFill>
              </a:rPr>
              <a:t>fulfilling His role as </a:t>
            </a:r>
            <a:endParaRPr lang="en-US" sz="4200" i="1" dirty="0" smtClean="0">
              <a:solidFill>
                <a:schemeClr val="bg1"/>
              </a:solidFill>
            </a:endParaRPr>
          </a:p>
          <a:p>
            <a:pPr algn="ctr"/>
            <a:r>
              <a:rPr lang="en-US" sz="4200" i="1" dirty="0" smtClean="0">
                <a:solidFill>
                  <a:schemeClr val="bg1"/>
                </a:solidFill>
              </a:rPr>
              <a:t>the </a:t>
            </a:r>
            <a:r>
              <a:rPr lang="en-US" sz="4200" i="1" dirty="0">
                <a:solidFill>
                  <a:schemeClr val="bg1"/>
                </a:solidFill>
              </a:rPr>
              <a:t>Son of God.</a:t>
            </a:r>
            <a:r>
              <a:rPr lang="en-US" sz="4200" dirty="0">
                <a:solidFill>
                  <a:schemeClr val="bg1"/>
                </a:solidFill>
              </a:rPr>
              <a:t> </a:t>
            </a: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950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2000"/>
                            </p:stCondLst>
                            <p:childTnLst>
                              <p:par>
                                <p:cTn id="25" presetID="10" presetClass="entr" presetSubtype="0" fill="hold" grpId="0" nodeType="afterEffect">
                                  <p:stCondLst>
                                    <p:cond delay="7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par>
                          <p:cTn id="28" fill="hold">
                            <p:stCondLst>
                              <p:cond delay="14500"/>
                            </p:stCondLst>
                            <p:childTnLst>
                              <p:par>
                                <p:cTn id="29" presetID="10" presetClass="entr" presetSubtype="0" fill="hold" grpId="0" nodeType="afterEffect">
                                  <p:stCondLst>
                                    <p:cond delay="75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7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 Jesus is </a:t>
            </a:r>
            <a:r>
              <a:rPr lang="en-US" sz="4000" u="sng" dirty="0" smtClean="0">
                <a:solidFill>
                  <a:schemeClr val="bg1"/>
                </a:solidFill>
              </a:rPr>
              <a:t>compelled</a:t>
            </a:r>
            <a:r>
              <a:rPr lang="en-US" sz="4000" dirty="0" smtClean="0">
                <a:solidFill>
                  <a:schemeClr val="bg1"/>
                </a:solidFill>
              </a:rPr>
              <a:t> by the Spirit </a:t>
            </a:r>
            <a:r>
              <a:rPr lang="en-US" sz="4000" baseline="30000" dirty="0" smtClean="0">
                <a:solidFill>
                  <a:schemeClr val="bg1"/>
                </a:solidFill>
              </a:rPr>
              <a:t>(1:12)</a:t>
            </a: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Immediately the Spirit impelled Him to go out into the wilderness.</a:t>
            </a:r>
            <a:endParaRPr lang="en-US" sz="2400" dirty="0">
              <a:solidFill>
                <a:schemeClr val="bg1"/>
              </a:solidFill>
            </a:endParaRPr>
          </a:p>
        </p:txBody>
      </p:sp>
      <p:sp>
        <p:nvSpPr>
          <p:cNvPr id="6" name="TextBox 5"/>
          <p:cNvSpPr txBox="1"/>
          <p:nvPr/>
        </p:nvSpPr>
        <p:spPr>
          <a:xfrm>
            <a:off x="278027" y="1460242"/>
            <a:ext cx="8610600" cy="2554545"/>
          </a:xfrm>
          <a:prstGeom prst="rect">
            <a:avLst/>
          </a:prstGeom>
          <a:noFill/>
        </p:spPr>
        <p:txBody>
          <a:bodyPr wrap="square" rtlCol="0">
            <a:spAutoFit/>
          </a:bodyPr>
          <a:lstStyle/>
          <a:p>
            <a:pPr algn="just"/>
            <a:r>
              <a:rPr lang="en-US" sz="4000" i="1" dirty="0">
                <a:solidFill>
                  <a:schemeClr val="bg1"/>
                </a:solidFill>
              </a:rPr>
              <a:t>A genuine believer, while never longing to be tempted and tried by the devil, does desire his or her faith </a:t>
            </a:r>
            <a:r>
              <a:rPr lang="en-US" sz="4000" i="1" dirty="0" smtClean="0">
                <a:solidFill>
                  <a:schemeClr val="bg1"/>
                </a:solidFill>
              </a:rPr>
              <a:t>proven to be as </a:t>
            </a:r>
            <a:r>
              <a:rPr lang="en-US" sz="4000" i="1" dirty="0">
                <a:solidFill>
                  <a:schemeClr val="bg1"/>
                </a:solidFill>
              </a:rPr>
              <a:t>real and as deep as it can be.  </a:t>
            </a: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7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 Jesus is </a:t>
            </a:r>
            <a:r>
              <a:rPr lang="en-US" sz="4000" u="sng" dirty="0" smtClean="0">
                <a:solidFill>
                  <a:schemeClr val="bg1"/>
                </a:solidFill>
              </a:rPr>
              <a:t>confronted</a:t>
            </a:r>
            <a:r>
              <a:rPr lang="en-US" sz="4000" dirty="0">
                <a:solidFill>
                  <a:schemeClr val="bg1"/>
                </a:solidFill>
              </a:rPr>
              <a:t> </a:t>
            </a:r>
            <a:r>
              <a:rPr lang="en-US" sz="4000" dirty="0" smtClean="0">
                <a:solidFill>
                  <a:schemeClr val="bg1"/>
                </a:solidFill>
              </a:rPr>
              <a:t>by Satan </a:t>
            </a:r>
            <a:r>
              <a:rPr lang="en-US" sz="4000" baseline="30000" dirty="0" smtClean="0">
                <a:solidFill>
                  <a:schemeClr val="bg1"/>
                </a:solidFill>
              </a:rPr>
              <a:t>(1:13a)</a:t>
            </a: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And He was in the wilderness forty days being tempted by Satan;</a:t>
            </a:r>
            <a:endParaRPr lang="en-US" sz="2400" dirty="0">
              <a:solidFill>
                <a:schemeClr val="bg1"/>
              </a:solidFill>
            </a:endParaRPr>
          </a:p>
        </p:txBody>
      </p:sp>
      <p:sp>
        <p:nvSpPr>
          <p:cNvPr id="6" name="TextBox 5"/>
          <p:cNvSpPr txBox="1"/>
          <p:nvPr/>
        </p:nvSpPr>
        <p:spPr>
          <a:xfrm>
            <a:off x="278027" y="1460242"/>
            <a:ext cx="8610600" cy="2862322"/>
          </a:xfrm>
          <a:prstGeom prst="rect">
            <a:avLst/>
          </a:prstGeom>
          <a:noFill/>
        </p:spPr>
        <p:txBody>
          <a:bodyPr wrap="square" rtlCol="0">
            <a:spAutoFit/>
          </a:bodyPr>
          <a:lstStyle/>
          <a:p>
            <a:pPr algn="just"/>
            <a:r>
              <a:rPr lang="en-US" sz="3600" dirty="0">
                <a:solidFill>
                  <a:schemeClr val="bg1"/>
                </a:solidFill>
              </a:rPr>
              <a:t>From God’s perspective, this was a test </a:t>
            </a:r>
            <a:r>
              <a:rPr lang="en-US" sz="3600" dirty="0" smtClean="0">
                <a:solidFill>
                  <a:schemeClr val="bg1"/>
                </a:solidFill>
              </a:rPr>
              <a:t>- a </a:t>
            </a:r>
            <a:r>
              <a:rPr lang="en-US" sz="3600" dirty="0">
                <a:solidFill>
                  <a:schemeClr val="bg1"/>
                </a:solidFill>
              </a:rPr>
              <a:t>proving of Jesus as the Son of God. </a:t>
            </a:r>
            <a:r>
              <a:rPr lang="en-US" sz="3600" dirty="0" smtClean="0">
                <a:solidFill>
                  <a:schemeClr val="bg1"/>
                </a:solidFill>
              </a:rPr>
              <a:t>From </a:t>
            </a:r>
            <a:r>
              <a:rPr lang="en-US" sz="3600" dirty="0">
                <a:solidFill>
                  <a:schemeClr val="bg1"/>
                </a:solidFill>
              </a:rPr>
              <a:t>Satan’s perspective, this was an opportunity to entice Jesus to forsake His roll as the Son of God</a:t>
            </a:r>
            <a:r>
              <a:rPr lang="en-US" sz="3200" dirty="0"/>
              <a:t>. </a:t>
            </a:r>
            <a:endParaRPr lang="en-US" sz="3200" dirty="0" smtClean="0">
              <a:solidFill>
                <a:schemeClr val="bg1"/>
              </a:solidFill>
            </a:endParaRPr>
          </a:p>
        </p:txBody>
      </p:sp>
    </p:spTree>
    <p:extLst>
      <p:ext uri="{BB962C8B-B14F-4D97-AF65-F5344CB8AC3E}">
        <p14:creationId xmlns:p14="http://schemas.microsoft.com/office/powerpoint/2010/main" val="39799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7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lgn="just">
              <a:buFont typeface="+mj-lt"/>
              <a:buAutoNum type="romanUcPeriod" startAt="3"/>
            </a:pPr>
            <a:r>
              <a:rPr lang="en-US" sz="4000" dirty="0" smtClean="0">
                <a:solidFill>
                  <a:schemeClr val="bg1"/>
                </a:solidFill>
              </a:rPr>
              <a:t>Jesus </a:t>
            </a:r>
            <a:r>
              <a:rPr lang="en-US" sz="4000" dirty="0" smtClean="0">
                <a:solidFill>
                  <a:schemeClr val="bg1"/>
                </a:solidFill>
              </a:rPr>
              <a:t>is </a:t>
            </a:r>
            <a:r>
              <a:rPr lang="en-US" sz="4000" u="sng" dirty="0" smtClean="0">
                <a:solidFill>
                  <a:schemeClr val="bg1"/>
                </a:solidFill>
              </a:rPr>
              <a:t>considerate</a:t>
            </a:r>
            <a:r>
              <a:rPr lang="en-US" sz="4000" dirty="0">
                <a:solidFill>
                  <a:schemeClr val="bg1"/>
                </a:solidFill>
              </a:rPr>
              <a:t> </a:t>
            </a:r>
            <a:r>
              <a:rPr lang="en-US" sz="4000" dirty="0" smtClean="0">
                <a:solidFill>
                  <a:schemeClr val="bg1"/>
                </a:solidFill>
              </a:rPr>
              <a:t>of His surroundings</a:t>
            </a:r>
            <a:r>
              <a:rPr lang="en-US" sz="4000" dirty="0" smtClean="0">
                <a:solidFill>
                  <a:schemeClr val="bg1"/>
                </a:solidFill>
              </a:rPr>
              <a:t> </a:t>
            </a:r>
            <a:r>
              <a:rPr lang="en-US" sz="4000" baseline="30000" dirty="0" smtClean="0">
                <a:solidFill>
                  <a:schemeClr val="bg1"/>
                </a:solidFill>
              </a:rPr>
              <a:t>(</a:t>
            </a:r>
            <a:r>
              <a:rPr lang="en-US" sz="4000" baseline="30000" dirty="0" smtClean="0">
                <a:solidFill>
                  <a:schemeClr val="bg1"/>
                </a:solidFill>
              </a:rPr>
              <a:t>1:13b)</a:t>
            </a:r>
          </a:p>
        </p:txBody>
      </p:sp>
      <p:sp>
        <p:nvSpPr>
          <p:cNvPr id="5" name="TextBox 4"/>
          <p:cNvSpPr txBox="1"/>
          <p:nvPr/>
        </p:nvSpPr>
        <p:spPr>
          <a:xfrm>
            <a:off x="304800" y="1443335"/>
            <a:ext cx="8610600" cy="461665"/>
          </a:xfrm>
          <a:prstGeom prst="rect">
            <a:avLst/>
          </a:prstGeom>
          <a:noFill/>
        </p:spPr>
        <p:txBody>
          <a:bodyPr wrap="square" rtlCol="0">
            <a:spAutoFit/>
          </a:bodyPr>
          <a:lstStyle/>
          <a:p>
            <a:r>
              <a:rPr lang="en-US" sz="2400" i="1" dirty="0">
                <a:solidFill>
                  <a:schemeClr val="bg1"/>
                </a:solidFill>
              </a:rPr>
              <a:t>and He was with the wild beasts…</a:t>
            </a:r>
            <a:endParaRPr lang="en-US" sz="2400" dirty="0">
              <a:solidFill>
                <a:schemeClr val="bg1"/>
              </a:solidFill>
            </a:endParaRPr>
          </a:p>
        </p:txBody>
      </p:sp>
      <p:sp>
        <p:nvSpPr>
          <p:cNvPr id="6" name="TextBox 5"/>
          <p:cNvSpPr txBox="1"/>
          <p:nvPr/>
        </p:nvSpPr>
        <p:spPr>
          <a:xfrm>
            <a:off x="278027" y="1965841"/>
            <a:ext cx="8610600" cy="4524315"/>
          </a:xfrm>
          <a:prstGeom prst="rect">
            <a:avLst/>
          </a:prstGeom>
          <a:noFill/>
        </p:spPr>
        <p:txBody>
          <a:bodyPr wrap="square" rtlCol="0">
            <a:spAutoFit/>
          </a:bodyPr>
          <a:lstStyle/>
          <a:p>
            <a:pPr marL="514350" indent="-514350">
              <a:buAutoNum type="alphaUcPeriod"/>
            </a:pPr>
            <a:r>
              <a:rPr lang="en-US" sz="3200" dirty="0" smtClean="0">
                <a:solidFill>
                  <a:schemeClr val="bg1"/>
                </a:solidFill>
              </a:rPr>
              <a:t>The </a:t>
            </a:r>
            <a:r>
              <a:rPr lang="en-US" sz="3200" dirty="0" smtClean="0">
                <a:solidFill>
                  <a:schemeClr val="bg1"/>
                </a:solidFill>
              </a:rPr>
              <a:t>Contrasts</a:t>
            </a:r>
          </a:p>
          <a:p>
            <a:pPr marL="457200" indent="-457200" algn="just">
              <a:buFont typeface="Wingdings" panose="05000000000000000000" pitchFamily="2" charset="2"/>
              <a:buChar char="§"/>
            </a:pPr>
            <a:r>
              <a:rPr lang="en-US" sz="3200" dirty="0" smtClean="0">
                <a:solidFill>
                  <a:schemeClr val="bg1"/>
                </a:solidFill>
              </a:rPr>
              <a:t>The First </a:t>
            </a:r>
            <a:r>
              <a:rPr lang="en-US" sz="3200" dirty="0">
                <a:solidFill>
                  <a:schemeClr val="bg1"/>
                </a:solidFill>
              </a:rPr>
              <a:t>Adam was tested in a paradise, under perfect conditions; </a:t>
            </a:r>
            <a:r>
              <a:rPr lang="en-US" sz="3200" dirty="0">
                <a:solidFill>
                  <a:schemeClr val="bg1"/>
                </a:solidFill>
              </a:rPr>
              <a:t>t</a:t>
            </a:r>
            <a:r>
              <a:rPr lang="en-US" sz="3200" dirty="0" smtClean="0">
                <a:solidFill>
                  <a:schemeClr val="bg1"/>
                </a:solidFill>
              </a:rPr>
              <a:t>he </a:t>
            </a:r>
            <a:r>
              <a:rPr lang="en-US" sz="3200" dirty="0">
                <a:solidFill>
                  <a:schemeClr val="bg1"/>
                </a:solidFill>
              </a:rPr>
              <a:t>Second Adam, </a:t>
            </a:r>
            <a:r>
              <a:rPr lang="en-US" sz="3200" dirty="0" smtClean="0">
                <a:solidFill>
                  <a:schemeClr val="bg1"/>
                </a:solidFill>
              </a:rPr>
              <a:t>Jesus, was </a:t>
            </a:r>
            <a:r>
              <a:rPr lang="en-US" sz="3200" dirty="0">
                <a:solidFill>
                  <a:schemeClr val="bg1"/>
                </a:solidFill>
              </a:rPr>
              <a:t>tested in a hostile and wild battlefield.  </a:t>
            </a:r>
            <a:endParaRPr lang="en-US" sz="3200" dirty="0" smtClean="0">
              <a:solidFill>
                <a:schemeClr val="bg1"/>
              </a:solidFill>
            </a:endParaRPr>
          </a:p>
          <a:p>
            <a:pPr marL="457200" indent="-457200" algn="just">
              <a:buFont typeface="Wingdings" panose="05000000000000000000" pitchFamily="2" charset="2"/>
              <a:buChar char="§"/>
            </a:pPr>
            <a:r>
              <a:rPr lang="en-US" sz="3200" dirty="0" smtClean="0">
                <a:solidFill>
                  <a:schemeClr val="bg1"/>
                </a:solidFill>
              </a:rPr>
              <a:t>Adam </a:t>
            </a:r>
            <a:r>
              <a:rPr lang="en-US" sz="3200" dirty="0">
                <a:solidFill>
                  <a:schemeClr val="bg1"/>
                </a:solidFill>
              </a:rPr>
              <a:t>was tested in what we would have to consider as a tame place. Jesus was tested in the wilderness, and utterly wild </a:t>
            </a:r>
            <a:r>
              <a:rPr lang="en-US" sz="3200" dirty="0" smtClean="0">
                <a:solidFill>
                  <a:schemeClr val="bg1"/>
                </a:solidFill>
              </a:rPr>
              <a:t>place.</a:t>
            </a:r>
          </a:p>
          <a:p>
            <a:pPr marL="457200" indent="-457200" algn="just">
              <a:buFont typeface="Wingdings" panose="05000000000000000000" pitchFamily="2" charset="2"/>
              <a:buChar char="§"/>
            </a:pPr>
            <a:r>
              <a:rPr lang="en-US" sz="3200" dirty="0" smtClean="0">
                <a:solidFill>
                  <a:schemeClr val="bg1"/>
                </a:solidFill>
              </a:rPr>
              <a:t>Adam was tested with a helper, Eve; Jesus was tested alone.</a:t>
            </a:r>
            <a:endParaRPr lang="en-US" sz="3000" dirty="0" smtClean="0">
              <a:solidFill>
                <a:schemeClr val="bg1"/>
              </a:solidFill>
            </a:endParaRPr>
          </a:p>
        </p:txBody>
      </p:sp>
    </p:spTree>
    <p:extLst>
      <p:ext uri="{BB962C8B-B14F-4D97-AF65-F5344CB8AC3E}">
        <p14:creationId xmlns:p14="http://schemas.microsoft.com/office/powerpoint/2010/main" val="10398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250"/>
                                        <p:tgtEl>
                                          <p:spTgt spid="6">
                                            <p:txEl>
                                              <p:pRg st="0" end="0"/>
                                            </p:txEl>
                                          </p:spTgt>
                                        </p:tgtEl>
                                      </p:cBhvr>
                                    </p:animEffect>
                                  </p:childTnLst>
                                </p:cTn>
                              </p:par>
                            </p:childTnLst>
                          </p:cTn>
                        </p:par>
                        <p:par>
                          <p:cTn id="13" fill="hold">
                            <p:stCondLst>
                              <p:cond delay="2250"/>
                            </p:stCondLst>
                            <p:childTnLst>
                              <p:par>
                                <p:cTn id="14" presetID="10" presetClass="entr" presetSubtype="0" fill="hold" grpId="0" nodeType="afterEffect">
                                  <p:stCondLst>
                                    <p:cond delay="75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25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25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2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32343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857250" indent="-857250" algn="just">
              <a:buFont typeface="+mj-lt"/>
              <a:buAutoNum type="romanUcPeriod" startAt="3"/>
            </a:pPr>
            <a:r>
              <a:rPr lang="en-US" sz="4000" dirty="0" smtClean="0">
                <a:solidFill>
                  <a:schemeClr val="bg1"/>
                </a:solidFill>
              </a:rPr>
              <a:t>Jesus </a:t>
            </a:r>
            <a:r>
              <a:rPr lang="en-US" sz="4000" dirty="0" smtClean="0">
                <a:solidFill>
                  <a:schemeClr val="bg1"/>
                </a:solidFill>
              </a:rPr>
              <a:t>is </a:t>
            </a:r>
            <a:r>
              <a:rPr lang="en-US" sz="4000" u="sng" dirty="0" smtClean="0">
                <a:solidFill>
                  <a:schemeClr val="bg1"/>
                </a:solidFill>
              </a:rPr>
              <a:t>considerate</a:t>
            </a:r>
            <a:r>
              <a:rPr lang="en-US" sz="4000" dirty="0">
                <a:solidFill>
                  <a:schemeClr val="bg1"/>
                </a:solidFill>
              </a:rPr>
              <a:t> </a:t>
            </a:r>
            <a:r>
              <a:rPr lang="en-US" sz="4000" dirty="0" smtClean="0">
                <a:solidFill>
                  <a:schemeClr val="bg1"/>
                </a:solidFill>
              </a:rPr>
              <a:t>of His surroundings</a:t>
            </a:r>
            <a:r>
              <a:rPr lang="en-US" sz="4000" dirty="0" smtClean="0">
                <a:solidFill>
                  <a:schemeClr val="bg1"/>
                </a:solidFill>
              </a:rPr>
              <a:t> </a:t>
            </a:r>
            <a:r>
              <a:rPr lang="en-US" sz="4000" baseline="30000" dirty="0" smtClean="0">
                <a:solidFill>
                  <a:schemeClr val="bg1"/>
                </a:solidFill>
              </a:rPr>
              <a:t>(</a:t>
            </a:r>
            <a:r>
              <a:rPr lang="en-US" sz="4000" baseline="30000" dirty="0" smtClean="0">
                <a:solidFill>
                  <a:schemeClr val="bg1"/>
                </a:solidFill>
              </a:rPr>
              <a:t>1:13b)</a:t>
            </a:r>
          </a:p>
        </p:txBody>
      </p:sp>
      <p:sp>
        <p:nvSpPr>
          <p:cNvPr id="5" name="TextBox 4"/>
          <p:cNvSpPr txBox="1"/>
          <p:nvPr/>
        </p:nvSpPr>
        <p:spPr>
          <a:xfrm>
            <a:off x="304800" y="1443335"/>
            <a:ext cx="8610600" cy="461665"/>
          </a:xfrm>
          <a:prstGeom prst="rect">
            <a:avLst/>
          </a:prstGeom>
          <a:noFill/>
        </p:spPr>
        <p:txBody>
          <a:bodyPr wrap="square" rtlCol="0">
            <a:spAutoFit/>
          </a:bodyPr>
          <a:lstStyle/>
          <a:p>
            <a:r>
              <a:rPr lang="en-US" sz="2400" i="1" dirty="0">
                <a:solidFill>
                  <a:schemeClr val="bg1"/>
                </a:solidFill>
              </a:rPr>
              <a:t>and He was with the wild beasts…</a:t>
            </a:r>
            <a:endParaRPr lang="en-US" sz="2400" dirty="0">
              <a:solidFill>
                <a:schemeClr val="bg1"/>
              </a:solidFill>
            </a:endParaRPr>
          </a:p>
        </p:txBody>
      </p:sp>
      <p:sp>
        <p:nvSpPr>
          <p:cNvPr id="6" name="TextBox 5"/>
          <p:cNvSpPr txBox="1"/>
          <p:nvPr/>
        </p:nvSpPr>
        <p:spPr>
          <a:xfrm>
            <a:off x="278027" y="1965841"/>
            <a:ext cx="8610600" cy="3539430"/>
          </a:xfrm>
          <a:prstGeom prst="rect">
            <a:avLst/>
          </a:prstGeom>
          <a:noFill/>
        </p:spPr>
        <p:txBody>
          <a:bodyPr wrap="square" rtlCol="0">
            <a:spAutoFit/>
          </a:bodyPr>
          <a:lstStyle/>
          <a:p>
            <a:pPr marL="514350" indent="-514350">
              <a:buFont typeface="+mj-lt"/>
              <a:buAutoNum type="alphaUcPeriod" startAt="2"/>
            </a:pPr>
            <a:r>
              <a:rPr lang="en-US" sz="3200" dirty="0" smtClean="0">
                <a:solidFill>
                  <a:schemeClr val="bg1"/>
                </a:solidFill>
              </a:rPr>
              <a:t>In Adam or In Christ? </a:t>
            </a:r>
          </a:p>
          <a:p>
            <a:pPr algn="just"/>
            <a:r>
              <a:rPr lang="en-US" sz="3200" dirty="0" smtClean="0">
                <a:solidFill>
                  <a:schemeClr val="bg1"/>
                </a:solidFill>
              </a:rPr>
              <a:t>“</a:t>
            </a:r>
            <a:r>
              <a:rPr lang="en-US" sz="3200" dirty="0">
                <a:solidFill>
                  <a:schemeClr val="bg1"/>
                </a:solidFill>
              </a:rPr>
              <a:t>Do you want to remain in Adam and subject to the power and the penalties of his curse – cursed to endure the wrath of God; or do you want to be found in Christ, subject to the power and promise of reconciliation with God and restoration to what you were created to be, a son of God?” </a:t>
            </a:r>
          </a:p>
        </p:txBody>
      </p:sp>
    </p:spTree>
    <p:extLst>
      <p:ext uri="{BB962C8B-B14F-4D97-AF65-F5344CB8AC3E}">
        <p14:creationId xmlns:p14="http://schemas.microsoft.com/office/powerpoint/2010/main" val="21041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47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34167</TotalTime>
  <Words>1404</Words>
  <Application>Microsoft Office PowerPoint</Application>
  <PresentationFormat>On-screen Show (4:3)</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842</cp:revision>
  <dcterms:created xsi:type="dcterms:W3CDTF">2013-08-08T16:28:40Z</dcterms:created>
  <dcterms:modified xsi:type="dcterms:W3CDTF">2018-03-03T16:23:29Z</dcterms:modified>
</cp:coreProperties>
</file>