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455" r:id="rId2"/>
    <p:sldId id="1674" r:id="rId3"/>
    <p:sldId id="1877" r:id="rId4"/>
    <p:sldId id="1866" r:id="rId5"/>
    <p:sldId id="1878" r:id="rId6"/>
    <p:sldId id="1879" r:id="rId7"/>
    <p:sldId id="1881" r:id="rId8"/>
    <p:sldId id="1880" r:id="rId9"/>
    <p:sldId id="1828" r:id="rId10"/>
    <p:sldId id="1829" r:id="rId11"/>
    <p:sldId id="1882" r:id="rId12"/>
    <p:sldId id="1883" r:id="rId13"/>
    <p:sldId id="1884" r:id="rId14"/>
    <p:sldId id="1885" r:id="rId15"/>
    <p:sldId id="1886" r:id="rId16"/>
    <p:sldId id="1887" r:id="rId17"/>
    <p:sldId id="1888" r:id="rId18"/>
    <p:sldId id="1889" r:id="rId19"/>
    <p:sldId id="1890" r:id="rId20"/>
    <p:sldId id="1891" r:id="rId21"/>
    <p:sldId id="1892" r:id="rId22"/>
    <p:sldId id="1893" r:id="rId23"/>
    <p:sldId id="1874" r:id="rId24"/>
    <p:sldId id="1875" r:id="rId25"/>
    <p:sldId id="18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2/24/2018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2/24/2018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4031873"/>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a:t>
            </a:r>
            <a:r>
              <a:rPr lang="en-US" sz="3200" dirty="0" smtClean="0">
                <a:solidFill>
                  <a:schemeClr val="bg1"/>
                </a:solidFill>
                <a:latin typeface="Bahnschrift" panose="020B0502040204020203" pitchFamily="34" charset="0"/>
              </a:rPr>
              <a:t> Next Witnesses </a:t>
            </a:r>
          </a:p>
          <a:p>
            <a:pPr algn="ctr"/>
            <a:r>
              <a:rPr lang="en-US" sz="3200" dirty="0" smtClean="0">
                <a:solidFill>
                  <a:schemeClr val="bg1"/>
                </a:solidFill>
                <a:latin typeface="Bahnschrift" panose="020B0502040204020203" pitchFamily="34" charset="0"/>
              </a:rPr>
              <a:t>The Obedience of Christ –</a:t>
            </a:r>
          </a:p>
          <a:p>
            <a:pPr algn="ctr"/>
            <a:r>
              <a:rPr lang="en-US" sz="3200" dirty="0" smtClean="0">
                <a:solidFill>
                  <a:schemeClr val="bg1"/>
                </a:solidFill>
                <a:latin typeface="Bahnschrift" panose="020B0502040204020203" pitchFamily="34" charset="0"/>
              </a:rPr>
              <a:t>The Temptations by the Devil – </a:t>
            </a:r>
          </a:p>
          <a:p>
            <a:pPr algn="ctr"/>
            <a:r>
              <a:rPr lang="en-US" sz="3200" dirty="0" smtClean="0">
                <a:solidFill>
                  <a:schemeClr val="bg1"/>
                </a:solidFill>
                <a:latin typeface="Bahnschrift" panose="020B0502040204020203" pitchFamily="34" charset="0"/>
              </a:rPr>
              <a:t>The Service of Angels</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1:12-13 (Part 1)</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 Jesus is </a:t>
            </a:r>
            <a:r>
              <a:rPr lang="en-US" sz="4000" u="sng" dirty="0" smtClean="0">
                <a:solidFill>
                  <a:schemeClr val="bg1"/>
                </a:solidFill>
              </a:rPr>
              <a:t>compelled</a:t>
            </a:r>
            <a:r>
              <a:rPr lang="en-US" sz="4000" dirty="0" smtClean="0">
                <a:solidFill>
                  <a:schemeClr val="bg1"/>
                </a:solidFill>
              </a:rPr>
              <a:t> by the Spirit </a:t>
            </a:r>
            <a:r>
              <a:rPr lang="en-US" sz="4000" baseline="30000" dirty="0" smtClean="0">
                <a:solidFill>
                  <a:schemeClr val="bg1"/>
                </a:solidFill>
              </a:rPr>
              <a:t>(1:12)</a:t>
            </a:r>
            <a:endParaRPr lang="en-US" sz="4000" baseline="30000" dirty="0" smtClean="0">
              <a:solidFill>
                <a:schemeClr val="bg1"/>
              </a:solidFill>
            </a:endParaRPr>
          </a:p>
        </p:txBody>
      </p:sp>
      <p:sp>
        <p:nvSpPr>
          <p:cNvPr id="5" name="TextBox 4"/>
          <p:cNvSpPr txBox="1"/>
          <p:nvPr/>
        </p:nvSpPr>
        <p:spPr>
          <a:xfrm>
            <a:off x="304800" y="914400"/>
            <a:ext cx="8610600" cy="461665"/>
          </a:xfrm>
          <a:prstGeom prst="rect">
            <a:avLst/>
          </a:prstGeom>
          <a:noFill/>
        </p:spPr>
        <p:txBody>
          <a:bodyPr wrap="square" rtlCol="0">
            <a:spAutoFit/>
          </a:bodyPr>
          <a:lstStyle/>
          <a:p>
            <a:r>
              <a:rPr lang="en-US" sz="2400" i="1" dirty="0">
                <a:solidFill>
                  <a:schemeClr val="bg1"/>
                </a:solidFill>
              </a:rPr>
              <a:t>Immediately the Spirit impelled Him to go out into the wilderness.</a:t>
            </a:r>
            <a:endParaRPr lang="en-US" sz="2400" dirty="0">
              <a:solidFill>
                <a:schemeClr val="bg1"/>
              </a:solidFill>
            </a:endParaRPr>
          </a:p>
        </p:txBody>
      </p:sp>
      <p:sp>
        <p:nvSpPr>
          <p:cNvPr id="6" name="TextBox 5"/>
          <p:cNvSpPr txBox="1"/>
          <p:nvPr/>
        </p:nvSpPr>
        <p:spPr>
          <a:xfrm>
            <a:off x="278027" y="1460242"/>
            <a:ext cx="8610600" cy="4739759"/>
          </a:xfrm>
          <a:prstGeom prst="rect">
            <a:avLst/>
          </a:prstGeom>
          <a:noFill/>
        </p:spPr>
        <p:txBody>
          <a:bodyPr wrap="square" rtlCol="0">
            <a:spAutoFit/>
          </a:bodyPr>
          <a:lstStyle/>
          <a:p>
            <a:pPr marL="514350" indent="-514350">
              <a:buAutoNum type="alphaUcPeriod"/>
            </a:pPr>
            <a:r>
              <a:rPr lang="en-US" sz="3200" dirty="0" smtClean="0">
                <a:solidFill>
                  <a:schemeClr val="bg1"/>
                </a:solidFill>
              </a:rPr>
              <a:t>The Contrasts</a:t>
            </a:r>
          </a:p>
          <a:p>
            <a:pPr marL="457200" indent="-457200" algn="just">
              <a:buFont typeface="Wingdings" panose="05000000000000000000" pitchFamily="2" charset="2"/>
              <a:buChar char="§"/>
            </a:pPr>
            <a:r>
              <a:rPr lang="en-US" sz="3000" dirty="0" smtClean="0">
                <a:solidFill>
                  <a:schemeClr val="bg1"/>
                </a:solidFill>
              </a:rPr>
              <a:t>The </a:t>
            </a:r>
            <a:r>
              <a:rPr lang="en-US" sz="3000" dirty="0">
                <a:solidFill>
                  <a:schemeClr val="bg1"/>
                </a:solidFill>
              </a:rPr>
              <a:t>baptism of Christ serves as a confirmation of Jesus as the Son of God.  The temptation of Jesus serves as a confirmation of Jesus as the Lord’s suffering servant.  </a:t>
            </a:r>
            <a:endParaRPr lang="en-US" sz="3000" dirty="0" smtClean="0">
              <a:solidFill>
                <a:schemeClr val="bg1"/>
              </a:solidFill>
            </a:endParaRPr>
          </a:p>
          <a:p>
            <a:pPr marL="457200" indent="-457200" algn="just">
              <a:buFont typeface="Wingdings" panose="05000000000000000000" pitchFamily="2" charset="2"/>
              <a:buChar char="§"/>
            </a:pPr>
            <a:r>
              <a:rPr lang="en-US" sz="3000" dirty="0" smtClean="0">
                <a:solidFill>
                  <a:schemeClr val="bg1"/>
                </a:solidFill>
              </a:rPr>
              <a:t>The </a:t>
            </a:r>
            <a:r>
              <a:rPr lang="en-US" sz="3000" dirty="0">
                <a:solidFill>
                  <a:schemeClr val="bg1"/>
                </a:solidFill>
              </a:rPr>
              <a:t>baptism serves as the beginning of Jesus’ pursuit of the kingdom of God that will come via a bloody cross.  The temptation of Jesus shows us Satan offering Jesus a </a:t>
            </a:r>
            <a:r>
              <a:rPr lang="en-US" sz="3000" dirty="0" err="1">
                <a:solidFill>
                  <a:schemeClr val="bg1"/>
                </a:solidFill>
              </a:rPr>
              <a:t>crossless</a:t>
            </a:r>
            <a:r>
              <a:rPr lang="en-US" sz="3000" dirty="0">
                <a:solidFill>
                  <a:schemeClr val="bg1"/>
                </a:solidFill>
              </a:rPr>
              <a:t> path to secure the kingdoms of the </a:t>
            </a:r>
            <a:r>
              <a:rPr lang="en-US" sz="3000" dirty="0" smtClean="0">
                <a:solidFill>
                  <a:schemeClr val="bg1"/>
                </a:solidFill>
              </a:rPr>
              <a:t>earth.</a:t>
            </a:r>
            <a:endParaRPr lang="en-US" sz="3000" i="1" dirty="0" smtClean="0">
              <a:solidFill>
                <a:schemeClr val="bg1"/>
              </a:solidFill>
            </a:endParaRPr>
          </a:p>
        </p:txBody>
      </p:sp>
    </p:spTree>
    <p:extLst>
      <p:ext uri="{BB962C8B-B14F-4D97-AF65-F5344CB8AC3E}">
        <p14:creationId xmlns:p14="http://schemas.microsoft.com/office/powerpoint/2010/main" val="7640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500"/>
                            </p:stCondLst>
                            <p:childTnLst>
                              <p:par>
                                <p:cTn id="9" presetID="10" presetClass="entr" presetSubtype="0" fill="hold" grpId="0" nodeType="afterEffect">
                                  <p:stCondLst>
                                    <p:cond delay="1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2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750"/>
                                        <p:tgtEl>
                                          <p:spTgt spid="6">
                                            <p:txEl>
                                              <p:pRg st="1" end="1"/>
                                            </p:txEl>
                                          </p:spTgt>
                                        </p:tgtEl>
                                      </p:cBhvr>
                                    </p:animEffect>
                                  </p:childTnLst>
                                </p:cTn>
                              </p:par>
                            </p:childTnLst>
                          </p:cTn>
                        </p:par>
                        <p:par>
                          <p:cTn id="17" fill="hold">
                            <p:stCondLst>
                              <p:cond delay="1750"/>
                            </p:stCondLst>
                            <p:childTnLst>
                              <p:par>
                                <p:cTn id="18" presetID="10" presetClass="entr" presetSubtype="0" fill="hold" grpId="0" nodeType="afterEffect">
                                  <p:stCondLst>
                                    <p:cond delay="225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 Jesus is </a:t>
            </a:r>
            <a:r>
              <a:rPr lang="en-US" sz="4000" u="sng" dirty="0" smtClean="0">
                <a:solidFill>
                  <a:schemeClr val="bg1"/>
                </a:solidFill>
              </a:rPr>
              <a:t>compelled</a:t>
            </a:r>
            <a:r>
              <a:rPr lang="en-US" sz="4000" dirty="0" smtClean="0">
                <a:solidFill>
                  <a:schemeClr val="bg1"/>
                </a:solidFill>
              </a:rPr>
              <a:t> by the Spirit </a:t>
            </a:r>
            <a:r>
              <a:rPr lang="en-US" sz="4000" baseline="30000" dirty="0" smtClean="0">
                <a:solidFill>
                  <a:schemeClr val="bg1"/>
                </a:solidFill>
              </a:rPr>
              <a:t>(1:12)</a:t>
            </a:r>
            <a:endParaRPr lang="en-US" sz="4000" baseline="30000" dirty="0" smtClean="0">
              <a:solidFill>
                <a:schemeClr val="bg1"/>
              </a:solidFill>
            </a:endParaRPr>
          </a:p>
        </p:txBody>
      </p:sp>
      <p:sp>
        <p:nvSpPr>
          <p:cNvPr id="5" name="TextBox 4"/>
          <p:cNvSpPr txBox="1"/>
          <p:nvPr/>
        </p:nvSpPr>
        <p:spPr>
          <a:xfrm>
            <a:off x="304800" y="914400"/>
            <a:ext cx="8610600" cy="461665"/>
          </a:xfrm>
          <a:prstGeom prst="rect">
            <a:avLst/>
          </a:prstGeom>
          <a:noFill/>
        </p:spPr>
        <p:txBody>
          <a:bodyPr wrap="square" rtlCol="0">
            <a:spAutoFit/>
          </a:bodyPr>
          <a:lstStyle/>
          <a:p>
            <a:r>
              <a:rPr lang="en-US" sz="2400" i="1" dirty="0">
                <a:solidFill>
                  <a:schemeClr val="bg1"/>
                </a:solidFill>
              </a:rPr>
              <a:t>Immediately the Spirit impelled Him to go out into the wilderness.</a:t>
            </a:r>
            <a:endParaRPr lang="en-US" sz="2400" dirty="0">
              <a:solidFill>
                <a:schemeClr val="bg1"/>
              </a:solidFill>
            </a:endParaRPr>
          </a:p>
        </p:txBody>
      </p:sp>
      <p:sp>
        <p:nvSpPr>
          <p:cNvPr id="6" name="TextBox 5"/>
          <p:cNvSpPr txBox="1"/>
          <p:nvPr/>
        </p:nvSpPr>
        <p:spPr>
          <a:xfrm>
            <a:off x="278027" y="1371600"/>
            <a:ext cx="8610600" cy="4647426"/>
          </a:xfrm>
          <a:prstGeom prst="rect">
            <a:avLst/>
          </a:prstGeom>
          <a:noFill/>
        </p:spPr>
        <p:txBody>
          <a:bodyPr wrap="square" rtlCol="0">
            <a:spAutoFit/>
          </a:bodyPr>
          <a:lstStyle/>
          <a:p>
            <a:pPr marL="514350" indent="-514350">
              <a:buAutoNum type="alphaUcPeriod"/>
            </a:pPr>
            <a:r>
              <a:rPr lang="en-US" sz="3200" dirty="0" smtClean="0">
                <a:solidFill>
                  <a:schemeClr val="bg1"/>
                </a:solidFill>
              </a:rPr>
              <a:t>The Contrasts</a:t>
            </a:r>
          </a:p>
          <a:p>
            <a:pPr marL="342900" lvl="0" indent="-342900" algn="just">
              <a:buFont typeface="Wingdings" panose="05000000000000000000" pitchFamily="2" charset="2"/>
              <a:buChar char="§"/>
            </a:pPr>
            <a:r>
              <a:rPr lang="en-US" sz="3000" dirty="0" smtClean="0">
                <a:solidFill>
                  <a:schemeClr val="bg1"/>
                </a:solidFill>
              </a:rPr>
              <a:t>The </a:t>
            </a:r>
            <a:r>
              <a:rPr lang="en-US" sz="3000" dirty="0">
                <a:solidFill>
                  <a:schemeClr val="bg1"/>
                </a:solidFill>
              </a:rPr>
              <a:t>baptism of Jesus reveals </a:t>
            </a:r>
            <a:r>
              <a:rPr lang="en-US" sz="3000" dirty="0" smtClean="0">
                <a:solidFill>
                  <a:schemeClr val="bg1"/>
                </a:solidFill>
              </a:rPr>
              <a:t>Heaven’s </a:t>
            </a:r>
            <a:r>
              <a:rPr lang="en-US" sz="3000" dirty="0">
                <a:solidFill>
                  <a:schemeClr val="bg1"/>
                </a:solidFill>
              </a:rPr>
              <a:t>approval while the temptation of Jesus reveals </a:t>
            </a:r>
            <a:r>
              <a:rPr lang="en-US" sz="3000" dirty="0" smtClean="0">
                <a:solidFill>
                  <a:schemeClr val="bg1"/>
                </a:solidFill>
              </a:rPr>
              <a:t>Hell’s </a:t>
            </a:r>
            <a:r>
              <a:rPr lang="en-US" sz="3000" dirty="0">
                <a:solidFill>
                  <a:schemeClr val="bg1"/>
                </a:solidFill>
              </a:rPr>
              <a:t>attack. </a:t>
            </a:r>
          </a:p>
          <a:p>
            <a:pPr marL="342900" lvl="0" indent="-342900" algn="just">
              <a:buFont typeface="Wingdings" panose="05000000000000000000" pitchFamily="2" charset="2"/>
              <a:buChar char="§"/>
            </a:pPr>
            <a:r>
              <a:rPr lang="en-US" sz="3000" dirty="0">
                <a:solidFill>
                  <a:schemeClr val="bg1"/>
                </a:solidFill>
              </a:rPr>
              <a:t>The baptism of Jesus was the affirmation of God the Father that Jesus is the Son of God; the temptation of Jesus was an attempt of Satan to lure the Son of God to sin.  </a:t>
            </a:r>
          </a:p>
          <a:p>
            <a:pPr marL="342900" lvl="0" indent="-342900" algn="just">
              <a:buFont typeface="Wingdings" panose="05000000000000000000" pitchFamily="2" charset="2"/>
              <a:buChar char="§"/>
            </a:pPr>
            <a:r>
              <a:rPr lang="en-US" sz="3000" dirty="0">
                <a:solidFill>
                  <a:schemeClr val="bg1"/>
                </a:solidFill>
              </a:rPr>
              <a:t>The baptism of Jesus was a public coronation; while the temptation of Jesus was a private confrontation.  </a:t>
            </a:r>
          </a:p>
          <a:p>
            <a:endParaRPr lang="en-US" sz="2400" i="1" dirty="0" smtClean="0">
              <a:solidFill>
                <a:schemeClr val="bg1"/>
              </a:solidFill>
            </a:endParaRPr>
          </a:p>
        </p:txBody>
      </p:sp>
    </p:spTree>
    <p:extLst>
      <p:ext uri="{BB962C8B-B14F-4D97-AF65-F5344CB8AC3E}">
        <p14:creationId xmlns:p14="http://schemas.microsoft.com/office/powerpoint/2010/main" val="144765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750"/>
                                        <p:tgtEl>
                                          <p:spTgt spid="6">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2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750"/>
                                        <p:tgtEl>
                                          <p:spTgt spid="6">
                                            <p:txEl>
                                              <p:pRg st="2" end="2"/>
                                            </p:txEl>
                                          </p:spTgt>
                                        </p:tgtEl>
                                      </p:cBhvr>
                                    </p:animEffect>
                                  </p:childTnLst>
                                </p:cTn>
                              </p:par>
                            </p:childTnLst>
                          </p:cTn>
                        </p:par>
                        <p:par>
                          <p:cTn id="16" fill="hold">
                            <p:stCondLst>
                              <p:cond delay="7000"/>
                            </p:stCondLst>
                            <p:childTnLst>
                              <p:par>
                                <p:cTn id="17" presetID="10" presetClass="entr" presetSubtype="0" fill="hold" grpId="0" nodeType="afterEffect">
                                  <p:stCondLst>
                                    <p:cond delay="2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7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 Jesus is </a:t>
            </a:r>
            <a:r>
              <a:rPr lang="en-US" sz="4000" u="sng" dirty="0" smtClean="0">
                <a:solidFill>
                  <a:schemeClr val="bg1"/>
                </a:solidFill>
              </a:rPr>
              <a:t>compelled</a:t>
            </a:r>
            <a:r>
              <a:rPr lang="en-US" sz="4000" dirty="0" smtClean="0">
                <a:solidFill>
                  <a:schemeClr val="bg1"/>
                </a:solidFill>
              </a:rPr>
              <a:t> by the Spirit </a:t>
            </a:r>
            <a:r>
              <a:rPr lang="en-US" sz="4000" baseline="30000" dirty="0" smtClean="0">
                <a:solidFill>
                  <a:schemeClr val="bg1"/>
                </a:solidFill>
              </a:rPr>
              <a:t>(1:12)</a:t>
            </a:r>
            <a:endParaRPr lang="en-US" sz="4000" baseline="30000" dirty="0" smtClean="0">
              <a:solidFill>
                <a:schemeClr val="bg1"/>
              </a:solidFill>
            </a:endParaRPr>
          </a:p>
        </p:txBody>
      </p:sp>
      <p:sp>
        <p:nvSpPr>
          <p:cNvPr id="5" name="TextBox 4"/>
          <p:cNvSpPr txBox="1"/>
          <p:nvPr/>
        </p:nvSpPr>
        <p:spPr>
          <a:xfrm>
            <a:off x="304800" y="914400"/>
            <a:ext cx="8610600" cy="461665"/>
          </a:xfrm>
          <a:prstGeom prst="rect">
            <a:avLst/>
          </a:prstGeom>
          <a:noFill/>
        </p:spPr>
        <p:txBody>
          <a:bodyPr wrap="square" rtlCol="0">
            <a:spAutoFit/>
          </a:bodyPr>
          <a:lstStyle/>
          <a:p>
            <a:r>
              <a:rPr lang="en-US" sz="2400" i="1" dirty="0">
                <a:solidFill>
                  <a:schemeClr val="bg1"/>
                </a:solidFill>
              </a:rPr>
              <a:t>Immediately the Spirit impelled Him to go out into the wilderness.</a:t>
            </a:r>
            <a:endParaRPr lang="en-US" sz="2400" dirty="0">
              <a:solidFill>
                <a:schemeClr val="bg1"/>
              </a:solidFill>
            </a:endParaRPr>
          </a:p>
        </p:txBody>
      </p:sp>
      <p:sp>
        <p:nvSpPr>
          <p:cNvPr id="6" name="TextBox 5"/>
          <p:cNvSpPr txBox="1"/>
          <p:nvPr/>
        </p:nvSpPr>
        <p:spPr>
          <a:xfrm>
            <a:off x="278027" y="1460242"/>
            <a:ext cx="8610600" cy="3046988"/>
          </a:xfrm>
          <a:prstGeom prst="rect">
            <a:avLst/>
          </a:prstGeom>
          <a:noFill/>
        </p:spPr>
        <p:txBody>
          <a:bodyPr wrap="square" rtlCol="0">
            <a:spAutoFit/>
          </a:bodyPr>
          <a:lstStyle/>
          <a:p>
            <a:pPr marL="514350" indent="-514350">
              <a:buFont typeface="+mj-lt"/>
              <a:buAutoNum type="alphaUcPeriod" startAt="2"/>
            </a:pPr>
            <a:r>
              <a:rPr lang="en-US" sz="3200" dirty="0" smtClean="0">
                <a:solidFill>
                  <a:schemeClr val="bg1"/>
                </a:solidFill>
              </a:rPr>
              <a:t>The Compelling</a:t>
            </a:r>
          </a:p>
          <a:p>
            <a:pPr marL="457200" indent="-457200" algn="just">
              <a:buFont typeface="Wingdings" panose="05000000000000000000" pitchFamily="2" charset="2"/>
              <a:buChar char="§"/>
            </a:pPr>
            <a:r>
              <a:rPr lang="en-US" sz="3200" dirty="0" smtClean="0">
                <a:solidFill>
                  <a:schemeClr val="bg1"/>
                </a:solidFill>
              </a:rPr>
              <a:t>“</a:t>
            </a:r>
            <a:r>
              <a:rPr lang="en-US" sz="3200" u="sng" dirty="0" smtClean="0">
                <a:solidFill>
                  <a:schemeClr val="bg1"/>
                </a:solidFill>
              </a:rPr>
              <a:t>impelled</a:t>
            </a:r>
            <a:r>
              <a:rPr lang="en-US" sz="3200" dirty="0" smtClean="0">
                <a:solidFill>
                  <a:schemeClr val="bg1"/>
                </a:solidFill>
              </a:rPr>
              <a:t>” - </a:t>
            </a:r>
            <a:r>
              <a:rPr lang="en-US" sz="3200" dirty="0">
                <a:solidFill>
                  <a:schemeClr val="bg1"/>
                </a:solidFill>
              </a:rPr>
              <a:t>mean “to thrust </a:t>
            </a:r>
            <a:r>
              <a:rPr lang="en-US" sz="3200" dirty="0" smtClean="0">
                <a:solidFill>
                  <a:schemeClr val="bg1"/>
                </a:solidFill>
              </a:rPr>
              <a:t>out; to </a:t>
            </a:r>
            <a:r>
              <a:rPr lang="en-US" sz="3200" dirty="0">
                <a:solidFill>
                  <a:schemeClr val="bg1"/>
                </a:solidFill>
              </a:rPr>
              <a:t>cast </a:t>
            </a:r>
            <a:r>
              <a:rPr lang="en-US" sz="3200" dirty="0" smtClean="0">
                <a:solidFill>
                  <a:schemeClr val="bg1"/>
                </a:solidFill>
              </a:rPr>
              <a:t>out; to </a:t>
            </a:r>
            <a:r>
              <a:rPr lang="en-US" sz="3200" dirty="0">
                <a:solidFill>
                  <a:schemeClr val="bg1"/>
                </a:solidFill>
              </a:rPr>
              <a:t>drive </a:t>
            </a:r>
            <a:r>
              <a:rPr lang="en-US" sz="3200" dirty="0" smtClean="0">
                <a:solidFill>
                  <a:schemeClr val="bg1"/>
                </a:solidFill>
              </a:rPr>
              <a:t>out; to expel; to force out; to compel.”</a:t>
            </a:r>
          </a:p>
          <a:p>
            <a:pPr marL="457200" indent="-457200" algn="just">
              <a:buFont typeface="Wingdings" panose="05000000000000000000" pitchFamily="2" charset="2"/>
              <a:buChar char="§"/>
            </a:pPr>
            <a:r>
              <a:rPr lang="en-US" sz="3200" dirty="0" smtClean="0">
                <a:solidFill>
                  <a:schemeClr val="bg1"/>
                </a:solidFill>
              </a:rPr>
              <a:t>The Spirit is </a:t>
            </a:r>
            <a:r>
              <a:rPr lang="en-US" sz="3200" dirty="0" smtClean="0">
                <a:solidFill>
                  <a:schemeClr val="bg1"/>
                </a:solidFill>
              </a:rPr>
              <a:t>strongly </a:t>
            </a:r>
            <a:r>
              <a:rPr lang="en-US" sz="3200" dirty="0">
                <a:solidFill>
                  <a:schemeClr val="bg1"/>
                </a:solidFill>
              </a:rPr>
              <a:t>influencing, controlling, leading, </a:t>
            </a:r>
            <a:r>
              <a:rPr lang="en-US" sz="3200" dirty="0" smtClean="0">
                <a:solidFill>
                  <a:schemeClr val="bg1"/>
                </a:solidFill>
              </a:rPr>
              <a:t>guiding, compelling </a:t>
            </a:r>
            <a:r>
              <a:rPr lang="en-US" sz="3200" dirty="0">
                <a:solidFill>
                  <a:schemeClr val="bg1"/>
                </a:solidFill>
              </a:rPr>
              <a:t>Jesus out into a barren wasteland.</a:t>
            </a:r>
            <a:endParaRPr lang="en-US" sz="3200" dirty="0" smtClean="0">
              <a:solidFill>
                <a:schemeClr val="bg1"/>
              </a:solidFill>
            </a:endParaRPr>
          </a:p>
        </p:txBody>
      </p:sp>
    </p:spTree>
    <p:extLst>
      <p:ext uri="{BB962C8B-B14F-4D97-AF65-F5344CB8AC3E}">
        <p14:creationId xmlns:p14="http://schemas.microsoft.com/office/powerpoint/2010/main" val="151548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250"/>
                                        <p:tgtEl>
                                          <p:spTgt spid="6">
                                            <p:txEl>
                                              <p:pRg st="0" end="0"/>
                                            </p:txEl>
                                          </p:spTgt>
                                        </p:tgtEl>
                                      </p:cBhvr>
                                    </p:animEffect>
                                  </p:childTnLst>
                                </p:cTn>
                              </p:par>
                            </p:childTnLst>
                          </p:cTn>
                        </p:par>
                        <p:par>
                          <p:cTn id="12" fill="hold">
                            <p:stCondLst>
                              <p:cond delay="5250"/>
                            </p:stCondLst>
                            <p:childTnLst>
                              <p:par>
                                <p:cTn id="13" presetID="10" presetClass="entr" presetSubtype="0" fill="hold" grpId="0" nodeType="afterEffect">
                                  <p:stCondLst>
                                    <p:cond delay="2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75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Being Spirit-filled</a:t>
            </a:r>
            <a:endParaRPr lang="en-US" sz="4800" dirty="0" smtClean="0">
              <a:solidFill>
                <a:schemeClr val="bg1"/>
              </a:solidFill>
            </a:endParaRPr>
          </a:p>
        </p:txBody>
      </p:sp>
      <p:sp>
        <p:nvSpPr>
          <p:cNvPr id="10" name="TextBox 9"/>
          <p:cNvSpPr txBox="1"/>
          <p:nvPr/>
        </p:nvSpPr>
        <p:spPr>
          <a:xfrm>
            <a:off x="304800" y="998577"/>
            <a:ext cx="8610600" cy="4832092"/>
          </a:xfrm>
          <a:prstGeom prst="rect">
            <a:avLst/>
          </a:prstGeom>
          <a:noFill/>
        </p:spPr>
        <p:txBody>
          <a:bodyPr wrap="square" rtlCol="0">
            <a:spAutoFit/>
          </a:bodyPr>
          <a:lstStyle/>
          <a:p>
            <a:pPr algn="just"/>
            <a:r>
              <a:rPr lang="en-US" sz="4400" dirty="0">
                <a:solidFill>
                  <a:schemeClr val="bg1"/>
                </a:solidFill>
              </a:rPr>
              <a:t>To be filled with the Spirit of God NEVER meant that Jesus ceased to draw upon His humanity; rather </a:t>
            </a:r>
            <a:r>
              <a:rPr lang="en-US" sz="4400" i="1" dirty="0">
                <a:solidFill>
                  <a:schemeClr val="bg1"/>
                </a:solidFill>
              </a:rPr>
              <a:t>to be filled with the Spirit meant that Jesus sought to constantly have His humanity live by and in accordance with the Spirit of God.</a:t>
            </a:r>
            <a:endParaRPr lang="en-US" sz="4400" dirty="0">
              <a:solidFill>
                <a:schemeClr val="bg1"/>
              </a:solidFill>
            </a:endParaRPr>
          </a:p>
        </p:txBody>
      </p:sp>
    </p:spTree>
    <p:extLst>
      <p:ext uri="{BB962C8B-B14F-4D97-AF65-F5344CB8AC3E}">
        <p14:creationId xmlns:p14="http://schemas.microsoft.com/office/powerpoint/2010/main" val="58140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4:1</a:t>
            </a:r>
            <a:endParaRPr lang="en-US" sz="4800" dirty="0" smtClean="0">
              <a:solidFill>
                <a:schemeClr val="bg1"/>
              </a:solidFill>
            </a:endParaRPr>
          </a:p>
        </p:txBody>
      </p:sp>
      <p:sp>
        <p:nvSpPr>
          <p:cNvPr id="10" name="TextBox 9"/>
          <p:cNvSpPr txBox="1"/>
          <p:nvPr/>
        </p:nvSpPr>
        <p:spPr>
          <a:xfrm>
            <a:off x="304800" y="998577"/>
            <a:ext cx="8610600" cy="1938992"/>
          </a:xfrm>
          <a:prstGeom prst="rect">
            <a:avLst/>
          </a:prstGeom>
          <a:noFill/>
        </p:spPr>
        <p:txBody>
          <a:bodyPr wrap="square" rtlCol="0">
            <a:spAutoFit/>
          </a:bodyPr>
          <a:lstStyle/>
          <a:p>
            <a:pPr algn="just"/>
            <a:r>
              <a:rPr lang="en-US" sz="4000" i="1" dirty="0">
                <a:solidFill>
                  <a:schemeClr val="bg1"/>
                </a:solidFill>
              </a:rPr>
              <a:t>“Then Jesus was led up by the Spirit into the wilderness </a:t>
            </a:r>
            <a:r>
              <a:rPr lang="en-US" sz="4000" i="1" u="sng" dirty="0">
                <a:solidFill>
                  <a:schemeClr val="bg1"/>
                </a:solidFill>
              </a:rPr>
              <a:t>to be tempted</a:t>
            </a:r>
            <a:r>
              <a:rPr lang="en-US" sz="4000" i="1" dirty="0">
                <a:solidFill>
                  <a:schemeClr val="bg1"/>
                </a:solidFill>
              </a:rPr>
              <a:t> by the devil.”</a:t>
            </a:r>
            <a:endParaRPr lang="en-US" sz="4000" dirty="0">
              <a:solidFill>
                <a:schemeClr val="bg1"/>
              </a:solidFill>
            </a:endParaRPr>
          </a:p>
        </p:txBody>
      </p:sp>
    </p:spTree>
    <p:extLst>
      <p:ext uri="{BB962C8B-B14F-4D97-AF65-F5344CB8AC3E}">
        <p14:creationId xmlns:p14="http://schemas.microsoft.com/office/powerpoint/2010/main" val="121444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 Jesus is </a:t>
            </a:r>
            <a:r>
              <a:rPr lang="en-US" sz="4000" u="sng" dirty="0" smtClean="0">
                <a:solidFill>
                  <a:schemeClr val="bg1"/>
                </a:solidFill>
              </a:rPr>
              <a:t>compelled</a:t>
            </a:r>
            <a:r>
              <a:rPr lang="en-US" sz="4000" dirty="0" smtClean="0">
                <a:solidFill>
                  <a:schemeClr val="bg1"/>
                </a:solidFill>
              </a:rPr>
              <a:t> by the Spirit </a:t>
            </a:r>
            <a:r>
              <a:rPr lang="en-US" sz="4000" baseline="30000" dirty="0" smtClean="0">
                <a:solidFill>
                  <a:schemeClr val="bg1"/>
                </a:solidFill>
              </a:rPr>
              <a:t>(1:12)</a:t>
            </a:r>
            <a:endParaRPr lang="en-US" sz="4000" baseline="30000" dirty="0" smtClean="0">
              <a:solidFill>
                <a:schemeClr val="bg1"/>
              </a:solidFill>
            </a:endParaRPr>
          </a:p>
        </p:txBody>
      </p:sp>
      <p:sp>
        <p:nvSpPr>
          <p:cNvPr id="5" name="TextBox 4"/>
          <p:cNvSpPr txBox="1"/>
          <p:nvPr/>
        </p:nvSpPr>
        <p:spPr>
          <a:xfrm>
            <a:off x="304800" y="914400"/>
            <a:ext cx="8610600" cy="461665"/>
          </a:xfrm>
          <a:prstGeom prst="rect">
            <a:avLst/>
          </a:prstGeom>
          <a:noFill/>
        </p:spPr>
        <p:txBody>
          <a:bodyPr wrap="square" rtlCol="0">
            <a:spAutoFit/>
          </a:bodyPr>
          <a:lstStyle/>
          <a:p>
            <a:r>
              <a:rPr lang="en-US" sz="2400" i="1" dirty="0">
                <a:solidFill>
                  <a:schemeClr val="bg1"/>
                </a:solidFill>
              </a:rPr>
              <a:t>Immediately the Spirit impelled Him to go out into the wilderness.</a:t>
            </a:r>
            <a:endParaRPr lang="en-US" sz="2400" dirty="0">
              <a:solidFill>
                <a:schemeClr val="bg1"/>
              </a:solidFill>
            </a:endParaRPr>
          </a:p>
        </p:txBody>
      </p:sp>
      <p:sp>
        <p:nvSpPr>
          <p:cNvPr id="6" name="TextBox 5"/>
          <p:cNvSpPr txBox="1"/>
          <p:nvPr/>
        </p:nvSpPr>
        <p:spPr>
          <a:xfrm>
            <a:off x="278027" y="1460242"/>
            <a:ext cx="8610600" cy="2062103"/>
          </a:xfrm>
          <a:prstGeom prst="rect">
            <a:avLst/>
          </a:prstGeom>
          <a:noFill/>
        </p:spPr>
        <p:txBody>
          <a:bodyPr wrap="square" rtlCol="0">
            <a:spAutoFit/>
          </a:bodyPr>
          <a:lstStyle/>
          <a:p>
            <a:pPr marL="514350" indent="-514350">
              <a:buFont typeface="+mj-lt"/>
              <a:buAutoNum type="alphaUcPeriod" startAt="3"/>
            </a:pPr>
            <a:r>
              <a:rPr lang="en-US" sz="3200" dirty="0" smtClean="0">
                <a:solidFill>
                  <a:schemeClr val="bg1"/>
                </a:solidFill>
              </a:rPr>
              <a:t>The Conditions</a:t>
            </a:r>
          </a:p>
          <a:p>
            <a:pPr marL="457200" indent="-457200">
              <a:buFont typeface="Wingdings" panose="05000000000000000000" pitchFamily="2" charset="2"/>
              <a:buChar char="§"/>
            </a:pPr>
            <a:r>
              <a:rPr lang="en-US" sz="3200" dirty="0" smtClean="0">
                <a:solidFill>
                  <a:schemeClr val="bg1"/>
                </a:solidFill>
              </a:rPr>
              <a:t>Tempted; tested, tried, enticed by the Devil.</a:t>
            </a:r>
          </a:p>
          <a:p>
            <a:pPr marL="457200" indent="-457200">
              <a:buFont typeface="Wingdings" panose="05000000000000000000" pitchFamily="2" charset="2"/>
              <a:buChar char="§"/>
            </a:pPr>
            <a:r>
              <a:rPr lang="en-US" sz="3200" dirty="0" smtClean="0">
                <a:solidFill>
                  <a:schemeClr val="bg1"/>
                </a:solidFill>
              </a:rPr>
              <a:t>Did not return to Jerusalem or Galilee.</a:t>
            </a:r>
          </a:p>
          <a:p>
            <a:pPr marL="457200" indent="-457200">
              <a:buFont typeface="Wingdings" panose="05000000000000000000" pitchFamily="2" charset="2"/>
              <a:buChar char="§"/>
            </a:pPr>
            <a:r>
              <a:rPr lang="en-US" sz="3200" dirty="0" smtClean="0">
                <a:solidFill>
                  <a:schemeClr val="bg1"/>
                </a:solidFill>
              </a:rPr>
              <a:t>Driven into the wilderness; alone, no food.</a:t>
            </a:r>
            <a:endParaRPr lang="en-US" sz="3200" dirty="0" smtClean="0">
              <a:solidFill>
                <a:schemeClr val="bg1"/>
              </a:solidFill>
            </a:endParaRPr>
          </a:p>
        </p:txBody>
      </p:sp>
    </p:spTree>
    <p:extLst>
      <p:ext uri="{BB962C8B-B14F-4D97-AF65-F5344CB8AC3E}">
        <p14:creationId xmlns:p14="http://schemas.microsoft.com/office/powerpoint/2010/main" val="94493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250"/>
                                        <p:tgtEl>
                                          <p:spTgt spid="6">
                                            <p:txEl>
                                              <p:pRg st="0" end="0"/>
                                            </p:txEl>
                                          </p:spTgt>
                                        </p:tgtEl>
                                      </p:cBhvr>
                                    </p:animEffect>
                                  </p:childTnLst>
                                </p:cTn>
                              </p:par>
                            </p:childTnLst>
                          </p:cTn>
                        </p:par>
                        <p:par>
                          <p:cTn id="12" fill="hold">
                            <p:stCondLst>
                              <p:cond delay="5250"/>
                            </p:stCondLst>
                            <p:childTnLst>
                              <p:par>
                                <p:cTn id="13" presetID="10" presetClass="entr" presetSubtype="0" fill="hold" grpId="0" nodeType="afterEffect">
                                  <p:stCondLst>
                                    <p:cond delay="1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75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225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2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II. Jesus is </a:t>
            </a:r>
            <a:r>
              <a:rPr lang="en-US" sz="4000" u="sng" dirty="0" smtClean="0">
                <a:solidFill>
                  <a:schemeClr val="bg1"/>
                </a:solidFill>
              </a:rPr>
              <a:t>confronted</a:t>
            </a:r>
            <a:r>
              <a:rPr lang="en-US" sz="4000" dirty="0">
                <a:solidFill>
                  <a:schemeClr val="bg1"/>
                </a:solidFill>
              </a:rPr>
              <a:t> </a:t>
            </a:r>
            <a:r>
              <a:rPr lang="en-US" sz="4000" dirty="0" smtClean="0">
                <a:solidFill>
                  <a:schemeClr val="bg1"/>
                </a:solidFill>
              </a:rPr>
              <a:t>b</a:t>
            </a:r>
            <a:r>
              <a:rPr lang="en-US" sz="4000" dirty="0" smtClean="0">
                <a:solidFill>
                  <a:schemeClr val="bg1"/>
                </a:solidFill>
              </a:rPr>
              <a:t>y Satan </a:t>
            </a:r>
            <a:r>
              <a:rPr lang="en-US" sz="4000" baseline="30000" dirty="0" smtClean="0">
                <a:solidFill>
                  <a:schemeClr val="bg1"/>
                </a:solidFill>
              </a:rPr>
              <a:t>(1:13a)</a:t>
            </a:r>
            <a:endParaRPr lang="en-US" sz="4000" baseline="30000" dirty="0" smtClean="0">
              <a:solidFill>
                <a:schemeClr val="bg1"/>
              </a:solidFill>
            </a:endParaRPr>
          </a:p>
        </p:txBody>
      </p:sp>
      <p:sp>
        <p:nvSpPr>
          <p:cNvPr id="5" name="TextBox 4"/>
          <p:cNvSpPr txBox="1"/>
          <p:nvPr/>
        </p:nvSpPr>
        <p:spPr>
          <a:xfrm>
            <a:off x="304800" y="914400"/>
            <a:ext cx="8610600" cy="461665"/>
          </a:xfrm>
          <a:prstGeom prst="rect">
            <a:avLst/>
          </a:prstGeom>
          <a:noFill/>
        </p:spPr>
        <p:txBody>
          <a:bodyPr wrap="square" rtlCol="0">
            <a:spAutoFit/>
          </a:bodyPr>
          <a:lstStyle/>
          <a:p>
            <a:r>
              <a:rPr lang="en-US" sz="2400" i="1" dirty="0">
                <a:solidFill>
                  <a:schemeClr val="bg1"/>
                </a:solidFill>
              </a:rPr>
              <a:t>And He was in the wilderness forty days being tempted by Satan;</a:t>
            </a:r>
            <a:endParaRPr lang="en-US" sz="2400" dirty="0">
              <a:solidFill>
                <a:schemeClr val="bg1"/>
              </a:solidFill>
            </a:endParaRPr>
          </a:p>
        </p:txBody>
      </p:sp>
      <p:sp>
        <p:nvSpPr>
          <p:cNvPr id="6" name="TextBox 5"/>
          <p:cNvSpPr txBox="1"/>
          <p:nvPr/>
        </p:nvSpPr>
        <p:spPr>
          <a:xfrm>
            <a:off x="278027" y="1460242"/>
            <a:ext cx="8610600" cy="4031873"/>
          </a:xfrm>
          <a:prstGeom prst="rect">
            <a:avLst/>
          </a:prstGeom>
          <a:noFill/>
        </p:spPr>
        <p:txBody>
          <a:bodyPr wrap="square" rtlCol="0">
            <a:spAutoFit/>
          </a:bodyPr>
          <a:lstStyle/>
          <a:p>
            <a:pPr marL="514350" indent="-514350" algn="just">
              <a:buFont typeface="+mj-lt"/>
              <a:buAutoNum type="alphaUcPeriod"/>
            </a:pPr>
            <a:r>
              <a:rPr lang="en-US" sz="3200" dirty="0" smtClean="0">
                <a:solidFill>
                  <a:schemeClr val="bg1"/>
                </a:solidFill>
              </a:rPr>
              <a:t>This confrontation is designed to prove that Jesus is the Son of God</a:t>
            </a:r>
          </a:p>
          <a:p>
            <a:pPr marL="514350" lvl="0" indent="-514350" algn="just">
              <a:buFont typeface="+mj-lt"/>
              <a:buAutoNum type="alphaUcPeriod"/>
            </a:pPr>
            <a:r>
              <a:rPr lang="en-US" sz="3200" dirty="0" smtClean="0">
                <a:solidFill>
                  <a:schemeClr val="bg1"/>
                </a:solidFill>
              </a:rPr>
              <a:t>This confrontation </a:t>
            </a:r>
            <a:r>
              <a:rPr lang="en-US" sz="3200" dirty="0">
                <a:solidFill>
                  <a:schemeClr val="bg1"/>
                </a:solidFill>
              </a:rPr>
              <a:t>is emphasizing that the temptation of Jesus by Satan is not the end of Jesus’ suffering and temptation, but rather simply the beginning of </a:t>
            </a:r>
            <a:r>
              <a:rPr lang="en-US" sz="3200" dirty="0" smtClean="0">
                <a:solidFill>
                  <a:schemeClr val="bg1"/>
                </a:solidFill>
              </a:rPr>
              <a:t>it</a:t>
            </a:r>
            <a:r>
              <a:rPr lang="en-US" sz="3200" dirty="0">
                <a:solidFill>
                  <a:schemeClr val="bg1"/>
                </a:solidFill>
              </a:rPr>
              <a:t> </a:t>
            </a:r>
            <a:r>
              <a:rPr lang="en-US" sz="3200" dirty="0" smtClean="0">
                <a:solidFill>
                  <a:schemeClr val="bg1"/>
                </a:solidFill>
              </a:rPr>
              <a:t>(see Luke 4:13).</a:t>
            </a:r>
          </a:p>
          <a:p>
            <a:pPr marL="514350" lvl="0" indent="-514350" algn="just">
              <a:buFont typeface="+mj-lt"/>
              <a:buAutoNum type="alphaUcPeriod"/>
            </a:pPr>
            <a:r>
              <a:rPr lang="en-US" sz="3200" dirty="0" smtClean="0">
                <a:solidFill>
                  <a:schemeClr val="bg1"/>
                </a:solidFill>
              </a:rPr>
              <a:t>This confrontation has a remarkable contender – Satan.</a:t>
            </a:r>
            <a:endParaRPr lang="en-US" sz="3200" dirty="0" smtClean="0">
              <a:solidFill>
                <a:schemeClr val="bg1"/>
              </a:solidFill>
            </a:endParaRPr>
          </a:p>
        </p:txBody>
      </p:sp>
    </p:spTree>
    <p:extLst>
      <p:ext uri="{BB962C8B-B14F-4D97-AF65-F5344CB8AC3E}">
        <p14:creationId xmlns:p14="http://schemas.microsoft.com/office/powerpoint/2010/main" val="39799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2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25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Truths about Temptation</a:t>
            </a:r>
            <a:endParaRPr lang="en-US" sz="4800" dirty="0" smtClean="0">
              <a:solidFill>
                <a:schemeClr val="bg1"/>
              </a:solidFill>
            </a:endParaRPr>
          </a:p>
        </p:txBody>
      </p:sp>
      <p:sp>
        <p:nvSpPr>
          <p:cNvPr id="10" name="TextBox 9"/>
          <p:cNvSpPr txBox="1"/>
          <p:nvPr/>
        </p:nvSpPr>
        <p:spPr>
          <a:xfrm>
            <a:off x="304800" y="998577"/>
            <a:ext cx="8610600" cy="2554545"/>
          </a:xfrm>
          <a:prstGeom prst="rect">
            <a:avLst/>
          </a:prstGeom>
          <a:noFill/>
        </p:spPr>
        <p:txBody>
          <a:bodyPr wrap="square" rtlCol="0">
            <a:spAutoFit/>
          </a:bodyPr>
          <a:lstStyle/>
          <a:p>
            <a:pPr marL="742950" lvl="0" indent="-742950" algn="just">
              <a:buAutoNum type="arabicPeriod"/>
            </a:pPr>
            <a:r>
              <a:rPr lang="en-US" sz="4000" dirty="0" smtClean="0">
                <a:solidFill>
                  <a:schemeClr val="bg1"/>
                </a:solidFill>
              </a:rPr>
              <a:t>Being </a:t>
            </a:r>
            <a:r>
              <a:rPr lang="en-US" sz="4000" dirty="0">
                <a:solidFill>
                  <a:schemeClr val="bg1"/>
                </a:solidFill>
              </a:rPr>
              <a:t>holy does not equate to not being tempted</a:t>
            </a:r>
            <a:r>
              <a:rPr lang="en-US" sz="4000" dirty="0" smtClean="0">
                <a:solidFill>
                  <a:schemeClr val="bg1"/>
                </a:solidFill>
              </a:rPr>
              <a:t>.</a:t>
            </a:r>
            <a:endParaRPr lang="en-US" sz="4000" dirty="0">
              <a:solidFill>
                <a:schemeClr val="bg1"/>
              </a:solidFill>
            </a:endParaRPr>
          </a:p>
          <a:p>
            <a:pPr marL="742950" lvl="0" indent="-742950" algn="just">
              <a:buAutoNum type="arabicPeriod"/>
            </a:pPr>
            <a:r>
              <a:rPr lang="en-US" sz="4000" dirty="0" smtClean="0">
                <a:solidFill>
                  <a:schemeClr val="bg1"/>
                </a:solidFill>
              </a:rPr>
              <a:t>Temptation is not sin.</a:t>
            </a:r>
          </a:p>
          <a:p>
            <a:pPr marL="742950" lvl="0" indent="-742950" algn="just">
              <a:buAutoNum type="arabicPeriod"/>
            </a:pPr>
            <a:endParaRPr lang="en-US" sz="4000" dirty="0" smtClean="0">
              <a:solidFill>
                <a:schemeClr val="bg1"/>
              </a:solidFill>
            </a:endParaRPr>
          </a:p>
        </p:txBody>
      </p:sp>
    </p:spTree>
    <p:extLst>
      <p:ext uri="{BB962C8B-B14F-4D97-AF65-F5344CB8AC3E}">
        <p14:creationId xmlns:p14="http://schemas.microsoft.com/office/powerpoint/2010/main" val="97084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John </a:t>
            </a:r>
            <a:r>
              <a:rPr lang="en-US" sz="4800" dirty="0" smtClean="0">
                <a:solidFill>
                  <a:schemeClr val="bg1"/>
                </a:solidFill>
              </a:rPr>
              <a:t>14:30-31</a:t>
            </a:r>
            <a:endParaRPr lang="en-US" sz="4800" dirty="0" smtClean="0">
              <a:solidFill>
                <a:schemeClr val="bg1"/>
              </a:solidFill>
            </a:endParaRPr>
          </a:p>
        </p:txBody>
      </p:sp>
      <p:sp>
        <p:nvSpPr>
          <p:cNvPr id="10" name="TextBox 9"/>
          <p:cNvSpPr txBox="1"/>
          <p:nvPr/>
        </p:nvSpPr>
        <p:spPr>
          <a:xfrm>
            <a:off x="304800" y="998577"/>
            <a:ext cx="8610600" cy="4616648"/>
          </a:xfrm>
          <a:prstGeom prst="rect">
            <a:avLst/>
          </a:prstGeom>
          <a:noFill/>
        </p:spPr>
        <p:txBody>
          <a:bodyPr wrap="square" rtlCol="0">
            <a:spAutoFit/>
          </a:bodyPr>
          <a:lstStyle/>
          <a:p>
            <a:pPr algn="just"/>
            <a:r>
              <a:rPr lang="en-US" sz="4200" i="1" dirty="0">
                <a:solidFill>
                  <a:schemeClr val="bg1"/>
                </a:solidFill>
              </a:rPr>
              <a:t>“30 I will not speak much more with you, for the ruler of the world is coming, and </a:t>
            </a:r>
            <a:r>
              <a:rPr lang="en-US" sz="4200" i="1" u="sng" dirty="0">
                <a:solidFill>
                  <a:schemeClr val="bg1"/>
                </a:solidFill>
              </a:rPr>
              <a:t>he has nothing in </a:t>
            </a:r>
            <a:r>
              <a:rPr lang="en-US" sz="4200" i="1" u="sng" dirty="0" smtClean="0">
                <a:solidFill>
                  <a:schemeClr val="bg1"/>
                </a:solidFill>
              </a:rPr>
              <a:t>Me</a:t>
            </a:r>
            <a:r>
              <a:rPr lang="en-US" sz="4200" i="1" dirty="0" smtClean="0">
                <a:solidFill>
                  <a:schemeClr val="bg1"/>
                </a:solidFill>
              </a:rPr>
              <a:t>; </a:t>
            </a:r>
            <a:r>
              <a:rPr lang="en-US" sz="4200" i="1" dirty="0">
                <a:solidFill>
                  <a:schemeClr val="bg1"/>
                </a:solidFill>
              </a:rPr>
              <a:t>31 but so that the world may know that I love the Father, </a:t>
            </a:r>
            <a:r>
              <a:rPr lang="en-US" sz="4200" i="1" u="sng" dirty="0">
                <a:solidFill>
                  <a:schemeClr val="bg1"/>
                </a:solidFill>
              </a:rPr>
              <a:t>I do exactly </a:t>
            </a:r>
            <a:r>
              <a:rPr lang="en-US" sz="4200" i="1" u="sng" dirty="0" smtClean="0">
                <a:solidFill>
                  <a:schemeClr val="bg1"/>
                </a:solidFill>
              </a:rPr>
              <a:t>as </a:t>
            </a:r>
            <a:r>
              <a:rPr lang="en-US" sz="4200" i="1" u="sng" dirty="0">
                <a:solidFill>
                  <a:schemeClr val="bg1"/>
                </a:solidFill>
              </a:rPr>
              <a:t>the Father commanded Me</a:t>
            </a:r>
            <a:r>
              <a:rPr lang="en-US" sz="4200" i="1" dirty="0">
                <a:solidFill>
                  <a:schemeClr val="bg1"/>
                </a:solidFill>
              </a:rPr>
              <a:t>. Get up, let us go from here.”</a:t>
            </a:r>
            <a:r>
              <a:rPr lang="en-US" sz="4200" dirty="0">
                <a:solidFill>
                  <a:schemeClr val="bg1"/>
                </a:solidFill>
              </a:rPr>
              <a:t> </a:t>
            </a:r>
            <a:endParaRPr lang="en-US" sz="4200" dirty="0">
              <a:solidFill>
                <a:schemeClr val="bg1"/>
              </a:solidFill>
            </a:endParaRPr>
          </a:p>
        </p:txBody>
      </p:sp>
    </p:spTree>
    <p:extLst>
      <p:ext uri="{BB962C8B-B14F-4D97-AF65-F5344CB8AC3E}">
        <p14:creationId xmlns:p14="http://schemas.microsoft.com/office/powerpoint/2010/main" val="116398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Romans 8:5-8</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3600" i="1" dirty="0">
                <a:solidFill>
                  <a:schemeClr val="bg1"/>
                </a:solidFill>
              </a:rPr>
              <a:t>“5 For those who are according to the flesh set their minds on the things of the flesh, but those who are according to the Spirit, the things of the Spirit. 6 For the mind set on the flesh is death, but the mind set on the Spirit is life and peace, 7 because the mind set on the flesh is hostile toward God; for it does not subject itself to the law of God, for it is not even able to do so, 8 and those who are in the flesh cannot please God.” </a:t>
            </a:r>
            <a:endParaRPr lang="en-US" sz="3600" dirty="0">
              <a:solidFill>
                <a:schemeClr val="bg1"/>
              </a:solidFill>
            </a:endParaRPr>
          </a:p>
        </p:txBody>
      </p:sp>
    </p:spTree>
    <p:extLst>
      <p:ext uri="{BB962C8B-B14F-4D97-AF65-F5344CB8AC3E}">
        <p14:creationId xmlns:p14="http://schemas.microsoft.com/office/powerpoint/2010/main" val="245419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1:9-11</a:t>
            </a: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4000" i="1" dirty="0">
                <a:solidFill>
                  <a:schemeClr val="bg1"/>
                </a:solidFill>
              </a:rPr>
              <a:t>9 In those days Jesus came from Nazareth in Galilee and was baptized by John in the Jordan. 10 Immediately coming up out of the water, He saw the heavens opening, and the Spirit like a dove descending upon Him; 11 and a voice came out of the heavens: </a:t>
            </a:r>
            <a:r>
              <a:rPr lang="en-US" sz="4000" i="1" dirty="0" smtClean="0">
                <a:solidFill>
                  <a:schemeClr val="bg1"/>
                </a:solidFill>
              </a:rPr>
              <a:t>“You </a:t>
            </a:r>
            <a:r>
              <a:rPr lang="en-US" sz="4000" i="1" dirty="0">
                <a:solidFill>
                  <a:schemeClr val="bg1"/>
                </a:solidFill>
              </a:rPr>
              <a:t>are My beloved Son, in You I am well-pleased</a:t>
            </a:r>
            <a:r>
              <a:rPr lang="en-US" sz="4000" i="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Truths about Temptation</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noFill/>
        </p:spPr>
        <p:txBody>
          <a:bodyPr wrap="square" rtlCol="0">
            <a:spAutoFit/>
          </a:bodyPr>
          <a:lstStyle/>
          <a:p>
            <a:pPr marL="742950" lvl="0" indent="-742950" algn="just">
              <a:buAutoNum type="arabicPeriod"/>
            </a:pPr>
            <a:r>
              <a:rPr lang="en-US" sz="4000" dirty="0" smtClean="0">
                <a:solidFill>
                  <a:schemeClr val="bg1"/>
                </a:solidFill>
              </a:rPr>
              <a:t>Being </a:t>
            </a:r>
            <a:r>
              <a:rPr lang="en-US" sz="4000" dirty="0">
                <a:solidFill>
                  <a:schemeClr val="bg1"/>
                </a:solidFill>
              </a:rPr>
              <a:t>holy does not equate to not being tempted</a:t>
            </a:r>
            <a:r>
              <a:rPr lang="en-US" sz="4000" dirty="0" smtClean="0">
                <a:solidFill>
                  <a:schemeClr val="bg1"/>
                </a:solidFill>
              </a:rPr>
              <a:t>.</a:t>
            </a:r>
            <a:endParaRPr lang="en-US" sz="4000" dirty="0">
              <a:solidFill>
                <a:schemeClr val="bg1"/>
              </a:solidFill>
            </a:endParaRPr>
          </a:p>
          <a:p>
            <a:pPr marL="742950" lvl="0" indent="-742950" algn="just">
              <a:buAutoNum type="arabicPeriod"/>
            </a:pPr>
            <a:r>
              <a:rPr lang="en-US" sz="4000" dirty="0" smtClean="0">
                <a:solidFill>
                  <a:schemeClr val="bg1"/>
                </a:solidFill>
              </a:rPr>
              <a:t>Temptation is not sin.</a:t>
            </a:r>
          </a:p>
          <a:p>
            <a:pPr marL="742950" lvl="0" indent="-742950" algn="just">
              <a:buAutoNum type="arabicPeriod"/>
            </a:pPr>
            <a:r>
              <a:rPr lang="en-US" sz="4000" dirty="0" smtClean="0">
                <a:solidFill>
                  <a:schemeClr val="bg1"/>
                </a:solidFill>
              </a:rPr>
              <a:t>God graciously limits the scope and severity of our temptations.</a:t>
            </a:r>
          </a:p>
          <a:p>
            <a:pPr marL="742950" lvl="0" indent="-742950" algn="just">
              <a:buAutoNum type="arabicPeriod"/>
            </a:pPr>
            <a:endParaRPr lang="en-US" sz="4000" dirty="0" smtClean="0">
              <a:solidFill>
                <a:schemeClr val="bg1"/>
              </a:solidFill>
            </a:endParaRPr>
          </a:p>
        </p:txBody>
      </p:sp>
    </p:spTree>
    <p:extLst>
      <p:ext uri="{BB962C8B-B14F-4D97-AF65-F5344CB8AC3E}">
        <p14:creationId xmlns:p14="http://schemas.microsoft.com/office/powerpoint/2010/main" val="319046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425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1 Corinthians 10:13</a:t>
            </a:r>
            <a:endParaRPr lang="en-US" sz="4800" dirty="0" smtClean="0">
              <a:solidFill>
                <a:schemeClr val="bg1"/>
              </a:solidFill>
            </a:endParaRPr>
          </a:p>
        </p:txBody>
      </p:sp>
      <p:sp>
        <p:nvSpPr>
          <p:cNvPr id="10" name="TextBox 9"/>
          <p:cNvSpPr txBox="1"/>
          <p:nvPr/>
        </p:nvSpPr>
        <p:spPr>
          <a:xfrm>
            <a:off x="304800" y="998577"/>
            <a:ext cx="8610600" cy="4832092"/>
          </a:xfrm>
          <a:prstGeom prst="rect">
            <a:avLst/>
          </a:prstGeom>
          <a:noFill/>
        </p:spPr>
        <p:txBody>
          <a:bodyPr wrap="square" rtlCol="0">
            <a:spAutoFit/>
          </a:bodyPr>
          <a:lstStyle/>
          <a:p>
            <a:pPr algn="just"/>
            <a:r>
              <a:rPr lang="en-US" sz="4400" i="1" dirty="0">
                <a:solidFill>
                  <a:schemeClr val="bg1"/>
                </a:solidFill>
              </a:rPr>
              <a:t>“No temptation has overtaken you but such as is common to man; and God is faithful, who will not allow you to be tempted beyond what you are able, but with the temptation will provide the way of escape also, so that you will be able to endure it.” </a:t>
            </a:r>
            <a:endParaRPr lang="en-US" sz="4200" dirty="0">
              <a:solidFill>
                <a:schemeClr val="bg1"/>
              </a:solidFill>
            </a:endParaRPr>
          </a:p>
        </p:txBody>
      </p:sp>
    </p:spTree>
    <p:extLst>
      <p:ext uri="{BB962C8B-B14F-4D97-AF65-F5344CB8AC3E}">
        <p14:creationId xmlns:p14="http://schemas.microsoft.com/office/powerpoint/2010/main" val="26697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Jesus – Tempted and Tried</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dirty="0">
                <a:solidFill>
                  <a:schemeClr val="bg1"/>
                </a:solidFill>
              </a:rPr>
              <a:t>Thus, to be tempted by Satan, as Jesus was, and to come out on the other side, as Jesus did, demonstrates again that He truly is the Son of God who has become the Son of Man so that as the Lord’s Suffering Servant He might also prove Himself to be our Savior.</a:t>
            </a:r>
          </a:p>
        </p:txBody>
      </p:sp>
    </p:spTree>
    <p:extLst>
      <p:ext uri="{BB962C8B-B14F-4D97-AF65-F5344CB8AC3E}">
        <p14:creationId xmlns:p14="http://schemas.microsoft.com/office/powerpoint/2010/main" val="230902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2754086" cy="4191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52400"/>
            <a:ext cx="3327400" cy="4191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812" y="2971800"/>
            <a:ext cx="3660588" cy="3733800"/>
          </a:xfrm>
          <a:prstGeom prst="rect">
            <a:avLst/>
          </a:prstGeom>
        </p:spPr>
      </p:pic>
      <p:sp>
        <p:nvSpPr>
          <p:cNvPr id="8" name="TextBox 7"/>
          <p:cNvSpPr txBox="1"/>
          <p:nvPr/>
        </p:nvSpPr>
        <p:spPr>
          <a:xfrm>
            <a:off x="381000" y="4419600"/>
            <a:ext cx="2286000" cy="1200329"/>
          </a:xfrm>
          <a:prstGeom prst="rect">
            <a:avLst/>
          </a:prstGeom>
          <a:noFill/>
        </p:spPr>
        <p:txBody>
          <a:bodyPr wrap="square" rtlCol="0">
            <a:spAutoFit/>
          </a:bodyPr>
          <a:lstStyle/>
          <a:p>
            <a:pPr algn="ctr"/>
            <a:r>
              <a:rPr lang="en-US" sz="3600" dirty="0">
                <a:solidFill>
                  <a:schemeClr val="bg1"/>
                </a:solidFill>
              </a:rPr>
              <a:t>Adolph Eichmann</a:t>
            </a:r>
            <a:endParaRPr lang="en-US" sz="3600" dirty="0">
              <a:solidFill>
                <a:schemeClr val="bg1"/>
              </a:solidFill>
            </a:endParaRPr>
          </a:p>
        </p:txBody>
      </p:sp>
      <p:sp>
        <p:nvSpPr>
          <p:cNvPr id="11" name="TextBox 10"/>
          <p:cNvSpPr txBox="1"/>
          <p:nvPr/>
        </p:nvSpPr>
        <p:spPr>
          <a:xfrm>
            <a:off x="6477000" y="2438400"/>
            <a:ext cx="2286000" cy="584775"/>
          </a:xfrm>
          <a:prstGeom prst="rect">
            <a:avLst/>
          </a:prstGeom>
          <a:noFill/>
        </p:spPr>
        <p:txBody>
          <a:bodyPr wrap="square" rtlCol="0">
            <a:spAutoFit/>
          </a:bodyPr>
          <a:lstStyle/>
          <a:p>
            <a:pPr algn="ctr"/>
            <a:r>
              <a:rPr lang="en-US" sz="3200" dirty="0" err="1">
                <a:solidFill>
                  <a:schemeClr val="bg1"/>
                </a:solidFill>
              </a:rPr>
              <a:t>Yehiel</a:t>
            </a:r>
            <a:r>
              <a:rPr lang="en-US" sz="3200" dirty="0">
                <a:solidFill>
                  <a:schemeClr val="bg1"/>
                </a:solidFill>
              </a:rPr>
              <a:t> </a:t>
            </a:r>
            <a:r>
              <a:rPr lang="en-US" sz="3200" dirty="0" err="1">
                <a:solidFill>
                  <a:schemeClr val="bg1"/>
                </a:solidFill>
              </a:rPr>
              <a:t>Dinur</a:t>
            </a:r>
            <a:endParaRPr lang="en-US" sz="3200" dirty="0">
              <a:solidFill>
                <a:schemeClr val="bg1"/>
              </a:solidFill>
            </a:endParaRPr>
          </a:p>
        </p:txBody>
      </p:sp>
    </p:spTree>
    <p:extLst>
      <p:ext uri="{BB962C8B-B14F-4D97-AF65-F5344CB8AC3E}">
        <p14:creationId xmlns:p14="http://schemas.microsoft.com/office/powerpoint/2010/main" val="2760463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Filled with the Spirit for Ministry</a:t>
            </a:r>
            <a:endParaRPr lang="en-US" sz="4800" dirty="0" smtClean="0">
              <a:solidFill>
                <a:schemeClr val="bg1"/>
              </a:solidFill>
            </a:endParaRPr>
          </a:p>
        </p:txBody>
      </p:sp>
      <p:sp>
        <p:nvSpPr>
          <p:cNvPr id="10" name="TextBox 9"/>
          <p:cNvSpPr txBox="1"/>
          <p:nvPr/>
        </p:nvSpPr>
        <p:spPr>
          <a:xfrm>
            <a:off x="304800" y="998577"/>
            <a:ext cx="8610600" cy="2554545"/>
          </a:xfrm>
          <a:prstGeom prst="rect">
            <a:avLst/>
          </a:prstGeom>
          <a:noFill/>
        </p:spPr>
        <p:txBody>
          <a:bodyPr wrap="square" rtlCol="0">
            <a:spAutoFit/>
          </a:bodyPr>
          <a:lstStyle/>
          <a:p>
            <a:pPr algn="just"/>
            <a:r>
              <a:rPr lang="en-US" sz="4000" i="1" dirty="0" smtClean="0">
                <a:solidFill>
                  <a:schemeClr val="bg1"/>
                </a:solidFill>
              </a:rPr>
              <a:t>To </a:t>
            </a:r>
            <a:r>
              <a:rPr lang="en-US" sz="4000" i="1" dirty="0">
                <a:solidFill>
                  <a:schemeClr val="bg1"/>
                </a:solidFill>
              </a:rPr>
              <a:t>be filled with the Spirit </a:t>
            </a:r>
            <a:r>
              <a:rPr lang="en-US" sz="4000" i="1" dirty="0" smtClean="0">
                <a:solidFill>
                  <a:schemeClr val="bg1"/>
                </a:solidFill>
              </a:rPr>
              <a:t>means that we, like Jesus, seek to </a:t>
            </a:r>
            <a:r>
              <a:rPr lang="en-US" sz="4000" i="1" dirty="0">
                <a:solidFill>
                  <a:schemeClr val="bg1"/>
                </a:solidFill>
              </a:rPr>
              <a:t>constantly </a:t>
            </a:r>
            <a:r>
              <a:rPr lang="en-US" sz="4000" i="1" dirty="0" smtClean="0">
                <a:solidFill>
                  <a:schemeClr val="bg1"/>
                </a:solidFill>
              </a:rPr>
              <a:t>have our humanity </a:t>
            </a:r>
            <a:r>
              <a:rPr lang="en-US" sz="4000" i="1" dirty="0">
                <a:solidFill>
                  <a:schemeClr val="bg1"/>
                </a:solidFill>
              </a:rPr>
              <a:t>live by and in accordance with the Spirit of God.</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1506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4031873"/>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a:t>
            </a:r>
            <a:r>
              <a:rPr lang="en-US" sz="3200" dirty="0" smtClean="0">
                <a:solidFill>
                  <a:schemeClr val="bg1"/>
                </a:solidFill>
                <a:latin typeface="Bahnschrift" panose="020B0502040204020203" pitchFamily="34" charset="0"/>
              </a:rPr>
              <a:t> Next Witnesses </a:t>
            </a:r>
          </a:p>
          <a:p>
            <a:pPr algn="ctr"/>
            <a:r>
              <a:rPr lang="en-US" sz="3200" dirty="0" smtClean="0">
                <a:solidFill>
                  <a:schemeClr val="bg1"/>
                </a:solidFill>
                <a:latin typeface="Bahnschrift" panose="020B0502040204020203" pitchFamily="34" charset="0"/>
              </a:rPr>
              <a:t>The Obedience of Christ –</a:t>
            </a:r>
          </a:p>
          <a:p>
            <a:pPr algn="ctr"/>
            <a:r>
              <a:rPr lang="en-US" sz="3200" dirty="0" smtClean="0">
                <a:solidFill>
                  <a:schemeClr val="bg1"/>
                </a:solidFill>
                <a:latin typeface="Bahnschrift" panose="020B0502040204020203" pitchFamily="34" charset="0"/>
              </a:rPr>
              <a:t>The Temptations by the Devil – </a:t>
            </a:r>
          </a:p>
          <a:p>
            <a:pPr algn="ctr"/>
            <a:r>
              <a:rPr lang="en-US" sz="3200" dirty="0" smtClean="0">
                <a:solidFill>
                  <a:schemeClr val="bg1"/>
                </a:solidFill>
                <a:latin typeface="Bahnschrift" panose="020B0502040204020203" pitchFamily="34" charset="0"/>
              </a:rPr>
              <a:t>The Service of Angels</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1:12-13 (Part 1)</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66843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1:12-13</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000" i="1" dirty="0">
                <a:solidFill>
                  <a:schemeClr val="bg1"/>
                </a:solidFill>
              </a:rPr>
              <a:t>12 Immediately the Spirit impelled Him to go out into the wilderness. 13 And He was in the wilderness forty days being tempted by Satan; and He was with the wild beasts, and the angels were ministering to Him. </a:t>
            </a:r>
            <a:endParaRPr lang="en-US" sz="4000" dirty="0">
              <a:solidFill>
                <a:schemeClr val="bg1"/>
              </a:solidFill>
            </a:endParaRPr>
          </a:p>
        </p:txBody>
      </p:sp>
    </p:spTree>
    <p:extLst>
      <p:ext uri="{BB962C8B-B14F-4D97-AF65-F5344CB8AC3E}">
        <p14:creationId xmlns:p14="http://schemas.microsoft.com/office/powerpoint/2010/main" val="276341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Mark’s Purpose</a:t>
            </a:r>
            <a:endParaRPr lang="en-US" sz="4800" dirty="0" smtClean="0">
              <a:solidFill>
                <a:schemeClr val="bg1"/>
              </a:solidFill>
            </a:endParaRPr>
          </a:p>
        </p:txBody>
      </p:sp>
      <p:sp>
        <p:nvSpPr>
          <p:cNvPr id="10" name="TextBox 9"/>
          <p:cNvSpPr txBox="1"/>
          <p:nvPr/>
        </p:nvSpPr>
        <p:spPr>
          <a:xfrm>
            <a:off x="304800" y="998577"/>
            <a:ext cx="8610600" cy="1446550"/>
          </a:xfrm>
          <a:prstGeom prst="rect">
            <a:avLst/>
          </a:prstGeom>
          <a:noFill/>
        </p:spPr>
        <p:txBody>
          <a:bodyPr wrap="square" rtlCol="0">
            <a:spAutoFit/>
          </a:bodyPr>
          <a:lstStyle/>
          <a:p>
            <a:pPr algn="just"/>
            <a:r>
              <a:rPr lang="en-US" sz="4400" i="1" dirty="0">
                <a:solidFill>
                  <a:schemeClr val="bg1"/>
                </a:solidFill>
              </a:rPr>
              <a:t>“The beginning of the gospel of Jesus Christ, the Son of God.” </a:t>
            </a:r>
            <a:r>
              <a:rPr lang="en-US" sz="4400" i="1" dirty="0" smtClean="0">
                <a:solidFill>
                  <a:schemeClr val="bg1"/>
                </a:solidFill>
              </a:rPr>
              <a:t>– Mark 1:1</a:t>
            </a:r>
            <a:endParaRPr lang="en-US" sz="4400" i="1" dirty="0">
              <a:solidFill>
                <a:schemeClr val="bg1"/>
              </a:solidFill>
            </a:endParaRPr>
          </a:p>
        </p:txBody>
      </p:sp>
      <p:sp>
        <p:nvSpPr>
          <p:cNvPr id="4" name="TextBox 3"/>
          <p:cNvSpPr txBox="1"/>
          <p:nvPr/>
        </p:nvSpPr>
        <p:spPr>
          <a:xfrm>
            <a:off x="304800" y="2592050"/>
            <a:ext cx="8610600" cy="3785652"/>
          </a:xfrm>
          <a:prstGeom prst="rect">
            <a:avLst/>
          </a:prstGeom>
          <a:noFill/>
        </p:spPr>
        <p:txBody>
          <a:bodyPr wrap="square" rtlCol="0">
            <a:spAutoFit/>
          </a:bodyPr>
          <a:lstStyle/>
          <a:p>
            <a:pPr algn="just"/>
            <a:r>
              <a:rPr lang="en-US" sz="4000" dirty="0">
                <a:solidFill>
                  <a:schemeClr val="bg1"/>
                </a:solidFill>
              </a:rPr>
              <a:t>Mark is determined that his readers know by way of testimony and evidence that Jesus Christ is the Son of God who became the Son of Man so that He might give His life as a ransom for many, for all who believe. </a:t>
            </a:r>
            <a:endParaRPr lang="en-US" sz="4000" dirty="0">
              <a:solidFill>
                <a:schemeClr val="bg1"/>
              </a:solidFill>
            </a:endParaRPr>
          </a:p>
        </p:txBody>
      </p:sp>
    </p:spTree>
    <p:extLst>
      <p:ext uri="{BB962C8B-B14F-4D97-AF65-F5344CB8AC3E}">
        <p14:creationId xmlns:p14="http://schemas.microsoft.com/office/powerpoint/2010/main" val="90587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5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Preliminary Thoughts</a:t>
            </a:r>
            <a:endParaRPr lang="en-US" sz="4800" dirty="0" smtClean="0">
              <a:solidFill>
                <a:schemeClr val="bg1"/>
              </a:solidFill>
            </a:endParaRPr>
          </a:p>
        </p:txBody>
      </p:sp>
      <p:sp>
        <p:nvSpPr>
          <p:cNvPr id="4" name="TextBox 3"/>
          <p:cNvSpPr txBox="1"/>
          <p:nvPr/>
        </p:nvSpPr>
        <p:spPr>
          <a:xfrm>
            <a:off x="304800" y="1066800"/>
            <a:ext cx="8610600" cy="707886"/>
          </a:xfrm>
          <a:prstGeom prst="rect">
            <a:avLst/>
          </a:prstGeom>
          <a:noFill/>
        </p:spPr>
        <p:txBody>
          <a:bodyPr wrap="square" rtlCol="0">
            <a:spAutoFit/>
          </a:bodyPr>
          <a:lstStyle/>
          <a:p>
            <a:pPr marL="742950" indent="-742950" algn="just">
              <a:buAutoNum type="arabicPeriod"/>
            </a:pPr>
            <a:r>
              <a:rPr lang="en-US" sz="4000" i="1" dirty="0" smtClean="0">
                <a:solidFill>
                  <a:schemeClr val="bg1"/>
                </a:solidFill>
              </a:rPr>
              <a:t>A </a:t>
            </a:r>
            <a:r>
              <a:rPr lang="en-US" sz="4000" i="1" dirty="0">
                <a:solidFill>
                  <a:schemeClr val="bg1"/>
                </a:solidFill>
              </a:rPr>
              <a:t>theology of Jesus’ </a:t>
            </a:r>
            <a:r>
              <a:rPr lang="en-US" sz="4000" i="1" dirty="0" smtClean="0">
                <a:solidFill>
                  <a:schemeClr val="bg1"/>
                </a:solidFill>
              </a:rPr>
              <a:t>temptation</a:t>
            </a:r>
            <a:endParaRPr lang="en-US" sz="4000" dirty="0">
              <a:solidFill>
                <a:schemeClr val="bg1"/>
              </a:solidFill>
            </a:endParaRPr>
          </a:p>
        </p:txBody>
      </p:sp>
      <p:sp>
        <p:nvSpPr>
          <p:cNvPr id="5" name="TextBox 4"/>
          <p:cNvSpPr txBox="1"/>
          <p:nvPr/>
        </p:nvSpPr>
        <p:spPr>
          <a:xfrm>
            <a:off x="304800" y="1730514"/>
            <a:ext cx="8610600" cy="1569660"/>
          </a:xfrm>
          <a:prstGeom prst="rect">
            <a:avLst/>
          </a:prstGeom>
          <a:noFill/>
        </p:spPr>
        <p:txBody>
          <a:bodyPr wrap="square" rtlCol="0">
            <a:spAutoFit/>
          </a:bodyPr>
          <a:lstStyle/>
          <a:p>
            <a:pPr marL="457200" indent="-457200" algn="just">
              <a:buFont typeface="Wingdings" panose="05000000000000000000" pitchFamily="2" charset="2"/>
              <a:buChar char="§"/>
            </a:pPr>
            <a:r>
              <a:rPr lang="en-US" sz="3200" dirty="0">
                <a:solidFill>
                  <a:schemeClr val="bg1"/>
                </a:solidFill>
              </a:rPr>
              <a:t>Contained within these two verses are the great and theological themes of our redemption, of our justification and even of our sanctification.</a:t>
            </a:r>
            <a:endParaRPr lang="en-US" sz="3200" dirty="0">
              <a:solidFill>
                <a:schemeClr val="bg1"/>
              </a:solidFill>
            </a:endParaRPr>
          </a:p>
        </p:txBody>
      </p:sp>
      <p:sp>
        <p:nvSpPr>
          <p:cNvPr id="6" name="TextBox 5"/>
          <p:cNvSpPr txBox="1"/>
          <p:nvPr/>
        </p:nvSpPr>
        <p:spPr>
          <a:xfrm>
            <a:off x="304800" y="3483114"/>
            <a:ext cx="8610600" cy="1323439"/>
          </a:xfrm>
          <a:prstGeom prst="rect">
            <a:avLst/>
          </a:prstGeom>
          <a:noFill/>
        </p:spPr>
        <p:txBody>
          <a:bodyPr wrap="square" rtlCol="0">
            <a:spAutoFit/>
          </a:bodyPr>
          <a:lstStyle/>
          <a:p>
            <a:pPr marL="742950" indent="-742950" algn="just">
              <a:buFont typeface="+mj-lt"/>
              <a:buAutoNum type="arabicPeriod" startAt="2"/>
            </a:pPr>
            <a:r>
              <a:rPr lang="en-US" sz="4000" i="1" dirty="0" smtClean="0">
                <a:solidFill>
                  <a:schemeClr val="bg1"/>
                </a:solidFill>
              </a:rPr>
              <a:t>A contrast between the First Adam and the Second Adam</a:t>
            </a:r>
            <a:endParaRPr lang="en-US" sz="4000" dirty="0">
              <a:solidFill>
                <a:schemeClr val="bg1"/>
              </a:solidFill>
            </a:endParaRPr>
          </a:p>
        </p:txBody>
      </p:sp>
      <p:sp>
        <p:nvSpPr>
          <p:cNvPr id="7" name="TextBox 6"/>
          <p:cNvSpPr txBox="1"/>
          <p:nvPr/>
        </p:nvSpPr>
        <p:spPr>
          <a:xfrm>
            <a:off x="304800" y="4754940"/>
            <a:ext cx="8610600" cy="1569660"/>
          </a:xfrm>
          <a:prstGeom prst="rect">
            <a:avLst/>
          </a:prstGeom>
          <a:noFill/>
        </p:spPr>
        <p:txBody>
          <a:bodyPr wrap="square" rtlCol="0">
            <a:spAutoFit/>
          </a:bodyPr>
          <a:lstStyle/>
          <a:p>
            <a:pPr marL="457200" indent="-457200" algn="just">
              <a:buFont typeface="Wingdings" panose="05000000000000000000" pitchFamily="2" charset="2"/>
              <a:buChar char="§"/>
            </a:pPr>
            <a:r>
              <a:rPr lang="en-US" sz="3200" dirty="0">
                <a:solidFill>
                  <a:schemeClr val="bg1"/>
                </a:solidFill>
              </a:rPr>
              <a:t>W</a:t>
            </a:r>
            <a:r>
              <a:rPr lang="en-US" sz="3200" dirty="0" smtClean="0">
                <a:solidFill>
                  <a:schemeClr val="bg1"/>
                </a:solidFill>
              </a:rPr>
              <a:t>hat </a:t>
            </a:r>
            <a:r>
              <a:rPr lang="en-US" sz="3200" dirty="0">
                <a:solidFill>
                  <a:schemeClr val="bg1"/>
                </a:solidFill>
              </a:rPr>
              <a:t>the First Adam lost for us in the Garden, Jesus, the Second Adam, will </a:t>
            </a:r>
            <a:r>
              <a:rPr lang="en-US" sz="3200" dirty="0" smtClean="0">
                <a:solidFill>
                  <a:schemeClr val="bg1"/>
                </a:solidFill>
              </a:rPr>
              <a:t>win </a:t>
            </a:r>
            <a:r>
              <a:rPr lang="en-US" sz="3200" dirty="0">
                <a:solidFill>
                  <a:schemeClr val="bg1"/>
                </a:solidFill>
              </a:rPr>
              <a:t>back for us in the wilderness. </a:t>
            </a:r>
            <a:endParaRPr lang="en-US" sz="3200" dirty="0">
              <a:solidFill>
                <a:schemeClr val="bg1"/>
              </a:solidFill>
            </a:endParaRPr>
          </a:p>
        </p:txBody>
      </p:sp>
    </p:spTree>
    <p:extLst>
      <p:ext uri="{BB962C8B-B14F-4D97-AF65-F5344CB8AC3E}">
        <p14:creationId xmlns:p14="http://schemas.microsoft.com/office/powerpoint/2010/main" val="38071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3000"/>
                            </p:stCondLst>
                            <p:childTnLst>
                              <p:par>
                                <p:cTn id="9" presetID="10" presetClass="entr" presetSubtype="0" fill="hold" grpId="0" nodeType="afterEffect">
                                  <p:stCondLst>
                                    <p:cond delay="2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750"/>
                                        <p:tgtEl>
                                          <p:spTgt spid="6"/>
                                        </p:tgtEl>
                                      </p:cBhvr>
                                    </p:animEffect>
                                  </p:childTnLst>
                                </p:cTn>
                              </p:par>
                            </p:childTnLst>
                          </p:cTn>
                        </p:par>
                        <p:par>
                          <p:cTn id="17" fill="hold">
                            <p:stCondLst>
                              <p:cond delay="1750"/>
                            </p:stCondLst>
                            <p:childTnLst>
                              <p:par>
                                <p:cTn id="18" presetID="10" presetClass="entr" presetSubtype="0" fill="hold" grpId="0" nodeType="after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Preliminary Thoughts</a:t>
            </a:r>
            <a:endParaRPr lang="en-US" sz="4800" dirty="0" smtClean="0">
              <a:solidFill>
                <a:schemeClr val="bg1"/>
              </a:solidFill>
            </a:endParaRPr>
          </a:p>
        </p:txBody>
      </p:sp>
      <p:sp>
        <p:nvSpPr>
          <p:cNvPr id="4" name="TextBox 3"/>
          <p:cNvSpPr txBox="1"/>
          <p:nvPr/>
        </p:nvSpPr>
        <p:spPr>
          <a:xfrm>
            <a:off x="304800" y="1066800"/>
            <a:ext cx="8610600" cy="707886"/>
          </a:xfrm>
          <a:prstGeom prst="rect">
            <a:avLst/>
          </a:prstGeom>
          <a:noFill/>
        </p:spPr>
        <p:txBody>
          <a:bodyPr wrap="square" rtlCol="0">
            <a:spAutoFit/>
          </a:bodyPr>
          <a:lstStyle/>
          <a:p>
            <a:pPr marL="742950" indent="-742950" algn="just">
              <a:buFont typeface="+mj-lt"/>
              <a:buAutoNum type="arabicPeriod" startAt="3"/>
            </a:pPr>
            <a:r>
              <a:rPr lang="en-US" sz="4000" i="1" dirty="0" smtClean="0">
                <a:solidFill>
                  <a:schemeClr val="bg1"/>
                </a:solidFill>
              </a:rPr>
              <a:t>The necessity of the temptation</a:t>
            </a:r>
            <a:endParaRPr lang="en-US" sz="4000" dirty="0">
              <a:solidFill>
                <a:schemeClr val="bg1"/>
              </a:solidFill>
            </a:endParaRPr>
          </a:p>
        </p:txBody>
      </p:sp>
      <p:sp>
        <p:nvSpPr>
          <p:cNvPr id="5" name="TextBox 4"/>
          <p:cNvSpPr txBox="1"/>
          <p:nvPr/>
        </p:nvSpPr>
        <p:spPr>
          <a:xfrm>
            <a:off x="304800" y="1730514"/>
            <a:ext cx="8610600" cy="2062103"/>
          </a:xfrm>
          <a:prstGeom prst="rect">
            <a:avLst/>
          </a:prstGeom>
          <a:noFill/>
        </p:spPr>
        <p:txBody>
          <a:bodyPr wrap="square" rtlCol="0">
            <a:spAutoFit/>
          </a:bodyPr>
          <a:lstStyle/>
          <a:p>
            <a:pPr marL="457200" indent="-457200" algn="just">
              <a:buFont typeface="Wingdings" panose="05000000000000000000" pitchFamily="2" charset="2"/>
              <a:buChar char="§"/>
            </a:pPr>
            <a:r>
              <a:rPr lang="en-US" sz="3200" dirty="0">
                <a:solidFill>
                  <a:schemeClr val="bg1"/>
                </a:solidFill>
              </a:rPr>
              <a:t>Jesus had to be tempted in order to save </a:t>
            </a:r>
            <a:r>
              <a:rPr lang="en-US" sz="3200" dirty="0" smtClean="0">
                <a:solidFill>
                  <a:schemeClr val="bg1"/>
                </a:solidFill>
              </a:rPr>
              <a:t>us.</a:t>
            </a:r>
          </a:p>
          <a:p>
            <a:pPr marL="457200" indent="-457200" algn="just">
              <a:buFont typeface="Wingdings" panose="05000000000000000000" pitchFamily="2" charset="2"/>
              <a:buChar char="§"/>
            </a:pPr>
            <a:r>
              <a:rPr lang="en-US" sz="3200" dirty="0" smtClean="0">
                <a:solidFill>
                  <a:schemeClr val="bg1"/>
                </a:solidFill>
              </a:rPr>
              <a:t>Everything </a:t>
            </a:r>
            <a:r>
              <a:rPr lang="en-US" sz="3200" dirty="0">
                <a:solidFill>
                  <a:schemeClr val="bg1"/>
                </a:solidFill>
              </a:rPr>
              <a:t>Jesus said </a:t>
            </a:r>
            <a:r>
              <a:rPr lang="en-US" sz="3200" dirty="0" smtClean="0">
                <a:solidFill>
                  <a:schemeClr val="bg1"/>
                </a:solidFill>
              </a:rPr>
              <a:t>and did was </a:t>
            </a:r>
            <a:r>
              <a:rPr lang="en-US" sz="3200" dirty="0">
                <a:solidFill>
                  <a:schemeClr val="bg1"/>
                </a:solidFill>
              </a:rPr>
              <a:t>both </a:t>
            </a:r>
            <a:r>
              <a:rPr lang="en-US" sz="3200" b="1" u="sng" dirty="0">
                <a:solidFill>
                  <a:schemeClr val="bg1"/>
                </a:solidFill>
              </a:rPr>
              <a:t>redemptive</a:t>
            </a:r>
            <a:r>
              <a:rPr lang="en-US" sz="3200" dirty="0">
                <a:solidFill>
                  <a:schemeClr val="bg1"/>
                </a:solidFill>
              </a:rPr>
              <a:t> (pressing toward our salvation) and </a:t>
            </a:r>
            <a:r>
              <a:rPr lang="en-US" sz="3200" b="1" u="sng" dirty="0">
                <a:solidFill>
                  <a:schemeClr val="bg1"/>
                </a:solidFill>
              </a:rPr>
              <a:t>doxological</a:t>
            </a:r>
            <a:r>
              <a:rPr lang="en-US" sz="3200" dirty="0">
                <a:solidFill>
                  <a:schemeClr val="bg1"/>
                </a:solidFill>
              </a:rPr>
              <a:t> (pointing to the glory of God). </a:t>
            </a:r>
            <a:endParaRPr lang="en-US" sz="3200" dirty="0">
              <a:solidFill>
                <a:schemeClr val="bg1"/>
              </a:solidFill>
            </a:endParaRPr>
          </a:p>
        </p:txBody>
      </p:sp>
      <p:sp>
        <p:nvSpPr>
          <p:cNvPr id="6" name="TextBox 5"/>
          <p:cNvSpPr txBox="1"/>
          <p:nvPr/>
        </p:nvSpPr>
        <p:spPr>
          <a:xfrm>
            <a:off x="304800" y="3934361"/>
            <a:ext cx="8610600" cy="1323439"/>
          </a:xfrm>
          <a:prstGeom prst="rect">
            <a:avLst/>
          </a:prstGeom>
          <a:noFill/>
        </p:spPr>
        <p:txBody>
          <a:bodyPr wrap="square" rtlCol="0">
            <a:spAutoFit/>
          </a:bodyPr>
          <a:lstStyle/>
          <a:p>
            <a:pPr marL="742950" indent="-742950" algn="just">
              <a:buFont typeface="+mj-lt"/>
              <a:buAutoNum type="arabicPeriod" startAt="4"/>
            </a:pPr>
            <a:r>
              <a:rPr lang="en-US" sz="4000" i="1" dirty="0" smtClean="0">
                <a:solidFill>
                  <a:schemeClr val="bg1"/>
                </a:solidFill>
              </a:rPr>
              <a:t>What the temptation of Christ reveals to us. </a:t>
            </a:r>
            <a:endParaRPr lang="en-US" sz="4000" dirty="0">
              <a:solidFill>
                <a:schemeClr val="bg1"/>
              </a:solidFill>
            </a:endParaRPr>
          </a:p>
        </p:txBody>
      </p:sp>
      <p:sp>
        <p:nvSpPr>
          <p:cNvPr id="7" name="TextBox 6"/>
          <p:cNvSpPr txBox="1"/>
          <p:nvPr/>
        </p:nvSpPr>
        <p:spPr>
          <a:xfrm>
            <a:off x="304800" y="5206425"/>
            <a:ext cx="8610600" cy="1077218"/>
          </a:xfrm>
          <a:prstGeom prst="rect">
            <a:avLst/>
          </a:prstGeom>
          <a:noFill/>
        </p:spPr>
        <p:txBody>
          <a:bodyPr wrap="square" rtlCol="0">
            <a:spAutoFit/>
          </a:bodyPr>
          <a:lstStyle/>
          <a:p>
            <a:pPr marL="457200" indent="-457200" algn="just">
              <a:buFont typeface="Wingdings" panose="05000000000000000000" pitchFamily="2" charset="2"/>
              <a:buChar char="§"/>
            </a:pPr>
            <a:r>
              <a:rPr lang="en-US" sz="3200" dirty="0">
                <a:solidFill>
                  <a:schemeClr val="bg1"/>
                </a:solidFill>
              </a:rPr>
              <a:t>Jesus </a:t>
            </a:r>
            <a:r>
              <a:rPr lang="en-US" sz="3200" dirty="0" smtClean="0">
                <a:solidFill>
                  <a:schemeClr val="bg1"/>
                </a:solidFill>
              </a:rPr>
              <a:t>had </a:t>
            </a:r>
            <a:r>
              <a:rPr lang="en-US" sz="3200" dirty="0">
                <a:solidFill>
                  <a:schemeClr val="bg1"/>
                </a:solidFill>
              </a:rPr>
              <a:t>to live for us before He could die for us. </a:t>
            </a:r>
            <a:endParaRPr lang="en-US" sz="3200" dirty="0">
              <a:solidFill>
                <a:schemeClr val="bg1"/>
              </a:solidFill>
            </a:endParaRPr>
          </a:p>
        </p:txBody>
      </p:sp>
    </p:spTree>
    <p:extLst>
      <p:ext uri="{BB962C8B-B14F-4D97-AF65-F5344CB8AC3E}">
        <p14:creationId xmlns:p14="http://schemas.microsoft.com/office/powerpoint/2010/main" val="327031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2000"/>
                            </p:stCondLst>
                            <p:childTnLst>
                              <p:par>
                                <p:cTn id="9" presetID="10" presetClass="entr" presetSubtype="0" fill="hold" grpId="0" nodeType="afterEffect">
                                  <p:stCondLst>
                                    <p:cond delay="1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325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75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750"/>
                                        <p:tgtEl>
                                          <p:spTgt spid="6"/>
                                        </p:tgtEl>
                                      </p:cBhvr>
                                    </p:animEffect>
                                  </p:childTnLst>
                                </p:cTn>
                              </p:par>
                            </p:childTnLst>
                          </p:cTn>
                        </p:par>
                        <p:par>
                          <p:cTn id="21" fill="hold">
                            <p:stCondLst>
                              <p:cond delay="1750"/>
                            </p:stCondLst>
                            <p:childTnLst>
                              <p:par>
                                <p:cTn id="22" presetID="10" presetClass="entr" presetSubtype="0" fill="hold" grpId="0" nodeType="afterEffect">
                                  <p:stCondLst>
                                    <p:cond delay="1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John 3:8</a:t>
            </a:r>
            <a:endParaRPr lang="en-US" sz="4800" dirty="0" smtClean="0">
              <a:solidFill>
                <a:schemeClr val="bg1"/>
              </a:solidFill>
            </a:endParaRPr>
          </a:p>
        </p:txBody>
      </p:sp>
      <p:sp>
        <p:nvSpPr>
          <p:cNvPr id="10" name="TextBox 9"/>
          <p:cNvSpPr txBox="1"/>
          <p:nvPr/>
        </p:nvSpPr>
        <p:spPr>
          <a:xfrm>
            <a:off x="304800" y="998577"/>
            <a:ext cx="8610600" cy="3170099"/>
          </a:xfrm>
          <a:prstGeom prst="rect">
            <a:avLst/>
          </a:prstGeom>
          <a:noFill/>
        </p:spPr>
        <p:txBody>
          <a:bodyPr wrap="square" rtlCol="0">
            <a:spAutoFit/>
          </a:bodyPr>
          <a:lstStyle/>
          <a:p>
            <a:pPr algn="just"/>
            <a:r>
              <a:rPr lang="en-US" sz="4000" i="1" dirty="0">
                <a:solidFill>
                  <a:schemeClr val="bg1"/>
                </a:solidFill>
              </a:rPr>
              <a:t>“the one who practices sin is of the devil; for the devil has sinned from the beginning. The </a:t>
            </a:r>
            <a:r>
              <a:rPr lang="en-US" sz="4000" i="1" u="sng" dirty="0" smtClean="0">
                <a:solidFill>
                  <a:schemeClr val="bg1"/>
                </a:solidFill>
              </a:rPr>
              <a:t>Son of God appeared</a:t>
            </a:r>
            <a:r>
              <a:rPr lang="en-US" sz="4000" i="1" dirty="0" smtClean="0">
                <a:solidFill>
                  <a:schemeClr val="bg1"/>
                </a:solidFill>
              </a:rPr>
              <a:t> for </a:t>
            </a:r>
            <a:r>
              <a:rPr lang="en-US" sz="4000" i="1" dirty="0">
                <a:solidFill>
                  <a:schemeClr val="bg1"/>
                </a:solidFill>
              </a:rPr>
              <a:t>this purpose, </a:t>
            </a:r>
            <a:r>
              <a:rPr lang="en-US" sz="4000" i="1" u="sng" dirty="0">
                <a:solidFill>
                  <a:schemeClr val="bg1"/>
                </a:solidFill>
              </a:rPr>
              <a:t>to destroy the works of the devil</a:t>
            </a:r>
            <a:r>
              <a:rPr lang="en-US" sz="4000" i="1"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68982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Hebrews 2:14-15</a:t>
            </a:r>
            <a:endParaRPr lang="en-US" sz="4800" dirty="0" smtClean="0">
              <a:solidFill>
                <a:schemeClr val="bg1"/>
              </a:solidFill>
            </a:endParaRPr>
          </a:p>
        </p:txBody>
      </p:sp>
      <p:sp>
        <p:nvSpPr>
          <p:cNvPr id="10" name="TextBox 9"/>
          <p:cNvSpPr txBox="1"/>
          <p:nvPr/>
        </p:nvSpPr>
        <p:spPr>
          <a:xfrm>
            <a:off x="304800" y="998577"/>
            <a:ext cx="8610600" cy="5016758"/>
          </a:xfrm>
          <a:prstGeom prst="rect">
            <a:avLst/>
          </a:prstGeom>
          <a:noFill/>
        </p:spPr>
        <p:txBody>
          <a:bodyPr wrap="square" rtlCol="0">
            <a:spAutoFit/>
          </a:bodyPr>
          <a:lstStyle/>
          <a:p>
            <a:pPr algn="just"/>
            <a:r>
              <a:rPr lang="en-US" sz="4000" i="1" dirty="0">
                <a:solidFill>
                  <a:schemeClr val="bg1"/>
                </a:solidFill>
              </a:rPr>
              <a:t>“14 Therefore, since the children share in flesh and blood, He Himself likewise also partook of the same, that through death </a:t>
            </a:r>
            <a:r>
              <a:rPr lang="en-US" sz="4000" i="1" u="sng" dirty="0">
                <a:solidFill>
                  <a:schemeClr val="bg1"/>
                </a:solidFill>
              </a:rPr>
              <a:t>He might render powerless him who had the power of death, that is, the devil</a:t>
            </a:r>
            <a:r>
              <a:rPr lang="en-US" sz="4000" i="1" dirty="0">
                <a:solidFill>
                  <a:schemeClr val="bg1"/>
                </a:solidFill>
              </a:rPr>
              <a:t>, 15 and might free those who through fear of death were subject to slavery all their lives.” </a:t>
            </a:r>
            <a:endParaRPr lang="en-US" sz="4000" dirty="0">
              <a:solidFill>
                <a:schemeClr val="bg1"/>
              </a:solidFill>
            </a:endParaRPr>
          </a:p>
        </p:txBody>
      </p:sp>
    </p:spTree>
    <p:extLst>
      <p:ext uri="{BB962C8B-B14F-4D97-AF65-F5344CB8AC3E}">
        <p14:creationId xmlns:p14="http://schemas.microsoft.com/office/powerpoint/2010/main" val="68982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p>
        </p:txBody>
      </p:sp>
      <p:sp>
        <p:nvSpPr>
          <p:cNvPr id="10" name="TextBox 9"/>
          <p:cNvSpPr txBox="1"/>
          <p:nvPr/>
        </p:nvSpPr>
        <p:spPr>
          <a:xfrm>
            <a:off x="304800" y="998577"/>
            <a:ext cx="8610600" cy="5509200"/>
          </a:xfrm>
          <a:prstGeom prst="rect">
            <a:avLst/>
          </a:prstGeom>
          <a:noFill/>
        </p:spPr>
        <p:txBody>
          <a:bodyPr wrap="square" rtlCol="0">
            <a:spAutoFit/>
          </a:bodyPr>
          <a:lstStyle/>
          <a:p>
            <a:pPr algn="ctr"/>
            <a:r>
              <a:rPr lang="en-US" sz="4400" i="1" dirty="0">
                <a:solidFill>
                  <a:schemeClr val="bg1"/>
                </a:solidFill>
              </a:rPr>
              <a:t>Jesus, as a Spirit-filled </a:t>
            </a:r>
            <a:r>
              <a:rPr lang="en-US" sz="4400" i="1" dirty="0" smtClean="0">
                <a:solidFill>
                  <a:schemeClr val="bg1"/>
                </a:solidFill>
              </a:rPr>
              <a:t>man is:</a:t>
            </a:r>
          </a:p>
          <a:p>
            <a:pPr marL="571500" indent="-571500" algn="just">
              <a:buFont typeface="Wingdings" panose="05000000000000000000" pitchFamily="2" charset="2"/>
              <a:buChar char="§"/>
            </a:pPr>
            <a:r>
              <a:rPr lang="en-US" sz="4400" i="1" dirty="0" smtClean="0">
                <a:solidFill>
                  <a:schemeClr val="bg1"/>
                </a:solidFill>
              </a:rPr>
              <a:t>compelled </a:t>
            </a:r>
            <a:r>
              <a:rPr lang="en-US" sz="4400" i="1" dirty="0">
                <a:solidFill>
                  <a:schemeClr val="bg1"/>
                </a:solidFill>
              </a:rPr>
              <a:t>by the </a:t>
            </a:r>
            <a:r>
              <a:rPr lang="en-US" sz="4400" i="1" dirty="0" smtClean="0">
                <a:solidFill>
                  <a:schemeClr val="bg1"/>
                </a:solidFill>
              </a:rPr>
              <a:t>Spirit;</a:t>
            </a:r>
          </a:p>
          <a:p>
            <a:pPr marL="571500" indent="-571500" algn="just">
              <a:buFont typeface="Wingdings" panose="05000000000000000000" pitchFamily="2" charset="2"/>
              <a:buChar char="§"/>
            </a:pPr>
            <a:r>
              <a:rPr lang="en-US" sz="4400" i="1" dirty="0" smtClean="0">
                <a:solidFill>
                  <a:schemeClr val="bg1"/>
                </a:solidFill>
              </a:rPr>
              <a:t>confronted </a:t>
            </a:r>
            <a:r>
              <a:rPr lang="en-US" sz="4400" i="1" dirty="0">
                <a:solidFill>
                  <a:schemeClr val="bg1"/>
                </a:solidFill>
              </a:rPr>
              <a:t>by Satan; </a:t>
            </a:r>
            <a:endParaRPr lang="en-US" sz="4400" i="1" dirty="0" smtClean="0">
              <a:solidFill>
                <a:schemeClr val="bg1"/>
              </a:solidFill>
            </a:endParaRPr>
          </a:p>
          <a:p>
            <a:pPr marL="571500" indent="-571500" algn="just">
              <a:buFont typeface="Wingdings" panose="05000000000000000000" pitchFamily="2" charset="2"/>
              <a:buChar char="§"/>
            </a:pPr>
            <a:r>
              <a:rPr lang="en-US" sz="4400" i="1" dirty="0" smtClean="0">
                <a:solidFill>
                  <a:schemeClr val="bg1"/>
                </a:solidFill>
              </a:rPr>
              <a:t>considerate </a:t>
            </a:r>
            <a:r>
              <a:rPr lang="en-US" sz="4400" i="1" dirty="0">
                <a:solidFill>
                  <a:schemeClr val="bg1"/>
                </a:solidFill>
              </a:rPr>
              <a:t>of His </a:t>
            </a:r>
            <a:r>
              <a:rPr lang="en-US" sz="4400" i="1" dirty="0" smtClean="0">
                <a:solidFill>
                  <a:schemeClr val="bg1"/>
                </a:solidFill>
              </a:rPr>
              <a:t>surroundings; </a:t>
            </a:r>
            <a:r>
              <a:rPr lang="en-US" sz="4400" i="1" dirty="0">
                <a:solidFill>
                  <a:schemeClr val="bg1"/>
                </a:solidFill>
              </a:rPr>
              <a:t>and </a:t>
            </a:r>
            <a:endParaRPr lang="en-US" sz="4400" i="1" dirty="0" smtClean="0">
              <a:solidFill>
                <a:schemeClr val="bg1"/>
              </a:solidFill>
            </a:endParaRPr>
          </a:p>
          <a:p>
            <a:pPr marL="571500" indent="-571500" algn="just">
              <a:buFont typeface="Wingdings" panose="05000000000000000000" pitchFamily="2" charset="2"/>
              <a:buChar char="§"/>
            </a:pPr>
            <a:r>
              <a:rPr lang="en-US" sz="4400" i="1" dirty="0" smtClean="0">
                <a:solidFill>
                  <a:schemeClr val="bg1"/>
                </a:solidFill>
              </a:rPr>
              <a:t>comforted </a:t>
            </a:r>
            <a:r>
              <a:rPr lang="en-US" sz="4400" i="1" dirty="0">
                <a:solidFill>
                  <a:schemeClr val="bg1"/>
                </a:solidFill>
              </a:rPr>
              <a:t>by </a:t>
            </a:r>
            <a:r>
              <a:rPr lang="en-US" sz="4400" i="1" dirty="0" smtClean="0">
                <a:solidFill>
                  <a:schemeClr val="bg1"/>
                </a:solidFill>
              </a:rPr>
              <a:t>angels</a:t>
            </a:r>
          </a:p>
          <a:p>
            <a:pPr algn="ctr"/>
            <a:r>
              <a:rPr lang="en-US" sz="4400" i="1" dirty="0" smtClean="0">
                <a:solidFill>
                  <a:schemeClr val="bg1"/>
                </a:solidFill>
              </a:rPr>
              <a:t>in </a:t>
            </a:r>
            <a:r>
              <a:rPr lang="en-US" sz="4400" i="1" dirty="0">
                <a:solidFill>
                  <a:schemeClr val="bg1"/>
                </a:solidFill>
              </a:rPr>
              <a:t>fulfilling His role as </a:t>
            </a:r>
            <a:endParaRPr lang="en-US" sz="4400" i="1" dirty="0" smtClean="0">
              <a:solidFill>
                <a:schemeClr val="bg1"/>
              </a:solidFill>
            </a:endParaRPr>
          </a:p>
          <a:p>
            <a:pPr algn="ctr"/>
            <a:r>
              <a:rPr lang="en-US" sz="4400" i="1" dirty="0" smtClean="0">
                <a:solidFill>
                  <a:schemeClr val="bg1"/>
                </a:solidFill>
              </a:rPr>
              <a:t>the </a:t>
            </a:r>
            <a:r>
              <a:rPr lang="en-US" sz="4400" i="1" dirty="0">
                <a:solidFill>
                  <a:schemeClr val="bg1"/>
                </a:solidFill>
              </a:rPr>
              <a:t>Son of God.</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172661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31627</TotalTime>
  <Words>1388</Words>
  <Application>Microsoft Office PowerPoint</Application>
  <PresentationFormat>On-screen Show (4:3)</PresentationFormat>
  <Paragraphs>96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835</cp:revision>
  <dcterms:created xsi:type="dcterms:W3CDTF">2013-08-08T16:28:40Z</dcterms:created>
  <dcterms:modified xsi:type="dcterms:W3CDTF">2018-02-24T21:16:46Z</dcterms:modified>
</cp:coreProperties>
</file>