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1455" r:id="rId2"/>
    <p:sldId id="1674" r:id="rId3"/>
    <p:sldId id="1866" r:id="rId4"/>
    <p:sldId id="1828" r:id="rId5"/>
    <p:sldId id="1829" r:id="rId6"/>
    <p:sldId id="1867" r:id="rId7"/>
    <p:sldId id="1859" r:id="rId8"/>
    <p:sldId id="1868" r:id="rId9"/>
    <p:sldId id="1869" r:id="rId10"/>
    <p:sldId id="1870" r:id="rId11"/>
    <p:sldId id="1871" r:id="rId12"/>
    <p:sldId id="1860" r:id="rId13"/>
    <p:sldId id="1872" r:id="rId14"/>
    <p:sldId id="1861" r:id="rId15"/>
    <p:sldId id="1873" r:id="rId16"/>
    <p:sldId id="1874" r:id="rId17"/>
    <p:sldId id="1875" r:id="rId18"/>
    <p:sldId id="18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6AE"/>
    <a:srgbClr val="50B991"/>
    <a:srgbClr val="00FF00"/>
    <a:srgbClr val="40CCCC"/>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C474C-1614-4BFD-840E-B3E3D39068AB}" type="slidenum">
              <a:rPr lang="en-US" smtClean="0"/>
              <a:t>6</a:t>
            </a:fld>
            <a:endParaRPr lang="en-US"/>
          </a:p>
        </p:txBody>
      </p:sp>
    </p:spTree>
    <p:extLst>
      <p:ext uri="{BB962C8B-B14F-4D97-AF65-F5344CB8AC3E}">
        <p14:creationId xmlns:p14="http://schemas.microsoft.com/office/powerpoint/2010/main" val="2508198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C474C-1614-4BFD-840E-B3E3D39068AB}" type="slidenum">
              <a:rPr lang="en-US" smtClean="0"/>
              <a:t>8</a:t>
            </a:fld>
            <a:endParaRPr lang="en-US"/>
          </a:p>
        </p:txBody>
      </p:sp>
    </p:spTree>
    <p:extLst>
      <p:ext uri="{BB962C8B-B14F-4D97-AF65-F5344CB8AC3E}">
        <p14:creationId xmlns:p14="http://schemas.microsoft.com/office/powerpoint/2010/main" val="2508198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C474C-1614-4BFD-840E-B3E3D39068AB}" type="slidenum">
              <a:rPr lang="en-US" smtClean="0"/>
              <a:t>10</a:t>
            </a:fld>
            <a:endParaRPr lang="en-US"/>
          </a:p>
        </p:txBody>
      </p:sp>
    </p:spTree>
    <p:extLst>
      <p:ext uri="{BB962C8B-B14F-4D97-AF65-F5344CB8AC3E}">
        <p14:creationId xmlns:p14="http://schemas.microsoft.com/office/powerpoint/2010/main" val="2508198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C474C-1614-4BFD-840E-B3E3D39068AB}" type="slidenum">
              <a:rPr lang="en-US" smtClean="0"/>
              <a:t>11</a:t>
            </a:fld>
            <a:endParaRPr lang="en-US"/>
          </a:p>
        </p:txBody>
      </p:sp>
    </p:spTree>
    <p:extLst>
      <p:ext uri="{BB962C8B-B14F-4D97-AF65-F5344CB8AC3E}">
        <p14:creationId xmlns:p14="http://schemas.microsoft.com/office/powerpoint/2010/main" val="250819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C474C-1614-4BFD-840E-B3E3D39068AB}" type="slidenum">
              <a:rPr lang="en-US" smtClean="0"/>
              <a:t>13</a:t>
            </a:fld>
            <a:endParaRPr lang="en-US"/>
          </a:p>
        </p:txBody>
      </p:sp>
    </p:spTree>
    <p:extLst>
      <p:ext uri="{BB962C8B-B14F-4D97-AF65-F5344CB8AC3E}">
        <p14:creationId xmlns:p14="http://schemas.microsoft.com/office/powerpoint/2010/main" val="2508198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a:t>
            </a:r>
            <a:r>
              <a:rPr lang="en-US" sz="3200" dirty="0" smtClean="0">
                <a:solidFill>
                  <a:schemeClr val="bg1"/>
                </a:solidFill>
                <a:latin typeface="Bahnschrift" panose="020B0502040204020203" pitchFamily="34" charset="0"/>
              </a:rPr>
              <a:t>Second Witness </a:t>
            </a:r>
            <a:r>
              <a:rPr lang="en-US" sz="3200" dirty="0" smtClean="0">
                <a:solidFill>
                  <a:schemeClr val="bg1"/>
                </a:solidFill>
                <a:latin typeface="Bahnschrift" panose="020B0502040204020203" pitchFamily="34" charset="0"/>
              </a:rPr>
              <a:t>– </a:t>
            </a:r>
            <a:r>
              <a:rPr lang="en-US" sz="3200" dirty="0" smtClean="0">
                <a:solidFill>
                  <a:schemeClr val="bg1"/>
                </a:solidFill>
                <a:latin typeface="Bahnschrift" panose="020B0502040204020203" pitchFamily="34" charset="0"/>
              </a:rPr>
              <a:t>God the Father</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1:9-11</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000" dirty="0" smtClean="0">
                <a:solidFill>
                  <a:schemeClr val="bg1"/>
                </a:solidFill>
              </a:rPr>
              <a:t>The </a:t>
            </a:r>
            <a:r>
              <a:rPr lang="en-US" sz="4000" dirty="0" smtClean="0">
                <a:solidFill>
                  <a:schemeClr val="bg1"/>
                </a:solidFill>
              </a:rPr>
              <a:t>Second Witness </a:t>
            </a:r>
            <a:r>
              <a:rPr lang="en-US" sz="4000" dirty="0" smtClean="0">
                <a:solidFill>
                  <a:schemeClr val="bg1"/>
                </a:solidFill>
              </a:rPr>
              <a:t>– </a:t>
            </a:r>
            <a:r>
              <a:rPr lang="en-US" sz="4000" dirty="0" smtClean="0">
                <a:solidFill>
                  <a:schemeClr val="bg1"/>
                </a:solidFill>
              </a:rPr>
              <a:t>God the Father</a:t>
            </a:r>
            <a:endParaRPr lang="en-US" sz="4000" dirty="0" smtClean="0">
              <a:solidFill>
                <a:schemeClr val="bg1"/>
              </a:solidFill>
            </a:endParaRPr>
          </a:p>
        </p:txBody>
      </p:sp>
      <p:sp>
        <p:nvSpPr>
          <p:cNvPr id="10" name="TextBox 9"/>
          <p:cNvSpPr txBox="1"/>
          <p:nvPr/>
        </p:nvSpPr>
        <p:spPr>
          <a:xfrm>
            <a:off x="304800" y="998577"/>
            <a:ext cx="8610600" cy="1077218"/>
          </a:xfrm>
          <a:prstGeom prst="rect">
            <a:avLst/>
          </a:prstGeom>
          <a:noFill/>
        </p:spPr>
        <p:txBody>
          <a:bodyPr wrap="square" rtlCol="0">
            <a:spAutoFit/>
          </a:bodyPr>
          <a:lstStyle/>
          <a:p>
            <a:pPr marL="857250" indent="-857250" algn="just">
              <a:buFont typeface="+mj-lt"/>
              <a:buAutoNum type="romanUcPeriod" startAt="2"/>
            </a:pPr>
            <a:r>
              <a:rPr lang="en-US" sz="3200" b="1" dirty="0" smtClean="0">
                <a:solidFill>
                  <a:schemeClr val="bg1"/>
                </a:solidFill>
              </a:rPr>
              <a:t>Jesus </a:t>
            </a:r>
            <a:r>
              <a:rPr lang="en-US" sz="3200" b="1" u="sng" dirty="0" smtClean="0">
                <a:solidFill>
                  <a:schemeClr val="bg1"/>
                </a:solidFill>
              </a:rPr>
              <a:t>associated</a:t>
            </a:r>
            <a:r>
              <a:rPr lang="en-US" sz="3200" b="1" dirty="0">
                <a:solidFill>
                  <a:schemeClr val="bg1"/>
                </a:solidFill>
              </a:rPr>
              <a:t> </a:t>
            </a:r>
            <a:r>
              <a:rPr lang="en-US" sz="3200" b="1" dirty="0" smtClean="0">
                <a:solidFill>
                  <a:schemeClr val="bg1"/>
                </a:solidFill>
              </a:rPr>
              <a:t>with the subjects of His ministry</a:t>
            </a:r>
            <a:r>
              <a:rPr lang="en-US" sz="3200" b="1" dirty="0" smtClean="0">
                <a:solidFill>
                  <a:schemeClr val="bg1"/>
                </a:solidFill>
              </a:rPr>
              <a:t> </a:t>
            </a:r>
            <a:r>
              <a:rPr lang="en-US" sz="3200" b="1" baseline="30000" dirty="0" smtClean="0">
                <a:solidFill>
                  <a:schemeClr val="bg1"/>
                </a:solidFill>
              </a:rPr>
              <a:t>(</a:t>
            </a:r>
            <a:r>
              <a:rPr lang="en-US" sz="3200" b="1" baseline="30000" dirty="0" smtClean="0">
                <a:solidFill>
                  <a:schemeClr val="bg1"/>
                </a:solidFill>
              </a:rPr>
              <a:t>1:9b)</a:t>
            </a:r>
            <a:endParaRPr lang="en-US" sz="3200" b="1" baseline="30000" dirty="0" smtClean="0">
              <a:solidFill>
                <a:schemeClr val="bg1"/>
              </a:solidFill>
            </a:endParaRPr>
          </a:p>
        </p:txBody>
      </p:sp>
      <p:sp>
        <p:nvSpPr>
          <p:cNvPr id="5" name="TextBox 4"/>
          <p:cNvSpPr txBox="1"/>
          <p:nvPr/>
        </p:nvSpPr>
        <p:spPr>
          <a:xfrm>
            <a:off x="304800" y="2052935"/>
            <a:ext cx="8610600" cy="830997"/>
          </a:xfrm>
          <a:prstGeom prst="rect">
            <a:avLst/>
          </a:prstGeom>
          <a:noFill/>
        </p:spPr>
        <p:txBody>
          <a:bodyPr wrap="square" rtlCol="0">
            <a:spAutoFit/>
          </a:bodyPr>
          <a:lstStyle/>
          <a:p>
            <a:pPr algn="just"/>
            <a:r>
              <a:rPr lang="en-US" sz="2400" i="1" dirty="0" smtClean="0">
                <a:solidFill>
                  <a:schemeClr val="bg1"/>
                </a:solidFill>
              </a:rPr>
              <a:t>In </a:t>
            </a:r>
            <a:r>
              <a:rPr lang="en-US" sz="2400" i="1" dirty="0">
                <a:solidFill>
                  <a:schemeClr val="bg1"/>
                </a:solidFill>
              </a:rPr>
              <a:t>those days Jesus came from Nazareth in Galilee and was baptized by John in the Jordan.</a:t>
            </a:r>
            <a:endParaRPr lang="en-US" sz="2400" dirty="0">
              <a:solidFill>
                <a:schemeClr val="bg1"/>
              </a:solidFill>
            </a:endParaRPr>
          </a:p>
        </p:txBody>
      </p:sp>
      <p:sp>
        <p:nvSpPr>
          <p:cNvPr id="7" name="TextBox 6"/>
          <p:cNvSpPr txBox="1"/>
          <p:nvPr/>
        </p:nvSpPr>
        <p:spPr>
          <a:xfrm>
            <a:off x="304800" y="2971800"/>
            <a:ext cx="8610600" cy="1077218"/>
          </a:xfrm>
          <a:prstGeom prst="rect">
            <a:avLst/>
          </a:prstGeom>
          <a:noFill/>
        </p:spPr>
        <p:txBody>
          <a:bodyPr wrap="square" rtlCol="0">
            <a:spAutoFit/>
          </a:bodyPr>
          <a:lstStyle/>
          <a:p>
            <a:pPr marL="514350" indent="-514350" algn="just">
              <a:buFont typeface="+mj-lt"/>
              <a:buAutoNum type="alphaUcPeriod" startAt="3"/>
            </a:pPr>
            <a:r>
              <a:rPr lang="en-US" sz="3200" dirty="0" smtClean="0">
                <a:solidFill>
                  <a:schemeClr val="bg1"/>
                </a:solidFill>
              </a:rPr>
              <a:t>Jesus associates with the people He came to minister to (save)</a:t>
            </a:r>
          </a:p>
        </p:txBody>
      </p:sp>
      <p:sp>
        <p:nvSpPr>
          <p:cNvPr id="8" name="TextBox 7"/>
          <p:cNvSpPr txBox="1"/>
          <p:nvPr/>
        </p:nvSpPr>
        <p:spPr>
          <a:xfrm>
            <a:off x="304800" y="5244405"/>
            <a:ext cx="8610600" cy="1384995"/>
          </a:xfrm>
          <a:prstGeom prst="rect">
            <a:avLst/>
          </a:prstGeom>
          <a:noFill/>
        </p:spPr>
        <p:txBody>
          <a:bodyPr wrap="square" rtlCol="0">
            <a:spAutoFit/>
          </a:bodyPr>
          <a:lstStyle/>
          <a:p>
            <a:pPr algn="just"/>
            <a:r>
              <a:rPr lang="en-US" sz="2800" i="1" dirty="0">
                <a:solidFill>
                  <a:schemeClr val="bg1"/>
                </a:solidFill>
              </a:rPr>
              <a:t>“For even the Son of Man did not come to be served, but to serve and to give His life a ransom of many</a:t>
            </a:r>
            <a:r>
              <a:rPr lang="en-US" sz="2800" i="1" dirty="0" smtClean="0">
                <a:solidFill>
                  <a:schemeClr val="bg1"/>
                </a:solidFill>
              </a:rPr>
              <a:t>.” (Mark 10:45 – key verse for the Gospel of Mark)</a:t>
            </a:r>
            <a:r>
              <a:rPr lang="en-US" sz="2800" dirty="0" smtClean="0">
                <a:solidFill>
                  <a:schemeClr val="bg1"/>
                </a:solidFill>
              </a:rPr>
              <a:t> </a:t>
            </a:r>
            <a:endParaRPr lang="en-US" sz="2800" dirty="0" smtClean="0">
              <a:solidFill>
                <a:schemeClr val="bg1"/>
              </a:solidFill>
            </a:endParaRPr>
          </a:p>
        </p:txBody>
      </p:sp>
    </p:spTree>
    <p:extLst>
      <p:ext uri="{BB962C8B-B14F-4D97-AF65-F5344CB8AC3E}">
        <p14:creationId xmlns:p14="http://schemas.microsoft.com/office/powerpoint/2010/main" val="65007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2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750"/>
                                        <p:tgtEl>
                                          <p:spTgt spid="7">
                                            <p:txEl>
                                              <p:pRg st="0" end="0"/>
                                            </p:txEl>
                                          </p:spTgt>
                                        </p:tgtEl>
                                      </p:cBhvr>
                                    </p:animEffect>
                                  </p:childTnLst>
                                </p:cTn>
                              </p:par>
                            </p:childTnLst>
                          </p:cTn>
                        </p:par>
                        <p:par>
                          <p:cTn id="16" fill="hold">
                            <p:stCondLst>
                              <p:cond delay="5750"/>
                            </p:stCondLst>
                            <p:childTnLst>
                              <p:par>
                                <p:cTn id="17" presetID="10" presetClass="entr" presetSubtype="0" fill="hold" grpId="0" nodeType="afterEffect">
                                  <p:stCondLst>
                                    <p:cond delay="125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build="p"/>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000" dirty="0" smtClean="0">
                <a:solidFill>
                  <a:schemeClr val="bg1"/>
                </a:solidFill>
              </a:rPr>
              <a:t>The </a:t>
            </a:r>
            <a:r>
              <a:rPr lang="en-US" sz="4000" dirty="0" smtClean="0">
                <a:solidFill>
                  <a:schemeClr val="bg1"/>
                </a:solidFill>
              </a:rPr>
              <a:t>Second Witness </a:t>
            </a:r>
            <a:r>
              <a:rPr lang="en-US" sz="4000" dirty="0" smtClean="0">
                <a:solidFill>
                  <a:schemeClr val="bg1"/>
                </a:solidFill>
              </a:rPr>
              <a:t>– </a:t>
            </a:r>
            <a:r>
              <a:rPr lang="en-US" sz="4000" dirty="0" smtClean="0">
                <a:solidFill>
                  <a:schemeClr val="bg1"/>
                </a:solidFill>
              </a:rPr>
              <a:t>God the Father</a:t>
            </a:r>
            <a:endParaRPr lang="en-US" sz="4000" dirty="0" smtClean="0">
              <a:solidFill>
                <a:schemeClr val="bg1"/>
              </a:solidFill>
            </a:endParaRPr>
          </a:p>
        </p:txBody>
      </p:sp>
      <p:sp>
        <p:nvSpPr>
          <p:cNvPr id="10" name="TextBox 9"/>
          <p:cNvSpPr txBox="1"/>
          <p:nvPr/>
        </p:nvSpPr>
        <p:spPr>
          <a:xfrm>
            <a:off x="304800" y="998577"/>
            <a:ext cx="8610600" cy="1077218"/>
          </a:xfrm>
          <a:prstGeom prst="rect">
            <a:avLst/>
          </a:prstGeom>
          <a:noFill/>
        </p:spPr>
        <p:txBody>
          <a:bodyPr wrap="square" rtlCol="0">
            <a:spAutoFit/>
          </a:bodyPr>
          <a:lstStyle/>
          <a:p>
            <a:pPr marL="857250" indent="-857250" algn="just">
              <a:buFont typeface="+mj-lt"/>
              <a:buAutoNum type="romanUcPeriod" startAt="3"/>
            </a:pPr>
            <a:r>
              <a:rPr lang="en-US" sz="3200" b="1" dirty="0" smtClean="0">
                <a:solidFill>
                  <a:schemeClr val="bg1"/>
                </a:solidFill>
              </a:rPr>
              <a:t>Jesus is anointed by the Holy Spirit for His ministry </a:t>
            </a:r>
            <a:r>
              <a:rPr lang="en-US" sz="3200" b="1" baseline="30000" dirty="0" smtClean="0">
                <a:solidFill>
                  <a:schemeClr val="bg1"/>
                </a:solidFill>
              </a:rPr>
              <a:t>(</a:t>
            </a:r>
            <a:r>
              <a:rPr lang="en-US" sz="3200" b="1" baseline="30000" dirty="0" smtClean="0">
                <a:solidFill>
                  <a:schemeClr val="bg1"/>
                </a:solidFill>
              </a:rPr>
              <a:t>1:10)</a:t>
            </a:r>
            <a:endParaRPr lang="en-US" sz="3200" b="1" baseline="30000" dirty="0" smtClean="0">
              <a:solidFill>
                <a:schemeClr val="bg1"/>
              </a:solidFill>
            </a:endParaRPr>
          </a:p>
        </p:txBody>
      </p:sp>
      <p:sp>
        <p:nvSpPr>
          <p:cNvPr id="5" name="TextBox 4"/>
          <p:cNvSpPr txBox="1"/>
          <p:nvPr/>
        </p:nvSpPr>
        <p:spPr>
          <a:xfrm>
            <a:off x="304800" y="2052935"/>
            <a:ext cx="8610600" cy="830997"/>
          </a:xfrm>
          <a:prstGeom prst="rect">
            <a:avLst/>
          </a:prstGeom>
          <a:noFill/>
        </p:spPr>
        <p:txBody>
          <a:bodyPr wrap="square" rtlCol="0">
            <a:spAutoFit/>
          </a:bodyPr>
          <a:lstStyle/>
          <a:p>
            <a:pPr algn="just"/>
            <a:r>
              <a:rPr lang="en-US" sz="2400" i="1" dirty="0">
                <a:solidFill>
                  <a:schemeClr val="bg1"/>
                </a:solidFill>
              </a:rPr>
              <a:t>Immediately coming up out of the water, He saw the heavens opening, and the Spirit like a dove descending upon Him…</a:t>
            </a:r>
            <a:endParaRPr lang="en-US" sz="2400" dirty="0">
              <a:solidFill>
                <a:schemeClr val="bg1"/>
              </a:solidFill>
            </a:endParaRPr>
          </a:p>
        </p:txBody>
      </p:sp>
      <p:sp>
        <p:nvSpPr>
          <p:cNvPr id="7" name="TextBox 6"/>
          <p:cNvSpPr txBox="1"/>
          <p:nvPr/>
        </p:nvSpPr>
        <p:spPr>
          <a:xfrm>
            <a:off x="304800" y="2971800"/>
            <a:ext cx="8610600" cy="2062103"/>
          </a:xfrm>
          <a:prstGeom prst="rect">
            <a:avLst/>
          </a:prstGeom>
          <a:noFill/>
        </p:spPr>
        <p:txBody>
          <a:bodyPr wrap="square" rtlCol="0">
            <a:spAutoFit/>
          </a:bodyPr>
          <a:lstStyle/>
          <a:p>
            <a:pPr marL="514350" indent="-514350" algn="just">
              <a:buFont typeface="+mj-lt"/>
              <a:buAutoNum type="alphaUcPeriod"/>
            </a:pPr>
            <a:r>
              <a:rPr lang="en-US" sz="3200" dirty="0" smtClean="0">
                <a:solidFill>
                  <a:schemeClr val="bg1"/>
                </a:solidFill>
              </a:rPr>
              <a:t>An example of sacrifice (Holy Spirit as a dove)</a:t>
            </a:r>
          </a:p>
          <a:p>
            <a:pPr marL="514350" indent="-514350" algn="just">
              <a:buFont typeface="+mj-lt"/>
              <a:buAutoNum type="alphaUcPeriod"/>
            </a:pPr>
            <a:r>
              <a:rPr lang="en-US" sz="3200" dirty="0" smtClean="0">
                <a:solidFill>
                  <a:schemeClr val="bg1"/>
                </a:solidFill>
              </a:rPr>
              <a:t>An equipping for service (Holy Spirit indwelt)</a:t>
            </a:r>
          </a:p>
          <a:p>
            <a:pPr marL="514350" indent="-514350" algn="just">
              <a:buFont typeface="+mj-lt"/>
              <a:buAutoNum type="alphaUcPeriod"/>
            </a:pPr>
            <a:r>
              <a:rPr lang="en-US" sz="3200" dirty="0" smtClean="0">
                <a:solidFill>
                  <a:schemeClr val="bg1"/>
                </a:solidFill>
              </a:rPr>
              <a:t>An effecting of Scriptures (and Biblical expectations)</a:t>
            </a:r>
          </a:p>
        </p:txBody>
      </p:sp>
      <p:sp>
        <p:nvSpPr>
          <p:cNvPr id="8" name="TextBox 7"/>
          <p:cNvSpPr txBox="1"/>
          <p:nvPr/>
        </p:nvSpPr>
        <p:spPr>
          <a:xfrm>
            <a:off x="304800" y="5276671"/>
            <a:ext cx="8610600" cy="1200329"/>
          </a:xfrm>
          <a:prstGeom prst="rect">
            <a:avLst/>
          </a:prstGeom>
          <a:noFill/>
        </p:spPr>
        <p:txBody>
          <a:bodyPr wrap="square" rtlCol="0">
            <a:spAutoFit/>
          </a:bodyPr>
          <a:lstStyle/>
          <a:p>
            <a:pPr algn="just"/>
            <a:r>
              <a:rPr lang="en-US" sz="2400" i="1" dirty="0">
                <a:solidFill>
                  <a:schemeClr val="bg1"/>
                </a:solidFill>
              </a:rPr>
              <a:t>“The Spirit of the LORD will rest on Him, The spirit of wisdom and understanding, the spirit of counsel and strength, The spirit of knowledge and the fear of the </a:t>
            </a:r>
            <a:r>
              <a:rPr lang="en-US" sz="2400" i="1" dirty="0" smtClean="0">
                <a:solidFill>
                  <a:schemeClr val="bg1"/>
                </a:solidFill>
              </a:rPr>
              <a:t>LORD” (Isaiah 11:2)</a:t>
            </a:r>
            <a:endParaRPr lang="en-US" sz="2400" dirty="0" smtClean="0">
              <a:solidFill>
                <a:schemeClr val="bg1"/>
              </a:solidFill>
            </a:endParaRPr>
          </a:p>
        </p:txBody>
      </p:sp>
    </p:spTree>
    <p:extLst>
      <p:ext uri="{BB962C8B-B14F-4D97-AF65-F5344CB8AC3E}">
        <p14:creationId xmlns:p14="http://schemas.microsoft.com/office/powerpoint/2010/main" val="324476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75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75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1750"/>
                                        <p:tgtEl>
                                          <p:spTgt spid="7">
                                            <p:txEl>
                                              <p:pRg st="2" end="2"/>
                                            </p:txEl>
                                          </p:spTgt>
                                        </p:tgtEl>
                                      </p:cBhvr>
                                    </p:animEffect>
                                  </p:childTnLst>
                                </p:cTn>
                              </p:par>
                            </p:childTnLst>
                          </p:cTn>
                        </p:par>
                        <p:par>
                          <p:cTn id="28" fill="hold">
                            <p:stCondLst>
                              <p:cond delay="1750"/>
                            </p:stCondLst>
                            <p:childTnLst>
                              <p:par>
                                <p:cTn id="29" presetID="10" presetClass="entr" presetSubtype="0" fill="hold" grpId="0" nodeType="afterEffect">
                                  <p:stCondLst>
                                    <p:cond delay="125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1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69441"/>
          </a:xfrm>
          <a:prstGeom prst="rect">
            <a:avLst/>
          </a:prstGeom>
          <a:noFill/>
          <a:ln>
            <a:solidFill>
              <a:schemeClr val="tx2">
                <a:lumMod val="60000"/>
                <a:lumOff val="40000"/>
              </a:schemeClr>
            </a:solidFill>
          </a:ln>
        </p:spPr>
        <p:txBody>
          <a:bodyPr wrap="square" rtlCol="0">
            <a:spAutoFit/>
          </a:bodyPr>
          <a:lstStyle/>
          <a:p>
            <a:pPr algn="ctr"/>
            <a:r>
              <a:rPr lang="en-US" sz="4400" dirty="0" smtClean="0">
                <a:solidFill>
                  <a:schemeClr val="bg1"/>
                </a:solidFill>
              </a:rPr>
              <a:t>Testimony of Levi (18:6-8) – 250 BC</a:t>
            </a:r>
            <a:endParaRPr lang="en-US" sz="4400" dirty="0" smtClean="0">
              <a:solidFill>
                <a:schemeClr val="bg1"/>
              </a:solidFill>
            </a:endParaRPr>
          </a:p>
        </p:txBody>
      </p:sp>
      <p:sp>
        <p:nvSpPr>
          <p:cNvPr id="10" name="TextBox 9"/>
          <p:cNvSpPr txBox="1"/>
          <p:nvPr/>
        </p:nvSpPr>
        <p:spPr>
          <a:xfrm>
            <a:off x="304800" y="998577"/>
            <a:ext cx="8610600" cy="5078313"/>
          </a:xfrm>
          <a:prstGeom prst="rect">
            <a:avLst/>
          </a:prstGeom>
          <a:noFill/>
        </p:spPr>
        <p:txBody>
          <a:bodyPr wrap="square" rtlCol="0">
            <a:spAutoFit/>
          </a:bodyPr>
          <a:lstStyle/>
          <a:p>
            <a:pPr algn="just"/>
            <a:r>
              <a:rPr lang="en-US" sz="3600" dirty="0">
                <a:solidFill>
                  <a:schemeClr val="bg1"/>
                </a:solidFill>
              </a:rPr>
              <a:t>“</a:t>
            </a:r>
            <a:r>
              <a:rPr lang="en-US" sz="3600" i="1" dirty="0">
                <a:solidFill>
                  <a:schemeClr val="bg1"/>
                </a:solidFill>
              </a:rPr>
              <a:t>The heavens will be opened, and from the temple of glory sanctification will come upon him with a fatherly voice, as from Abraham to Isaac. And the glory of the Most High will burst forth upon him. And the spirit of understanding and sanctification will rest upon him [in the water]. For he shall give the majesty of the Lord to those who are His sons in truth forever.</a:t>
            </a:r>
            <a:r>
              <a:rPr lang="en-US" sz="3600" dirty="0">
                <a:solidFill>
                  <a:schemeClr val="bg1"/>
                </a:solidFill>
              </a:rPr>
              <a:t>”  </a:t>
            </a:r>
          </a:p>
        </p:txBody>
      </p:sp>
    </p:spTree>
    <p:extLst>
      <p:ext uri="{BB962C8B-B14F-4D97-AF65-F5344CB8AC3E}">
        <p14:creationId xmlns:p14="http://schemas.microsoft.com/office/powerpoint/2010/main" val="202807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000" dirty="0" smtClean="0">
                <a:solidFill>
                  <a:schemeClr val="bg1"/>
                </a:solidFill>
              </a:rPr>
              <a:t>The </a:t>
            </a:r>
            <a:r>
              <a:rPr lang="en-US" sz="4000" dirty="0" smtClean="0">
                <a:solidFill>
                  <a:schemeClr val="bg1"/>
                </a:solidFill>
              </a:rPr>
              <a:t>Second Witness </a:t>
            </a:r>
            <a:r>
              <a:rPr lang="en-US" sz="4000" dirty="0" smtClean="0">
                <a:solidFill>
                  <a:schemeClr val="bg1"/>
                </a:solidFill>
              </a:rPr>
              <a:t>– </a:t>
            </a:r>
            <a:r>
              <a:rPr lang="en-US" sz="4000" dirty="0" smtClean="0">
                <a:solidFill>
                  <a:schemeClr val="bg1"/>
                </a:solidFill>
              </a:rPr>
              <a:t>God the Father</a:t>
            </a:r>
            <a:endParaRPr lang="en-US" sz="4000" dirty="0" smtClean="0">
              <a:solidFill>
                <a:schemeClr val="bg1"/>
              </a:solidFill>
            </a:endParaRPr>
          </a:p>
        </p:txBody>
      </p:sp>
      <p:sp>
        <p:nvSpPr>
          <p:cNvPr id="10" name="TextBox 9"/>
          <p:cNvSpPr txBox="1"/>
          <p:nvPr/>
        </p:nvSpPr>
        <p:spPr>
          <a:xfrm>
            <a:off x="304800" y="998577"/>
            <a:ext cx="8610600" cy="1077218"/>
          </a:xfrm>
          <a:prstGeom prst="rect">
            <a:avLst/>
          </a:prstGeom>
          <a:noFill/>
        </p:spPr>
        <p:txBody>
          <a:bodyPr wrap="square" rtlCol="0">
            <a:spAutoFit/>
          </a:bodyPr>
          <a:lstStyle/>
          <a:p>
            <a:pPr marL="857250" indent="-857250" algn="just">
              <a:buFont typeface="+mj-lt"/>
              <a:buAutoNum type="romanUcPeriod" startAt="4"/>
            </a:pPr>
            <a:r>
              <a:rPr lang="en-US" sz="3200" b="1" dirty="0" smtClean="0">
                <a:solidFill>
                  <a:schemeClr val="bg1"/>
                </a:solidFill>
              </a:rPr>
              <a:t>Jesus is affirmed by God the Father for His ministry </a:t>
            </a:r>
            <a:r>
              <a:rPr lang="en-US" sz="3200" b="1" baseline="30000" dirty="0" smtClean="0">
                <a:solidFill>
                  <a:schemeClr val="bg1"/>
                </a:solidFill>
              </a:rPr>
              <a:t>(</a:t>
            </a:r>
            <a:r>
              <a:rPr lang="en-US" sz="3200" b="1" baseline="30000" dirty="0" smtClean="0">
                <a:solidFill>
                  <a:schemeClr val="bg1"/>
                </a:solidFill>
              </a:rPr>
              <a:t>1:11)</a:t>
            </a:r>
            <a:endParaRPr lang="en-US" sz="3200" b="1" baseline="30000" dirty="0" smtClean="0">
              <a:solidFill>
                <a:schemeClr val="bg1"/>
              </a:solidFill>
            </a:endParaRPr>
          </a:p>
        </p:txBody>
      </p:sp>
      <p:sp>
        <p:nvSpPr>
          <p:cNvPr id="5" name="TextBox 4"/>
          <p:cNvSpPr txBox="1"/>
          <p:nvPr/>
        </p:nvSpPr>
        <p:spPr>
          <a:xfrm>
            <a:off x="304800" y="2052935"/>
            <a:ext cx="8610600" cy="830997"/>
          </a:xfrm>
          <a:prstGeom prst="rect">
            <a:avLst/>
          </a:prstGeom>
          <a:noFill/>
        </p:spPr>
        <p:txBody>
          <a:bodyPr wrap="square" rtlCol="0">
            <a:spAutoFit/>
          </a:bodyPr>
          <a:lstStyle/>
          <a:p>
            <a:pPr algn="just"/>
            <a:r>
              <a:rPr lang="en-US" sz="2400" i="1" dirty="0">
                <a:solidFill>
                  <a:schemeClr val="bg1"/>
                </a:solidFill>
              </a:rPr>
              <a:t>and a voice came out of the heavens: "You are My beloved Son, in You I am well-pleased." </a:t>
            </a:r>
            <a:endParaRPr lang="en-US" sz="2400" dirty="0">
              <a:solidFill>
                <a:schemeClr val="bg1"/>
              </a:solidFill>
            </a:endParaRPr>
          </a:p>
        </p:txBody>
      </p:sp>
      <p:sp>
        <p:nvSpPr>
          <p:cNvPr id="7" name="TextBox 6"/>
          <p:cNvSpPr txBox="1"/>
          <p:nvPr/>
        </p:nvSpPr>
        <p:spPr>
          <a:xfrm>
            <a:off x="304800" y="2971800"/>
            <a:ext cx="8610600" cy="1077218"/>
          </a:xfrm>
          <a:prstGeom prst="rect">
            <a:avLst/>
          </a:prstGeom>
          <a:noFill/>
        </p:spPr>
        <p:txBody>
          <a:bodyPr wrap="square" rtlCol="0">
            <a:spAutoFit/>
          </a:bodyPr>
          <a:lstStyle/>
          <a:p>
            <a:pPr marL="514350" indent="-514350" algn="just">
              <a:buFont typeface="+mj-lt"/>
              <a:buAutoNum type="alphaUcPeriod"/>
            </a:pPr>
            <a:r>
              <a:rPr lang="en-US" sz="3200" dirty="0" smtClean="0">
                <a:solidFill>
                  <a:schemeClr val="bg1"/>
                </a:solidFill>
              </a:rPr>
              <a:t>It is a public affirmation</a:t>
            </a:r>
          </a:p>
          <a:p>
            <a:pPr marL="514350" indent="-514350" algn="just">
              <a:buFont typeface="+mj-lt"/>
              <a:buAutoNum type="alphaUcPeriod"/>
            </a:pPr>
            <a:r>
              <a:rPr lang="en-US" sz="3200" dirty="0" smtClean="0">
                <a:solidFill>
                  <a:schemeClr val="bg1"/>
                </a:solidFill>
              </a:rPr>
              <a:t>It is a personal affirmation</a:t>
            </a:r>
            <a:endParaRPr lang="en-US" sz="3200" dirty="0" smtClean="0">
              <a:solidFill>
                <a:schemeClr val="bg1"/>
              </a:solidFill>
            </a:endParaRPr>
          </a:p>
        </p:txBody>
      </p:sp>
    </p:spTree>
    <p:extLst>
      <p:ext uri="{BB962C8B-B14F-4D97-AF65-F5344CB8AC3E}">
        <p14:creationId xmlns:p14="http://schemas.microsoft.com/office/powerpoint/2010/main" val="5093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75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noFill/>
          <a:ln>
            <a:solidFill>
              <a:schemeClr val="tx2">
                <a:lumMod val="60000"/>
                <a:lumOff val="40000"/>
              </a:schemeClr>
            </a:solidFill>
          </a:ln>
        </p:spPr>
        <p:txBody>
          <a:bodyPr wrap="square" rtlCol="0">
            <a:spAutoFit/>
          </a:bodyPr>
          <a:lstStyle/>
          <a:p>
            <a:pPr algn="ctr"/>
            <a:r>
              <a:rPr lang="en-US" sz="4800" dirty="0" smtClean="0">
                <a:solidFill>
                  <a:schemeClr val="bg1"/>
                </a:solidFill>
              </a:rPr>
              <a:t>“in Him”</a:t>
            </a:r>
            <a:endParaRPr lang="en-US" sz="4800" dirty="0" smtClean="0">
              <a:solidFill>
                <a:schemeClr val="bg1"/>
              </a:solidFill>
            </a:endParaRPr>
          </a:p>
        </p:txBody>
      </p:sp>
      <p:sp>
        <p:nvSpPr>
          <p:cNvPr id="10" name="TextBox 9"/>
          <p:cNvSpPr txBox="1"/>
          <p:nvPr/>
        </p:nvSpPr>
        <p:spPr>
          <a:xfrm>
            <a:off x="304800" y="998577"/>
            <a:ext cx="8610600" cy="3970318"/>
          </a:xfrm>
          <a:prstGeom prst="rect">
            <a:avLst/>
          </a:prstGeom>
          <a:noFill/>
        </p:spPr>
        <p:txBody>
          <a:bodyPr wrap="square" rtlCol="0">
            <a:spAutoFit/>
          </a:bodyPr>
          <a:lstStyle/>
          <a:p>
            <a:pPr marL="571500" indent="-571500" algn="just">
              <a:buFont typeface="Wingdings" panose="05000000000000000000" pitchFamily="2" charset="2"/>
              <a:buChar char="§"/>
            </a:pPr>
            <a:r>
              <a:rPr lang="en-US" sz="3600" dirty="0">
                <a:solidFill>
                  <a:schemeClr val="bg1"/>
                </a:solidFill>
              </a:rPr>
              <a:t>being found “in Him” (Philippians 3:9</a:t>
            </a:r>
            <a:r>
              <a:rPr lang="en-US" sz="3600" dirty="0" smtClean="0">
                <a:solidFill>
                  <a:schemeClr val="bg1"/>
                </a:solidFill>
              </a:rPr>
              <a:t>);</a:t>
            </a:r>
          </a:p>
          <a:p>
            <a:pPr marL="571500" indent="-571500" algn="just">
              <a:buFont typeface="Wingdings" panose="05000000000000000000" pitchFamily="2" charset="2"/>
              <a:buChar char="§"/>
            </a:pPr>
            <a:r>
              <a:rPr lang="en-US" sz="3600" dirty="0" smtClean="0">
                <a:solidFill>
                  <a:schemeClr val="bg1"/>
                </a:solidFill>
              </a:rPr>
              <a:t>“in </a:t>
            </a:r>
            <a:r>
              <a:rPr lang="en-US" sz="3600" dirty="0">
                <a:solidFill>
                  <a:schemeClr val="bg1"/>
                </a:solidFill>
              </a:rPr>
              <a:t>Him” there is no condemnation (Romans 8:1</a:t>
            </a:r>
            <a:r>
              <a:rPr lang="en-US" sz="3600" dirty="0" smtClean="0">
                <a:solidFill>
                  <a:schemeClr val="bg1"/>
                </a:solidFill>
              </a:rPr>
              <a:t>);</a:t>
            </a:r>
          </a:p>
          <a:p>
            <a:pPr marL="571500" indent="-571500" algn="just">
              <a:buFont typeface="Wingdings" panose="05000000000000000000" pitchFamily="2" charset="2"/>
              <a:buChar char="§"/>
            </a:pPr>
            <a:r>
              <a:rPr lang="en-US" sz="3600" dirty="0" smtClean="0">
                <a:solidFill>
                  <a:schemeClr val="bg1"/>
                </a:solidFill>
              </a:rPr>
              <a:t>“in </a:t>
            </a:r>
            <a:r>
              <a:rPr lang="en-US" sz="3600" dirty="0">
                <a:solidFill>
                  <a:schemeClr val="bg1"/>
                </a:solidFill>
              </a:rPr>
              <a:t>Him” there is salvation (John 3:16</a:t>
            </a:r>
            <a:r>
              <a:rPr lang="en-US" sz="3600" dirty="0" smtClean="0">
                <a:solidFill>
                  <a:schemeClr val="bg1"/>
                </a:solidFill>
              </a:rPr>
              <a:t>);</a:t>
            </a:r>
          </a:p>
          <a:p>
            <a:pPr marL="571500" indent="-571500" algn="just">
              <a:buFont typeface="Wingdings" panose="05000000000000000000" pitchFamily="2" charset="2"/>
              <a:buChar char="§"/>
            </a:pPr>
            <a:r>
              <a:rPr lang="en-US" sz="3600" dirty="0" smtClean="0">
                <a:solidFill>
                  <a:schemeClr val="bg1"/>
                </a:solidFill>
              </a:rPr>
              <a:t>“in </a:t>
            </a:r>
            <a:r>
              <a:rPr lang="en-US" sz="3600" dirty="0">
                <a:solidFill>
                  <a:schemeClr val="bg1"/>
                </a:solidFill>
              </a:rPr>
              <a:t>Him” we are new creatures (2 Corinthians 5:17</a:t>
            </a:r>
            <a:r>
              <a:rPr lang="en-US" sz="3600" dirty="0" smtClean="0">
                <a:solidFill>
                  <a:schemeClr val="bg1"/>
                </a:solidFill>
              </a:rPr>
              <a:t>);</a:t>
            </a:r>
          </a:p>
          <a:p>
            <a:pPr marL="571500" indent="-571500" algn="just">
              <a:buFont typeface="Wingdings" panose="05000000000000000000" pitchFamily="2" charset="2"/>
              <a:buChar char="§"/>
            </a:pPr>
            <a:r>
              <a:rPr lang="en-US" sz="3600" dirty="0" smtClean="0">
                <a:solidFill>
                  <a:schemeClr val="bg1"/>
                </a:solidFill>
              </a:rPr>
              <a:t>“</a:t>
            </a:r>
            <a:r>
              <a:rPr lang="en-US" sz="3600" dirty="0">
                <a:solidFill>
                  <a:schemeClr val="bg1"/>
                </a:solidFill>
              </a:rPr>
              <a:t>in Him” there is eternal life (John 10:28). </a:t>
            </a:r>
            <a:endParaRPr lang="en-US" sz="3400" dirty="0">
              <a:solidFill>
                <a:schemeClr val="bg1"/>
              </a:solidFill>
            </a:endParaRPr>
          </a:p>
        </p:txBody>
      </p:sp>
    </p:spTree>
    <p:extLst>
      <p:ext uri="{BB962C8B-B14F-4D97-AF65-F5344CB8AC3E}">
        <p14:creationId xmlns:p14="http://schemas.microsoft.com/office/powerpoint/2010/main" val="396890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4750"/>
                            </p:stCondLst>
                            <p:childTnLst>
                              <p:par>
                                <p:cTn id="13" presetID="10" presetClass="entr" presetSubtype="0" fill="hold" grpId="0" nodeType="afterEffect">
                                  <p:stCondLst>
                                    <p:cond delay="12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par>
                          <p:cTn id="16" fill="hold">
                            <p:stCondLst>
                              <p:cond delay="7750"/>
                            </p:stCondLst>
                            <p:childTnLst>
                              <p:par>
                                <p:cTn id="17" presetID="10" presetClass="entr" presetSubtype="0" fill="hold" grpId="0" nodeType="afterEffect">
                                  <p:stCondLst>
                                    <p:cond delay="12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750"/>
                                        <p:tgtEl>
                                          <p:spTgt spid="10">
                                            <p:txEl>
                                              <p:pRg st="3" end="3"/>
                                            </p:txEl>
                                          </p:spTgt>
                                        </p:tgtEl>
                                      </p:cBhvr>
                                    </p:animEffect>
                                  </p:childTnLst>
                                </p:cTn>
                              </p:par>
                            </p:childTnLst>
                          </p:cTn>
                        </p:par>
                        <p:par>
                          <p:cTn id="20" fill="hold">
                            <p:stCondLst>
                              <p:cond delay="10750"/>
                            </p:stCondLst>
                            <p:childTnLst>
                              <p:par>
                                <p:cTn id="21" presetID="10" presetClass="entr" presetSubtype="0" fill="hold" grpId="0" nodeType="afterEffect">
                                  <p:stCondLst>
                                    <p:cond delay="125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75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The Big Idea</a:t>
            </a:r>
          </a:p>
        </p:txBody>
      </p:sp>
      <p:sp>
        <p:nvSpPr>
          <p:cNvPr id="10" name="TextBox 9"/>
          <p:cNvSpPr txBox="1"/>
          <p:nvPr/>
        </p:nvSpPr>
        <p:spPr>
          <a:xfrm>
            <a:off x="304800" y="998577"/>
            <a:ext cx="8610600" cy="3477875"/>
          </a:xfrm>
          <a:prstGeom prst="rect">
            <a:avLst/>
          </a:prstGeom>
          <a:noFill/>
        </p:spPr>
        <p:txBody>
          <a:bodyPr wrap="square" rtlCol="0">
            <a:spAutoFit/>
          </a:bodyPr>
          <a:lstStyle/>
          <a:p>
            <a:pPr algn="just"/>
            <a:r>
              <a:rPr lang="en-US" sz="4400" i="1" dirty="0">
                <a:solidFill>
                  <a:schemeClr val="bg1"/>
                </a:solidFill>
              </a:rPr>
              <a:t>Like Jesus, if we are truly following Him, there are to be defining moments; times in which we know, declare and pursue passionately our mission or ministry to God</a:t>
            </a:r>
            <a:r>
              <a:rPr lang="en-US" sz="4400" dirty="0">
                <a:solidFill>
                  <a:schemeClr val="bg1"/>
                </a:solidFill>
              </a:rPr>
              <a:t>.    </a:t>
            </a:r>
          </a:p>
        </p:txBody>
      </p:sp>
    </p:spTree>
    <p:extLst>
      <p:ext uri="{BB962C8B-B14F-4D97-AF65-F5344CB8AC3E}">
        <p14:creationId xmlns:p14="http://schemas.microsoft.com/office/powerpoint/2010/main" val="352048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noFill/>
          <a:ln>
            <a:solidFill>
              <a:schemeClr val="tx2">
                <a:lumMod val="60000"/>
                <a:lumOff val="40000"/>
              </a:schemeClr>
            </a:solidFill>
          </a:ln>
        </p:spPr>
        <p:txBody>
          <a:bodyPr wrap="square" rtlCol="0">
            <a:spAutoFit/>
          </a:bodyPr>
          <a:lstStyle/>
          <a:p>
            <a:pPr algn="ctr"/>
            <a:r>
              <a:rPr lang="en-US" sz="4800" dirty="0" smtClean="0">
                <a:solidFill>
                  <a:schemeClr val="bg1"/>
                </a:solidFill>
              </a:rPr>
              <a:t>Colossians 3:17</a:t>
            </a:r>
            <a:endParaRPr lang="en-US" sz="4800" dirty="0" smtClean="0">
              <a:solidFill>
                <a:schemeClr val="bg1"/>
              </a:solidFill>
            </a:endParaRPr>
          </a:p>
        </p:txBody>
      </p:sp>
      <p:sp>
        <p:nvSpPr>
          <p:cNvPr id="10" name="TextBox 9"/>
          <p:cNvSpPr txBox="1"/>
          <p:nvPr/>
        </p:nvSpPr>
        <p:spPr>
          <a:xfrm>
            <a:off x="304800" y="998577"/>
            <a:ext cx="8610600" cy="1938992"/>
          </a:xfrm>
          <a:prstGeom prst="rect">
            <a:avLst/>
          </a:prstGeom>
          <a:noFill/>
        </p:spPr>
        <p:txBody>
          <a:bodyPr wrap="square" rtlCol="0">
            <a:spAutoFit/>
          </a:bodyPr>
          <a:lstStyle/>
          <a:p>
            <a:pPr algn="just"/>
            <a:r>
              <a:rPr lang="en-US" sz="4000" i="1" dirty="0">
                <a:solidFill>
                  <a:schemeClr val="bg1"/>
                </a:solidFill>
              </a:rPr>
              <a:t>“Whatever you do in word or deed, do all in the name of the Lord Jesus, giving thanks through Him to God the Father.” </a:t>
            </a:r>
            <a:endParaRPr lang="en-US" sz="4000" dirty="0">
              <a:solidFill>
                <a:schemeClr val="bg1"/>
              </a:solidFill>
            </a:endParaRPr>
          </a:p>
        </p:txBody>
      </p:sp>
    </p:spTree>
    <p:extLst>
      <p:ext uri="{BB962C8B-B14F-4D97-AF65-F5344CB8AC3E}">
        <p14:creationId xmlns:p14="http://schemas.microsoft.com/office/powerpoint/2010/main" val="276046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noFill/>
          <a:ln>
            <a:solidFill>
              <a:schemeClr val="tx2">
                <a:lumMod val="60000"/>
                <a:lumOff val="40000"/>
              </a:schemeClr>
            </a:solidFill>
          </a:ln>
        </p:spPr>
        <p:txBody>
          <a:bodyPr wrap="square" rtlCol="0">
            <a:spAutoFit/>
          </a:bodyPr>
          <a:lstStyle/>
          <a:p>
            <a:pPr algn="ctr"/>
            <a:r>
              <a:rPr lang="en-US" sz="4800" dirty="0" smtClean="0">
                <a:solidFill>
                  <a:schemeClr val="bg1"/>
                </a:solidFill>
              </a:rPr>
              <a:t>To be Effective in Ministry</a:t>
            </a:r>
            <a:endParaRPr lang="en-US" sz="4800" dirty="0" smtClean="0">
              <a:solidFill>
                <a:schemeClr val="bg1"/>
              </a:solidFill>
            </a:endParaRPr>
          </a:p>
        </p:txBody>
      </p:sp>
      <p:sp>
        <p:nvSpPr>
          <p:cNvPr id="10" name="TextBox 9"/>
          <p:cNvSpPr txBox="1"/>
          <p:nvPr/>
        </p:nvSpPr>
        <p:spPr>
          <a:xfrm>
            <a:off x="304800" y="998577"/>
            <a:ext cx="8610600" cy="2554545"/>
          </a:xfrm>
          <a:prstGeom prst="rect">
            <a:avLst/>
          </a:prstGeom>
          <a:noFill/>
        </p:spPr>
        <p:txBody>
          <a:bodyPr wrap="square" rtlCol="0">
            <a:spAutoFit/>
          </a:bodyPr>
          <a:lstStyle/>
          <a:p>
            <a:pPr marL="742950" indent="-742950" algn="just">
              <a:buAutoNum type="arabicPeriod"/>
            </a:pPr>
            <a:r>
              <a:rPr lang="en-US" sz="4000" i="1" dirty="0" smtClean="0">
                <a:solidFill>
                  <a:schemeClr val="bg1"/>
                </a:solidFill>
              </a:rPr>
              <a:t>Show up</a:t>
            </a:r>
          </a:p>
          <a:p>
            <a:pPr marL="742950" indent="-742950" algn="just">
              <a:buAutoNum type="arabicPeriod"/>
            </a:pPr>
            <a:r>
              <a:rPr lang="en-US" sz="4000" i="1" dirty="0" smtClean="0">
                <a:solidFill>
                  <a:schemeClr val="bg1"/>
                </a:solidFill>
              </a:rPr>
              <a:t>Be Spirit-filled (Ephesians 5:18)</a:t>
            </a:r>
          </a:p>
          <a:p>
            <a:pPr marL="742950" indent="-742950" algn="just">
              <a:buAutoNum type="arabicPeriod"/>
            </a:pPr>
            <a:r>
              <a:rPr lang="en-US" sz="4000" i="1" dirty="0" smtClean="0">
                <a:solidFill>
                  <a:schemeClr val="bg1"/>
                </a:solidFill>
              </a:rPr>
              <a:t>Ministry affirmed by God (through His Word)</a:t>
            </a:r>
            <a:endParaRPr lang="en-US" sz="4000" dirty="0">
              <a:solidFill>
                <a:schemeClr val="bg1"/>
              </a:solidFill>
            </a:endParaRPr>
          </a:p>
        </p:txBody>
      </p:sp>
      <p:sp>
        <p:nvSpPr>
          <p:cNvPr id="4" name="TextBox 3"/>
          <p:cNvSpPr txBox="1"/>
          <p:nvPr/>
        </p:nvSpPr>
        <p:spPr>
          <a:xfrm>
            <a:off x="304800" y="4262497"/>
            <a:ext cx="8610600" cy="2062103"/>
          </a:xfrm>
          <a:prstGeom prst="rect">
            <a:avLst/>
          </a:prstGeom>
          <a:noFill/>
        </p:spPr>
        <p:txBody>
          <a:bodyPr wrap="square" rtlCol="0">
            <a:spAutoFit/>
          </a:bodyPr>
          <a:lstStyle/>
          <a:p>
            <a:pPr algn="just"/>
            <a:r>
              <a:rPr lang="en-US" sz="3200" i="1" dirty="0">
                <a:solidFill>
                  <a:schemeClr val="bg1"/>
                </a:solidFill>
              </a:rPr>
              <a:t>Matthew </a:t>
            </a:r>
            <a:r>
              <a:rPr lang="en-US" sz="3200" i="1" dirty="0" smtClean="0">
                <a:solidFill>
                  <a:schemeClr val="bg1"/>
                </a:solidFill>
              </a:rPr>
              <a:t>25:21 - 'Well </a:t>
            </a:r>
            <a:r>
              <a:rPr lang="en-US" sz="3200" i="1" dirty="0">
                <a:solidFill>
                  <a:schemeClr val="bg1"/>
                </a:solidFill>
              </a:rPr>
              <a:t>done, good and faithful slave. You were faithful with a few things, I will put you in charge of many things; enter into the joy of your master.' </a:t>
            </a:r>
          </a:p>
        </p:txBody>
      </p:sp>
    </p:spTree>
    <p:extLst>
      <p:ext uri="{BB962C8B-B14F-4D97-AF65-F5344CB8AC3E}">
        <p14:creationId xmlns:p14="http://schemas.microsoft.com/office/powerpoint/2010/main" val="315061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7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750"/>
                                        <p:tgtEl>
                                          <p:spTgt spid="10">
                                            <p:txEl>
                                              <p:pRg st="2" end="2"/>
                                            </p:txEl>
                                          </p:spTgt>
                                        </p:tgtEl>
                                      </p:cBhvr>
                                    </p:animEffect>
                                  </p:childTnLst>
                                </p:cTn>
                              </p:par>
                            </p:childTnLst>
                          </p:cTn>
                        </p:par>
                        <p:par>
                          <p:cTn id="18" fill="hold">
                            <p:stCondLst>
                              <p:cond delay="1750"/>
                            </p:stCondLst>
                            <p:childTnLst>
                              <p:par>
                                <p:cTn id="19" presetID="10" presetClass="entr" presetSubtype="0" fill="hold" grpId="0" nodeType="afterEffect">
                                  <p:stCondLst>
                                    <p:cond delay="325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a:t>
            </a:r>
            <a:r>
              <a:rPr lang="en-US" sz="3200" dirty="0" smtClean="0">
                <a:solidFill>
                  <a:schemeClr val="bg1"/>
                </a:solidFill>
                <a:latin typeface="Bahnschrift" panose="020B0502040204020203" pitchFamily="34" charset="0"/>
              </a:rPr>
              <a:t>Second Witness </a:t>
            </a:r>
            <a:r>
              <a:rPr lang="en-US" sz="3200" dirty="0" smtClean="0">
                <a:solidFill>
                  <a:schemeClr val="bg1"/>
                </a:solidFill>
                <a:latin typeface="Bahnschrift" panose="020B0502040204020203" pitchFamily="34" charset="0"/>
              </a:rPr>
              <a:t>– </a:t>
            </a:r>
            <a:r>
              <a:rPr lang="en-US" sz="3200" dirty="0" smtClean="0">
                <a:solidFill>
                  <a:schemeClr val="bg1"/>
                </a:solidFill>
                <a:latin typeface="Bahnschrift" panose="020B0502040204020203" pitchFamily="34" charset="0"/>
              </a:rPr>
              <a:t>God the Father</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1:9-11</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111659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a:t>
            </a:r>
            <a:r>
              <a:rPr lang="en-US" sz="4800" dirty="0" smtClean="0">
                <a:solidFill>
                  <a:schemeClr val="bg1"/>
                </a:solidFill>
              </a:rPr>
              <a:t>1:9-11</a:t>
            </a:r>
            <a:endParaRPr lang="en-US" sz="4800" dirty="0" smtClean="0">
              <a:solidFill>
                <a:schemeClr val="bg1"/>
              </a:solidFill>
            </a:endParaRPr>
          </a:p>
        </p:txBody>
      </p:sp>
      <p:sp>
        <p:nvSpPr>
          <p:cNvPr id="10" name="TextBox 9"/>
          <p:cNvSpPr txBox="1"/>
          <p:nvPr/>
        </p:nvSpPr>
        <p:spPr>
          <a:xfrm>
            <a:off x="304800" y="998577"/>
            <a:ext cx="8610600" cy="5632311"/>
          </a:xfrm>
          <a:prstGeom prst="rect">
            <a:avLst/>
          </a:prstGeom>
          <a:noFill/>
        </p:spPr>
        <p:txBody>
          <a:bodyPr wrap="square" rtlCol="0">
            <a:spAutoFit/>
          </a:bodyPr>
          <a:lstStyle/>
          <a:p>
            <a:pPr algn="just"/>
            <a:r>
              <a:rPr lang="en-US" sz="4000" i="1" dirty="0">
                <a:solidFill>
                  <a:schemeClr val="bg1"/>
                </a:solidFill>
              </a:rPr>
              <a:t>9 In those days Jesus came from Nazareth in Galilee and was baptized by John in the Jordan. 10 Immediately coming up out of the water, He saw the heavens opening, and the Spirit like a dove descending upon Him; 11 and a voice came out of the heavens: </a:t>
            </a:r>
            <a:r>
              <a:rPr lang="en-US" sz="4000" i="1" dirty="0" smtClean="0">
                <a:solidFill>
                  <a:schemeClr val="bg1"/>
                </a:solidFill>
              </a:rPr>
              <a:t>“You </a:t>
            </a:r>
            <a:r>
              <a:rPr lang="en-US" sz="4000" i="1" dirty="0">
                <a:solidFill>
                  <a:schemeClr val="bg1"/>
                </a:solidFill>
              </a:rPr>
              <a:t>are My beloved Son, in You I am well-pleased</a:t>
            </a:r>
            <a:r>
              <a:rPr lang="en-US" sz="4000" i="1"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208511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The Baptism of Jesus</a:t>
            </a:r>
            <a:endParaRPr lang="en-US" sz="4800" dirty="0" smtClean="0">
              <a:solidFill>
                <a:schemeClr val="bg1"/>
              </a:solidFill>
            </a:endParaRPr>
          </a:p>
        </p:txBody>
      </p:sp>
      <p:sp>
        <p:nvSpPr>
          <p:cNvPr id="10" name="TextBox 9"/>
          <p:cNvSpPr txBox="1"/>
          <p:nvPr/>
        </p:nvSpPr>
        <p:spPr>
          <a:xfrm>
            <a:off x="304800" y="998577"/>
            <a:ext cx="8610600" cy="4832092"/>
          </a:xfrm>
          <a:prstGeom prst="rect">
            <a:avLst/>
          </a:prstGeom>
          <a:noFill/>
        </p:spPr>
        <p:txBody>
          <a:bodyPr wrap="square" rtlCol="0">
            <a:spAutoFit/>
          </a:bodyPr>
          <a:lstStyle/>
          <a:p>
            <a:pPr algn="just"/>
            <a:r>
              <a:rPr lang="en-US" sz="4400" dirty="0">
                <a:solidFill>
                  <a:schemeClr val="bg1"/>
                </a:solidFill>
              </a:rPr>
              <a:t>T</a:t>
            </a:r>
            <a:r>
              <a:rPr lang="en-US" sz="4400" dirty="0" smtClean="0">
                <a:solidFill>
                  <a:schemeClr val="bg1"/>
                </a:solidFill>
              </a:rPr>
              <a:t>hat </a:t>
            </a:r>
            <a:r>
              <a:rPr lang="en-US" sz="4400" dirty="0">
                <a:solidFill>
                  <a:schemeClr val="bg1"/>
                </a:solidFill>
              </a:rPr>
              <a:t>moment when the Son of God, having become the Son of Man would now embark on His mission as the Lord’s Suffering Servant and humanity’s Savior, empowered by the Holy Spirit to accomplish this task.  </a:t>
            </a:r>
          </a:p>
        </p:txBody>
      </p:sp>
    </p:spTree>
    <p:extLst>
      <p:ext uri="{BB962C8B-B14F-4D97-AF65-F5344CB8AC3E}">
        <p14:creationId xmlns:p14="http://schemas.microsoft.com/office/powerpoint/2010/main" val="90587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The Big Idea</a:t>
            </a:r>
          </a:p>
        </p:txBody>
      </p:sp>
      <p:sp>
        <p:nvSpPr>
          <p:cNvPr id="10" name="TextBox 9"/>
          <p:cNvSpPr txBox="1"/>
          <p:nvPr/>
        </p:nvSpPr>
        <p:spPr>
          <a:xfrm>
            <a:off x="304800" y="998577"/>
            <a:ext cx="8610600" cy="3477875"/>
          </a:xfrm>
          <a:prstGeom prst="rect">
            <a:avLst/>
          </a:prstGeom>
          <a:noFill/>
        </p:spPr>
        <p:txBody>
          <a:bodyPr wrap="square" rtlCol="0">
            <a:spAutoFit/>
          </a:bodyPr>
          <a:lstStyle/>
          <a:p>
            <a:pPr algn="just"/>
            <a:r>
              <a:rPr lang="en-US" sz="4400" i="1" dirty="0">
                <a:solidFill>
                  <a:schemeClr val="bg1"/>
                </a:solidFill>
              </a:rPr>
              <a:t>Like Jesus, if we are truly following Him, there are to be defining moments; times in which we know, declare and pursue passionately our mission or ministry to God</a:t>
            </a:r>
            <a:r>
              <a:rPr lang="en-US" sz="4400" dirty="0">
                <a:solidFill>
                  <a:schemeClr val="bg1"/>
                </a:solidFill>
              </a:rPr>
              <a:t>.    </a:t>
            </a:r>
          </a:p>
        </p:txBody>
      </p:sp>
    </p:spTree>
    <p:extLst>
      <p:ext uri="{BB962C8B-B14F-4D97-AF65-F5344CB8AC3E}">
        <p14:creationId xmlns:p14="http://schemas.microsoft.com/office/powerpoint/2010/main" val="172661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000" dirty="0" smtClean="0">
                <a:solidFill>
                  <a:schemeClr val="bg1"/>
                </a:solidFill>
              </a:rPr>
              <a:t>The </a:t>
            </a:r>
            <a:r>
              <a:rPr lang="en-US" sz="4000" dirty="0" smtClean="0">
                <a:solidFill>
                  <a:schemeClr val="bg1"/>
                </a:solidFill>
              </a:rPr>
              <a:t>Second Witness </a:t>
            </a:r>
            <a:r>
              <a:rPr lang="en-US" sz="4000" dirty="0" smtClean="0">
                <a:solidFill>
                  <a:schemeClr val="bg1"/>
                </a:solidFill>
              </a:rPr>
              <a:t>– </a:t>
            </a:r>
            <a:r>
              <a:rPr lang="en-US" sz="4000" dirty="0" smtClean="0">
                <a:solidFill>
                  <a:schemeClr val="bg1"/>
                </a:solidFill>
              </a:rPr>
              <a:t>God the Father</a:t>
            </a:r>
            <a:endParaRPr lang="en-US" sz="4000" dirty="0" smtClean="0">
              <a:solidFill>
                <a:schemeClr val="bg1"/>
              </a:solidFill>
            </a:endParaRPr>
          </a:p>
        </p:txBody>
      </p:sp>
      <p:sp>
        <p:nvSpPr>
          <p:cNvPr id="10" name="TextBox 9"/>
          <p:cNvSpPr txBox="1"/>
          <p:nvPr/>
        </p:nvSpPr>
        <p:spPr>
          <a:xfrm>
            <a:off x="304800" y="998577"/>
            <a:ext cx="8610600" cy="584775"/>
          </a:xfrm>
          <a:prstGeom prst="rect">
            <a:avLst/>
          </a:prstGeom>
          <a:noFill/>
        </p:spPr>
        <p:txBody>
          <a:bodyPr wrap="square" rtlCol="0">
            <a:spAutoFit/>
          </a:bodyPr>
          <a:lstStyle/>
          <a:p>
            <a:pPr marL="857250" indent="-857250" algn="just">
              <a:buAutoNum type="romanUcPeriod"/>
            </a:pPr>
            <a:r>
              <a:rPr lang="en-US" sz="3200" b="1" dirty="0" smtClean="0">
                <a:solidFill>
                  <a:schemeClr val="bg1"/>
                </a:solidFill>
              </a:rPr>
              <a:t>Jesus </a:t>
            </a:r>
            <a:r>
              <a:rPr lang="en-US" sz="3200" b="1" u="sng" dirty="0" smtClean="0">
                <a:solidFill>
                  <a:schemeClr val="bg1"/>
                </a:solidFill>
              </a:rPr>
              <a:t>appeared</a:t>
            </a:r>
            <a:r>
              <a:rPr lang="en-US" sz="3200" b="1" dirty="0" smtClean="0">
                <a:solidFill>
                  <a:schemeClr val="bg1"/>
                </a:solidFill>
              </a:rPr>
              <a:t> for the work of ministry </a:t>
            </a:r>
            <a:r>
              <a:rPr lang="en-US" sz="3200" b="1" baseline="30000" dirty="0" smtClean="0">
                <a:solidFill>
                  <a:schemeClr val="bg1"/>
                </a:solidFill>
              </a:rPr>
              <a:t>(</a:t>
            </a:r>
            <a:r>
              <a:rPr lang="en-US" sz="3200" b="1" baseline="30000" dirty="0" smtClean="0">
                <a:solidFill>
                  <a:schemeClr val="bg1"/>
                </a:solidFill>
              </a:rPr>
              <a:t>1:9a)</a:t>
            </a:r>
            <a:endParaRPr lang="en-US" sz="3200" b="1" baseline="30000" dirty="0" smtClean="0">
              <a:solidFill>
                <a:schemeClr val="bg1"/>
              </a:solidFill>
            </a:endParaRPr>
          </a:p>
        </p:txBody>
      </p:sp>
      <p:sp>
        <p:nvSpPr>
          <p:cNvPr id="5" name="TextBox 4"/>
          <p:cNvSpPr txBox="1"/>
          <p:nvPr/>
        </p:nvSpPr>
        <p:spPr>
          <a:xfrm>
            <a:off x="304800" y="1595735"/>
            <a:ext cx="8610600" cy="461665"/>
          </a:xfrm>
          <a:prstGeom prst="rect">
            <a:avLst/>
          </a:prstGeom>
          <a:noFill/>
        </p:spPr>
        <p:txBody>
          <a:bodyPr wrap="square" rtlCol="0">
            <a:spAutoFit/>
          </a:bodyPr>
          <a:lstStyle/>
          <a:p>
            <a:pPr algn="just"/>
            <a:r>
              <a:rPr lang="en-US" sz="2400" i="1" dirty="0">
                <a:solidFill>
                  <a:schemeClr val="bg1"/>
                </a:solidFill>
              </a:rPr>
              <a:t>In those days Jesus came from Nazareth in Galilee…</a:t>
            </a:r>
            <a:endParaRPr lang="en-US" sz="2400" dirty="0">
              <a:solidFill>
                <a:schemeClr val="bg1"/>
              </a:solidFill>
            </a:endParaRPr>
          </a:p>
        </p:txBody>
      </p:sp>
      <p:sp>
        <p:nvSpPr>
          <p:cNvPr id="6" name="TextBox 5"/>
          <p:cNvSpPr txBox="1"/>
          <p:nvPr/>
        </p:nvSpPr>
        <p:spPr>
          <a:xfrm>
            <a:off x="278027" y="2615625"/>
            <a:ext cx="8610600" cy="3293209"/>
          </a:xfrm>
          <a:prstGeom prst="rect">
            <a:avLst/>
          </a:prstGeom>
          <a:noFill/>
        </p:spPr>
        <p:txBody>
          <a:bodyPr wrap="square" rtlCol="0">
            <a:spAutoFit/>
          </a:bodyPr>
          <a:lstStyle/>
          <a:p>
            <a:pPr marL="514350" indent="-514350">
              <a:buAutoNum type="alphaUcPeriod"/>
            </a:pPr>
            <a:r>
              <a:rPr lang="en-US" sz="3200" dirty="0" smtClean="0">
                <a:solidFill>
                  <a:schemeClr val="bg1"/>
                </a:solidFill>
              </a:rPr>
              <a:t>Jesus appeared</a:t>
            </a:r>
          </a:p>
          <a:p>
            <a:r>
              <a:rPr lang="en-US" sz="2400" i="1" dirty="0" smtClean="0">
                <a:solidFill>
                  <a:schemeClr val="bg1"/>
                </a:solidFill>
              </a:rPr>
              <a:t>Jesus came; arrived; showed up…</a:t>
            </a:r>
            <a:endParaRPr lang="en-US" sz="2400" i="1" dirty="0" smtClean="0">
              <a:solidFill>
                <a:schemeClr val="bg1"/>
              </a:solidFill>
            </a:endParaRPr>
          </a:p>
          <a:p>
            <a:r>
              <a:rPr lang="en-US" sz="2400" dirty="0" smtClean="0">
                <a:solidFill>
                  <a:schemeClr val="bg1"/>
                </a:solidFill>
              </a:rPr>
              <a:t>      </a:t>
            </a:r>
          </a:p>
          <a:p>
            <a:pPr marL="514350" indent="-514350">
              <a:buFont typeface="+mj-lt"/>
              <a:buAutoNum type="alphaUcPeriod" startAt="2"/>
            </a:pPr>
            <a:r>
              <a:rPr lang="en-US" sz="3200" dirty="0" smtClean="0">
                <a:solidFill>
                  <a:schemeClr val="bg1"/>
                </a:solidFill>
              </a:rPr>
              <a:t>Jesus appeared for the work of ministry</a:t>
            </a:r>
          </a:p>
          <a:p>
            <a:pPr algn="just"/>
            <a:r>
              <a:rPr lang="en-US" sz="2400" i="1" dirty="0">
                <a:solidFill>
                  <a:schemeClr val="bg1"/>
                </a:solidFill>
              </a:rPr>
              <a:t>“For even the Son of Man did not come to be served, but to serve and to give His life a ransom of many.”</a:t>
            </a:r>
            <a:r>
              <a:rPr lang="en-US" sz="2400" dirty="0">
                <a:solidFill>
                  <a:schemeClr val="bg1"/>
                </a:solidFill>
              </a:rPr>
              <a:t> </a:t>
            </a:r>
            <a:r>
              <a:rPr lang="en-US" sz="2400" dirty="0" smtClean="0">
                <a:solidFill>
                  <a:schemeClr val="bg1"/>
                </a:solidFill>
              </a:rPr>
              <a:t> </a:t>
            </a:r>
          </a:p>
          <a:p>
            <a:pPr algn="r"/>
            <a:r>
              <a:rPr lang="en-US" sz="2400" dirty="0" smtClean="0">
                <a:solidFill>
                  <a:schemeClr val="bg1"/>
                </a:solidFill>
              </a:rPr>
              <a:t>(Mark 10:45 – key verse of this Gospel)</a:t>
            </a:r>
            <a:endParaRPr lang="en-US" sz="2400" dirty="0" smtClean="0">
              <a:solidFill>
                <a:schemeClr val="bg1"/>
              </a:solidFill>
            </a:endParaRPr>
          </a:p>
          <a:p>
            <a:endParaRPr lang="en-US" sz="2400" i="1" dirty="0" smtClean="0">
              <a:solidFill>
                <a:schemeClr val="bg1"/>
              </a:solidFill>
            </a:endParaRPr>
          </a:p>
        </p:txBody>
      </p:sp>
    </p:spTree>
    <p:extLst>
      <p:ext uri="{BB962C8B-B14F-4D97-AF65-F5344CB8AC3E}">
        <p14:creationId xmlns:p14="http://schemas.microsoft.com/office/powerpoint/2010/main" val="76407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2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750"/>
                                        <p:tgtEl>
                                          <p:spTgt spid="6">
                                            <p:txEl>
                                              <p:pRg st="0" end="0"/>
                                            </p:txEl>
                                          </p:spTgt>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175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750"/>
                                        <p:tgtEl>
                                          <p:spTgt spid="6">
                                            <p:txEl>
                                              <p:pRg st="3" end="3"/>
                                            </p:txEl>
                                          </p:spTgt>
                                        </p:tgtEl>
                                      </p:cBhvr>
                                    </p:animEffect>
                                  </p:childTnLst>
                                </p:cTn>
                              </p:par>
                            </p:childTnLst>
                          </p:cTn>
                        </p:par>
                        <p:par>
                          <p:cTn id="26" fill="hold">
                            <p:stCondLst>
                              <p:cond delay="1750"/>
                            </p:stCondLst>
                            <p:childTnLst>
                              <p:par>
                                <p:cTn id="27" presetID="10" presetClass="entr" presetSubtype="0" fill="hold" grpId="0" nodeType="afterEffect">
                                  <p:stCondLst>
                                    <p:cond delay="425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1750"/>
                                        <p:tgtEl>
                                          <p:spTgt spid="6">
                                            <p:txEl>
                                              <p:pRg st="4" end="4"/>
                                            </p:txEl>
                                          </p:spTgt>
                                        </p:tgtEl>
                                      </p:cBhvr>
                                    </p:animEffect>
                                  </p:childTnLst>
                                </p:cTn>
                              </p:par>
                              <p:par>
                                <p:cTn id="30" presetID="10" presetClass="entr" presetSubtype="0" fill="hold" grpId="0" nodeType="withEffect">
                                  <p:stCondLst>
                                    <p:cond delay="225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75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000" dirty="0" smtClean="0">
                <a:solidFill>
                  <a:schemeClr val="bg1"/>
                </a:solidFill>
              </a:rPr>
              <a:t>The </a:t>
            </a:r>
            <a:r>
              <a:rPr lang="en-US" sz="4000" dirty="0" smtClean="0">
                <a:solidFill>
                  <a:schemeClr val="bg1"/>
                </a:solidFill>
              </a:rPr>
              <a:t>Second Witness </a:t>
            </a:r>
            <a:r>
              <a:rPr lang="en-US" sz="4000" dirty="0" smtClean="0">
                <a:solidFill>
                  <a:schemeClr val="bg1"/>
                </a:solidFill>
              </a:rPr>
              <a:t>– </a:t>
            </a:r>
            <a:r>
              <a:rPr lang="en-US" sz="4000" dirty="0" smtClean="0">
                <a:solidFill>
                  <a:schemeClr val="bg1"/>
                </a:solidFill>
              </a:rPr>
              <a:t>God the Father</a:t>
            </a:r>
            <a:endParaRPr lang="en-US" sz="4000" dirty="0" smtClean="0">
              <a:solidFill>
                <a:schemeClr val="bg1"/>
              </a:solidFill>
            </a:endParaRPr>
          </a:p>
        </p:txBody>
      </p:sp>
      <p:sp>
        <p:nvSpPr>
          <p:cNvPr id="10" name="TextBox 9"/>
          <p:cNvSpPr txBox="1"/>
          <p:nvPr/>
        </p:nvSpPr>
        <p:spPr>
          <a:xfrm>
            <a:off x="304800" y="998577"/>
            <a:ext cx="8610600" cy="1077218"/>
          </a:xfrm>
          <a:prstGeom prst="rect">
            <a:avLst/>
          </a:prstGeom>
          <a:noFill/>
        </p:spPr>
        <p:txBody>
          <a:bodyPr wrap="square" rtlCol="0">
            <a:spAutoFit/>
          </a:bodyPr>
          <a:lstStyle/>
          <a:p>
            <a:pPr marL="857250" indent="-857250" algn="just">
              <a:buFont typeface="+mj-lt"/>
              <a:buAutoNum type="romanUcPeriod" startAt="2"/>
            </a:pPr>
            <a:r>
              <a:rPr lang="en-US" sz="3200" b="1" dirty="0" smtClean="0">
                <a:solidFill>
                  <a:schemeClr val="bg1"/>
                </a:solidFill>
              </a:rPr>
              <a:t>Jesus </a:t>
            </a:r>
            <a:r>
              <a:rPr lang="en-US" sz="3200" b="1" u="sng" dirty="0" smtClean="0">
                <a:solidFill>
                  <a:schemeClr val="bg1"/>
                </a:solidFill>
              </a:rPr>
              <a:t>associated</a:t>
            </a:r>
            <a:r>
              <a:rPr lang="en-US" sz="3200" b="1" dirty="0">
                <a:solidFill>
                  <a:schemeClr val="bg1"/>
                </a:solidFill>
              </a:rPr>
              <a:t> </a:t>
            </a:r>
            <a:r>
              <a:rPr lang="en-US" sz="3200" b="1" dirty="0" smtClean="0">
                <a:solidFill>
                  <a:schemeClr val="bg1"/>
                </a:solidFill>
              </a:rPr>
              <a:t>with the subjects of His ministry</a:t>
            </a:r>
            <a:r>
              <a:rPr lang="en-US" sz="3200" b="1" dirty="0" smtClean="0">
                <a:solidFill>
                  <a:schemeClr val="bg1"/>
                </a:solidFill>
              </a:rPr>
              <a:t> </a:t>
            </a:r>
            <a:r>
              <a:rPr lang="en-US" sz="3200" b="1" baseline="30000" dirty="0" smtClean="0">
                <a:solidFill>
                  <a:schemeClr val="bg1"/>
                </a:solidFill>
              </a:rPr>
              <a:t>(</a:t>
            </a:r>
            <a:r>
              <a:rPr lang="en-US" sz="3200" b="1" baseline="30000" dirty="0" smtClean="0">
                <a:solidFill>
                  <a:schemeClr val="bg1"/>
                </a:solidFill>
              </a:rPr>
              <a:t>1:9b)</a:t>
            </a:r>
            <a:endParaRPr lang="en-US" sz="3200" b="1" baseline="30000" dirty="0" smtClean="0">
              <a:solidFill>
                <a:schemeClr val="bg1"/>
              </a:solidFill>
            </a:endParaRPr>
          </a:p>
        </p:txBody>
      </p:sp>
      <p:sp>
        <p:nvSpPr>
          <p:cNvPr id="5" name="TextBox 4"/>
          <p:cNvSpPr txBox="1"/>
          <p:nvPr/>
        </p:nvSpPr>
        <p:spPr>
          <a:xfrm>
            <a:off x="304800" y="2052935"/>
            <a:ext cx="8610600" cy="830997"/>
          </a:xfrm>
          <a:prstGeom prst="rect">
            <a:avLst/>
          </a:prstGeom>
          <a:noFill/>
        </p:spPr>
        <p:txBody>
          <a:bodyPr wrap="square" rtlCol="0">
            <a:spAutoFit/>
          </a:bodyPr>
          <a:lstStyle/>
          <a:p>
            <a:pPr algn="just"/>
            <a:r>
              <a:rPr lang="en-US" sz="2400" i="1" dirty="0" smtClean="0">
                <a:solidFill>
                  <a:schemeClr val="bg1"/>
                </a:solidFill>
              </a:rPr>
              <a:t>In </a:t>
            </a:r>
            <a:r>
              <a:rPr lang="en-US" sz="2400" i="1" dirty="0">
                <a:solidFill>
                  <a:schemeClr val="bg1"/>
                </a:solidFill>
              </a:rPr>
              <a:t>those days Jesus came from Nazareth in Galilee and was baptized by John in the Jordan.</a:t>
            </a:r>
            <a:endParaRPr lang="en-US" sz="2400" dirty="0">
              <a:solidFill>
                <a:schemeClr val="bg1"/>
              </a:solidFill>
            </a:endParaRPr>
          </a:p>
        </p:txBody>
      </p:sp>
      <p:sp>
        <p:nvSpPr>
          <p:cNvPr id="6" name="TextBox 5"/>
          <p:cNvSpPr txBox="1"/>
          <p:nvPr/>
        </p:nvSpPr>
        <p:spPr>
          <a:xfrm>
            <a:off x="278027" y="3113782"/>
            <a:ext cx="8610600" cy="1077218"/>
          </a:xfrm>
          <a:prstGeom prst="rect">
            <a:avLst/>
          </a:prstGeom>
          <a:noFill/>
        </p:spPr>
        <p:txBody>
          <a:bodyPr wrap="square" rtlCol="0">
            <a:spAutoFit/>
          </a:bodyPr>
          <a:lstStyle/>
          <a:p>
            <a:pPr algn="just"/>
            <a:r>
              <a:rPr lang="en-US" sz="3200" i="1" dirty="0">
                <a:solidFill>
                  <a:schemeClr val="bg1"/>
                </a:solidFill>
              </a:rPr>
              <a:t>“Permit it at this time; for in this way it is fitting for us to fulfill all righteousness” </a:t>
            </a:r>
            <a:r>
              <a:rPr lang="en-US" sz="3200" dirty="0">
                <a:solidFill>
                  <a:schemeClr val="bg1"/>
                </a:solidFill>
              </a:rPr>
              <a:t>(Matthew 3:15). </a:t>
            </a:r>
            <a:endParaRPr lang="en-US" sz="3200" dirty="0" smtClean="0">
              <a:solidFill>
                <a:schemeClr val="bg1"/>
              </a:solidFill>
            </a:endParaRPr>
          </a:p>
        </p:txBody>
      </p:sp>
      <p:sp>
        <p:nvSpPr>
          <p:cNvPr id="7" name="TextBox 6"/>
          <p:cNvSpPr txBox="1"/>
          <p:nvPr/>
        </p:nvSpPr>
        <p:spPr>
          <a:xfrm>
            <a:off x="304800" y="4419600"/>
            <a:ext cx="8610600" cy="584775"/>
          </a:xfrm>
          <a:prstGeom prst="rect">
            <a:avLst/>
          </a:prstGeom>
          <a:noFill/>
        </p:spPr>
        <p:txBody>
          <a:bodyPr wrap="square" rtlCol="0">
            <a:spAutoFit/>
          </a:bodyPr>
          <a:lstStyle/>
          <a:p>
            <a:pPr marL="514350" indent="-514350">
              <a:buAutoNum type="alphaUcPeriod"/>
            </a:pPr>
            <a:r>
              <a:rPr lang="en-US" sz="3200" dirty="0" smtClean="0">
                <a:solidFill>
                  <a:schemeClr val="bg1"/>
                </a:solidFill>
              </a:rPr>
              <a:t>Jesus associates with the ministry of John</a:t>
            </a:r>
          </a:p>
        </p:txBody>
      </p:sp>
    </p:spTree>
    <p:extLst>
      <p:ext uri="{BB962C8B-B14F-4D97-AF65-F5344CB8AC3E}">
        <p14:creationId xmlns:p14="http://schemas.microsoft.com/office/powerpoint/2010/main" val="74903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2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75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noFill/>
          <a:ln>
            <a:solidFill>
              <a:schemeClr val="tx2">
                <a:lumMod val="60000"/>
                <a:lumOff val="40000"/>
              </a:schemeClr>
            </a:solidFill>
          </a:ln>
        </p:spPr>
        <p:txBody>
          <a:bodyPr wrap="square" rtlCol="0">
            <a:spAutoFit/>
          </a:bodyPr>
          <a:lstStyle/>
          <a:p>
            <a:pPr algn="ctr"/>
            <a:r>
              <a:rPr lang="en-US" sz="4800" dirty="0" smtClean="0">
                <a:solidFill>
                  <a:schemeClr val="bg1"/>
                </a:solidFill>
              </a:rPr>
              <a:t>John 1:29-34</a:t>
            </a:r>
            <a:endParaRPr lang="en-US" sz="4800" dirty="0" smtClean="0">
              <a:solidFill>
                <a:schemeClr val="bg1"/>
              </a:solidFill>
            </a:endParaRPr>
          </a:p>
        </p:txBody>
      </p:sp>
      <p:sp>
        <p:nvSpPr>
          <p:cNvPr id="10" name="TextBox 9"/>
          <p:cNvSpPr txBox="1"/>
          <p:nvPr/>
        </p:nvSpPr>
        <p:spPr>
          <a:xfrm>
            <a:off x="304800" y="998577"/>
            <a:ext cx="8610600" cy="5693866"/>
          </a:xfrm>
          <a:prstGeom prst="rect">
            <a:avLst/>
          </a:prstGeom>
          <a:noFill/>
        </p:spPr>
        <p:txBody>
          <a:bodyPr wrap="square" rtlCol="0">
            <a:spAutoFit/>
          </a:bodyPr>
          <a:lstStyle/>
          <a:p>
            <a:pPr algn="just"/>
            <a:r>
              <a:rPr lang="en-US" sz="2800" i="1" dirty="0">
                <a:solidFill>
                  <a:schemeClr val="bg1"/>
                </a:solidFill>
              </a:rPr>
              <a:t>29 The next day he saw Jesus coming to him and said, "Behold, the Lamb of God who takes away the sin of the world! 30 This is He on behalf of whom I said, 'After me comes a Man who has a higher rank than I, for He existed before me.' 31 I did not recognize Him, but so that He might be manifested to Israel, I came baptizing in water.” 32 John testified saying, “I have seen the Spirit descending as a dove out of heaven, and He remained upon Him. 33 I did not recognize Him, but He who sent me to baptize in water said to me, 'He upon whom you see the Spirit descending and remaining upon Him, this is the One who baptizes in the Holy Spirit.' 34 I myself have seen, and have testified that this is the Son of God.”</a:t>
            </a:r>
            <a:r>
              <a:rPr lang="en-US" sz="2800" dirty="0">
                <a:solidFill>
                  <a:schemeClr val="bg1"/>
                </a:solidFill>
              </a:rPr>
              <a:t> </a:t>
            </a:r>
            <a:endParaRPr lang="en-US" sz="2800" dirty="0">
              <a:solidFill>
                <a:schemeClr val="bg1"/>
              </a:solidFill>
            </a:endParaRPr>
          </a:p>
        </p:txBody>
      </p:sp>
    </p:spTree>
    <p:extLst>
      <p:ext uri="{BB962C8B-B14F-4D97-AF65-F5344CB8AC3E}">
        <p14:creationId xmlns:p14="http://schemas.microsoft.com/office/powerpoint/2010/main" val="307686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000" dirty="0" smtClean="0">
                <a:solidFill>
                  <a:schemeClr val="bg1"/>
                </a:solidFill>
              </a:rPr>
              <a:t>The </a:t>
            </a:r>
            <a:r>
              <a:rPr lang="en-US" sz="4000" dirty="0" smtClean="0">
                <a:solidFill>
                  <a:schemeClr val="bg1"/>
                </a:solidFill>
              </a:rPr>
              <a:t>Second Witness </a:t>
            </a:r>
            <a:r>
              <a:rPr lang="en-US" sz="4000" dirty="0" smtClean="0">
                <a:solidFill>
                  <a:schemeClr val="bg1"/>
                </a:solidFill>
              </a:rPr>
              <a:t>– </a:t>
            </a:r>
            <a:r>
              <a:rPr lang="en-US" sz="4000" dirty="0" smtClean="0">
                <a:solidFill>
                  <a:schemeClr val="bg1"/>
                </a:solidFill>
              </a:rPr>
              <a:t>God the Father</a:t>
            </a:r>
            <a:endParaRPr lang="en-US" sz="4000" dirty="0" smtClean="0">
              <a:solidFill>
                <a:schemeClr val="bg1"/>
              </a:solidFill>
            </a:endParaRPr>
          </a:p>
        </p:txBody>
      </p:sp>
      <p:sp>
        <p:nvSpPr>
          <p:cNvPr id="10" name="TextBox 9"/>
          <p:cNvSpPr txBox="1"/>
          <p:nvPr/>
        </p:nvSpPr>
        <p:spPr>
          <a:xfrm>
            <a:off x="304800" y="998577"/>
            <a:ext cx="8610600" cy="1077218"/>
          </a:xfrm>
          <a:prstGeom prst="rect">
            <a:avLst/>
          </a:prstGeom>
          <a:noFill/>
        </p:spPr>
        <p:txBody>
          <a:bodyPr wrap="square" rtlCol="0">
            <a:spAutoFit/>
          </a:bodyPr>
          <a:lstStyle/>
          <a:p>
            <a:pPr marL="857250" indent="-857250" algn="just">
              <a:buFont typeface="+mj-lt"/>
              <a:buAutoNum type="romanUcPeriod" startAt="2"/>
            </a:pPr>
            <a:r>
              <a:rPr lang="en-US" sz="3200" b="1" dirty="0" smtClean="0">
                <a:solidFill>
                  <a:schemeClr val="bg1"/>
                </a:solidFill>
              </a:rPr>
              <a:t>Jesus </a:t>
            </a:r>
            <a:r>
              <a:rPr lang="en-US" sz="3200" b="1" u="sng" dirty="0" smtClean="0">
                <a:solidFill>
                  <a:schemeClr val="bg1"/>
                </a:solidFill>
              </a:rPr>
              <a:t>associated</a:t>
            </a:r>
            <a:r>
              <a:rPr lang="en-US" sz="3200" b="1" dirty="0">
                <a:solidFill>
                  <a:schemeClr val="bg1"/>
                </a:solidFill>
              </a:rPr>
              <a:t> </a:t>
            </a:r>
            <a:r>
              <a:rPr lang="en-US" sz="3200" b="1" dirty="0" smtClean="0">
                <a:solidFill>
                  <a:schemeClr val="bg1"/>
                </a:solidFill>
              </a:rPr>
              <a:t>with the subjects of His ministry</a:t>
            </a:r>
            <a:r>
              <a:rPr lang="en-US" sz="3200" b="1" dirty="0" smtClean="0">
                <a:solidFill>
                  <a:schemeClr val="bg1"/>
                </a:solidFill>
              </a:rPr>
              <a:t> </a:t>
            </a:r>
            <a:r>
              <a:rPr lang="en-US" sz="3200" b="1" baseline="30000" dirty="0" smtClean="0">
                <a:solidFill>
                  <a:schemeClr val="bg1"/>
                </a:solidFill>
              </a:rPr>
              <a:t>(</a:t>
            </a:r>
            <a:r>
              <a:rPr lang="en-US" sz="3200" b="1" baseline="30000" dirty="0" smtClean="0">
                <a:solidFill>
                  <a:schemeClr val="bg1"/>
                </a:solidFill>
              </a:rPr>
              <a:t>1:9b)</a:t>
            </a:r>
            <a:endParaRPr lang="en-US" sz="3200" b="1" baseline="30000" dirty="0" smtClean="0">
              <a:solidFill>
                <a:schemeClr val="bg1"/>
              </a:solidFill>
            </a:endParaRPr>
          </a:p>
        </p:txBody>
      </p:sp>
      <p:sp>
        <p:nvSpPr>
          <p:cNvPr id="5" name="TextBox 4"/>
          <p:cNvSpPr txBox="1"/>
          <p:nvPr/>
        </p:nvSpPr>
        <p:spPr>
          <a:xfrm>
            <a:off x="304800" y="2052935"/>
            <a:ext cx="8610600" cy="830997"/>
          </a:xfrm>
          <a:prstGeom prst="rect">
            <a:avLst/>
          </a:prstGeom>
          <a:noFill/>
        </p:spPr>
        <p:txBody>
          <a:bodyPr wrap="square" rtlCol="0">
            <a:spAutoFit/>
          </a:bodyPr>
          <a:lstStyle/>
          <a:p>
            <a:pPr algn="just"/>
            <a:r>
              <a:rPr lang="en-US" sz="2400" i="1" dirty="0" smtClean="0">
                <a:solidFill>
                  <a:schemeClr val="bg1"/>
                </a:solidFill>
              </a:rPr>
              <a:t>In </a:t>
            </a:r>
            <a:r>
              <a:rPr lang="en-US" sz="2400" i="1" dirty="0">
                <a:solidFill>
                  <a:schemeClr val="bg1"/>
                </a:solidFill>
              </a:rPr>
              <a:t>those days Jesus came from Nazareth in Galilee and was baptized by John in the Jordan.</a:t>
            </a:r>
            <a:endParaRPr lang="en-US" sz="2400" dirty="0">
              <a:solidFill>
                <a:schemeClr val="bg1"/>
              </a:solidFill>
            </a:endParaRPr>
          </a:p>
        </p:txBody>
      </p:sp>
      <p:sp>
        <p:nvSpPr>
          <p:cNvPr id="7" name="TextBox 6"/>
          <p:cNvSpPr txBox="1"/>
          <p:nvPr/>
        </p:nvSpPr>
        <p:spPr>
          <a:xfrm>
            <a:off x="304800" y="2971800"/>
            <a:ext cx="8610600" cy="1077218"/>
          </a:xfrm>
          <a:prstGeom prst="rect">
            <a:avLst/>
          </a:prstGeom>
          <a:noFill/>
        </p:spPr>
        <p:txBody>
          <a:bodyPr wrap="square" rtlCol="0">
            <a:spAutoFit/>
          </a:bodyPr>
          <a:lstStyle/>
          <a:p>
            <a:pPr marL="514350" indent="-514350" algn="just">
              <a:buFont typeface="+mj-lt"/>
              <a:buAutoNum type="alphaUcPeriod" startAt="2"/>
            </a:pPr>
            <a:r>
              <a:rPr lang="en-US" sz="3200" dirty="0" smtClean="0">
                <a:solidFill>
                  <a:schemeClr val="bg1"/>
                </a:solidFill>
              </a:rPr>
              <a:t>Jesus associates with the ministry of God the Father</a:t>
            </a:r>
          </a:p>
        </p:txBody>
      </p:sp>
      <p:sp>
        <p:nvSpPr>
          <p:cNvPr id="8" name="TextBox 7"/>
          <p:cNvSpPr txBox="1"/>
          <p:nvPr/>
        </p:nvSpPr>
        <p:spPr>
          <a:xfrm>
            <a:off x="304800" y="4028182"/>
            <a:ext cx="8610600" cy="1384995"/>
          </a:xfrm>
          <a:prstGeom prst="rect">
            <a:avLst/>
          </a:prstGeom>
          <a:noFill/>
        </p:spPr>
        <p:txBody>
          <a:bodyPr wrap="square" rtlCol="0">
            <a:spAutoFit/>
          </a:bodyPr>
          <a:lstStyle/>
          <a:p>
            <a:pPr algn="just"/>
            <a:r>
              <a:rPr lang="en-US" sz="2800" i="1" dirty="0">
                <a:solidFill>
                  <a:schemeClr val="bg1"/>
                </a:solidFill>
              </a:rPr>
              <a:t>“For even the Son of Man did not come to be served, but to serve and to give His life a ransom of many</a:t>
            </a:r>
            <a:r>
              <a:rPr lang="en-US" sz="2800" i="1" dirty="0" smtClean="0">
                <a:solidFill>
                  <a:schemeClr val="bg1"/>
                </a:solidFill>
              </a:rPr>
              <a:t>.” (Mark 10:45 – key verse for the Gospel of Mark)</a:t>
            </a:r>
            <a:r>
              <a:rPr lang="en-US" sz="2800" dirty="0" smtClean="0">
                <a:solidFill>
                  <a:schemeClr val="bg1"/>
                </a:solidFill>
              </a:rPr>
              <a:t> </a:t>
            </a:r>
            <a:endParaRPr lang="en-US" sz="2800" dirty="0" smtClean="0">
              <a:solidFill>
                <a:schemeClr val="bg1"/>
              </a:solidFill>
            </a:endParaRPr>
          </a:p>
        </p:txBody>
      </p:sp>
    </p:spTree>
    <p:extLst>
      <p:ext uri="{BB962C8B-B14F-4D97-AF65-F5344CB8AC3E}">
        <p14:creationId xmlns:p14="http://schemas.microsoft.com/office/powerpoint/2010/main" val="380519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25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750"/>
                                        <p:tgtEl>
                                          <p:spTgt spid="7">
                                            <p:txEl>
                                              <p:pRg st="0" end="0"/>
                                            </p:txEl>
                                          </p:spTgt>
                                        </p:tgtEl>
                                      </p:cBhvr>
                                    </p:animEffect>
                                  </p:childTnLst>
                                </p:cTn>
                              </p:par>
                            </p:childTnLst>
                          </p:cTn>
                        </p:par>
                        <p:par>
                          <p:cTn id="16" fill="hold">
                            <p:stCondLst>
                              <p:cond delay="5750"/>
                            </p:stCondLst>
                            <p:childTnLst>
                              <p:par>
                                <p:cTn id="17" presetID="10" presetClass="entr" presetSubtype="0" fill="hold" grpId="0" nodeType="afterEffect">
                                  <p:stCondLst>
                                    <p:cond delay="125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noFill/>
          <a:ln>
            <a:solidFill>
              <a:schemeClr val="tx2">
                <a:lumMod val="60000"/>
                <a:lumOff val="40000"/>
              </a:schemeClr>
            </a:solidFill>
          </a:ln>
        </p:spPr>
        <p:txBody>
          <a:bodyPr wrap="square" rtlCol="0">
            <a:spAutoFit/>
          </a:bodyPr>
          <a:lstStyle/>
          <a:p>
            <a:pPr algn="ctr"/>
            <a:r>
              <a:rPr lang="en-US" sz="4800" dirty="0" smtClean="0">
                <a:solidFill>
                  <a:schemeClr val="bg1"/>
                </a:solidFill>
              </a:rPr>
              <a:t>Ephesians 1:4-8a</a:t>
            </a:r>
            <a:endParaRPr lang="en-US" sz="4800" dirty="0" smtClean="0">
              <a:solidFill>
                <a:schemeClr val="bg1"/>
              </a:solidFill>
            </a:endParaRPr>
          </a:p>
        </p:txBody>
      </p:sp>
      <p:sp>
        <p:nvSpPr>
          <p:cNvPr id="10" name="TextBox 9"/>
          <p:cNvSpPr txBox="1"/>
          <p:nvPr/>
        </p:nvSpPr>
        <p:spPr>
          <a:xfrm>
            <a:off x="304800" y="998577"/>
            <a:ext cx="8610600" cy="5016758"/>
          </a:xfrm>
          <a:prstGeom prst="rect">
            <a:avLst/>
          </a:prstGeom>
          <a:noFill/>
        </p:spPr>
        <p:txBody>
          <a:bodyPr wrap="square" rtlCol="0">
            <a:spAutoFit/>
          </a:bodyPr>
          <a:lstStyle/>
          <a:p>
            <a:pPr algn="just"/>
            <a:r>
              <a:rPr lang="en-US" sz="3200" i="1" dirty="0">
                <a:solidFill>
                  <a:schemeClr val="bg1"/>
                </a:solidFill>
              </a:rPr>
              <a:t>“4 just as He chose us in Him before the foundation of the world, that we would be holy and blameless before Him. In love 5 He predestined us to adoption as sons through Jesus Christ to Himself, according to the kind intention of His will, 6 to the praise of the glory of His grace, which He freely bestowed on us in the </a:t>
            </a:r>
            <a:r>
              <a:rPr lang="en-US" sz="3200" i="1" dirty="0" smtClean="0">
                <a:solidFill>
                  <a:schemeClr val="bg1"/>
                </a:solidFill>
              </a:rPr>
              <a:t>Beloved. </a:t>
            </a:r>
            <a:r>
              <a:rPr lang="en-US" sz="3200" i="1" dirty="0">
                <a:solidFill>
                  <a:schemeClr val="bg1"/>
                </a:solidFill>
              </a:rPr>
              <a:t>7 In Him </a:t>
            </a:r>
            <a:r>
              <a:rPr lang="en-US" sz="3200" i="1" dirty="0" smtClean="0">
                <a:solidFill>
                  <a:schemeClr val="bg1"/>
                </a:solidFill>
              </a:rPr>
              <a:t>we </a:t>
            </a:r>
            <a:r>
              <a:rPr lang="en-US" sz="3200" i="1" dirty="0">
                <a:solidFill>
                  <a:schemeClr val="bg1"/>
                </a:solidFill>
              </a:rPr>
              <a:t>have redemption through His blood, the forgiveness of our trespasses, according to the riches of His grace 8 which He lavished on us.”</a:t>
            </a:r>
            <a:r>
              <a:rPr lang="en-US" sz="3200" dirty="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257144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31551</TotalTime>
  <Words>1245</Words>
  <Application>Microsoft Office PowerPoint</Application>
  <PresentationFormat>On-screen Show (4:3)</PresentationFormat>
  <Paragraphs>78</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826</cp:revision>
  <dcterms:created xsi:type="dcterms:W3CDTF">2013-08-08T16:28:40Z</dcterms:created>
  <dcterms:modified xsi:type="dcterms:W3CDTF">2018-02-10T21:25:00Z</dcterms:modified>
</cp:coreProperties>
</file>