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455" r:id="rId2"/>
    <p:sldId id="1674" r:id="rId3"/>
    <p:sldId id="1845" r:id="rId4"/>
    <p:sldId id="1828" r:id="rId5"/>
    <p:sldId id="1846" r:id="rId6"/>
    <p:sldId id="1829" r:id="rId7"/>
    <p:sldId id="1859" r:id="rId8"/>
    <p:sldId id="1860" r:id="rId9"/>
    <p:sldId id="1861" r:id="rId10"/>
    <p:sldId id="1862" r:id="rId11"/>
    <p:sldId id="1863" r:id="rId12"/>
    <p:sldId id="1864" r:id="rId13"/>
    <p:sldId id="1865" r:id="rId14"/>
    <p:sldId id="1857" r:id="rId15"/>
    <p:sldId id="18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AE"/>
    <a:srgbClr val="50B991"/>
    <a:srgbClr val="00FF00"/>
    <a:srgbClr val="40CCCC"/>
    <a:srgbClr val="D7AE85"/>
    <a:srgbClr val="7D5A32"/>
    <a:srgbClr val="966432"/>
    <a:srgbClr val="006F96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343" autoAdjust="0"/>
  </p:normalViewPr>
  <p:slideViewPr>
    <p:cSldViewPr>
      <p:cViewPr>
        <p:scale>
          <a:sx n="77" d="100"/>
          <a:sy n="77" d="100"/>
        </p:scale>
        <p:origin x="-6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5510-0E1F-44C6-8AFB-D0F4A4418F2E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474C-1614-4BFD-840E-B3E3D390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85C9-9387-4AF8-A2FF-EF850E82DB4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8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The Gospel of 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Action, Authenticity, and Authority of Jesus Christ, the Son of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First Witness – John the Baptist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Mark 1:1-8</a:t>
            </a:r>
          </a:p>
        </p:txBody>
      </p:sp>
    </p:spTree>
    <p:extLst>
      <p:ext uri="{BB962C8B-B14F-4D97-AF65-F5344CB8AC3E}">
        <p14:creationId xmlns:p14="http://schemas.microsoft.com/office/powerpoint/2010/main" val="20698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Thought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</a:rPr>
              <a:t>If we are identifying, confessing, and, by God’s grace, turning away from specific sins, then we can be assured that we have received the forgiveness of sins.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First Witness – John the Baptist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2"/>
            </a:pPr>
            <a:r>
              <a:rPr lang="en-US" sz="4000" b="1" dirty="0" smtClean="0">
                <a:solidFill>
                  <a:schemeClr val="bg1"/>
                </a:solidFill>
              </a:rPr>
              <a:t>John’s audience (1:5)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30514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/>
                </a:solidFill>
              </a:rPr>
              <a:t>5 And all the country of Judea was going out to him, and all the people of Jerusalem; and they were being baptized by him in the Jordan River, confessing their sins.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27" y="2984480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John audience was widespread</a:t>
            </a:r>
          </a:p>
          <a:p>
            <a:pPr lvl="1" algn="just"/>
            <a:r>
              <a:rPr lang="en-US" sz="2400" i="1" dirty="0" smtClean="0">
                <a:solidFill>
                  <a:schemeClr val="bg1"/>
                </a:solidFill>
              </a:rPr>
              <a:t>“And </a:t>
            </a:r>
            <a:r>
              <a:rPr lang="en-US" sz="2400" i="1" dirty="0">
                <a:solidFill>
                  <a:schemeClr val="bg1"/>
                </a:solidFill>
              </a:rPr>
              <a:t>all the country of Judea was going out to him, and all the people of </a:t>
            </a:r>
            <a:r>
              <a:rPr lang="en-US" sz="2400" i="1" dirty="0" smtClean="0">
                <a:solidFill>
                  <a:schemeClr val="bg1"/>
                </a:solidFill>
              </a:rPr>
              <a:t>Jerusalem…”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3200" dirty="0" smtClean="0">
                <a:solidFill>
                  <a:schemeClr val="bg1"/>
                </a:solidFill>
              </a:rPr>
              <a:t>John audience was responsive</a:t>
            </a:r>
          </a:p>
          <a:p>
            <a:pPr lvl="1" algn="just"/>
            <a:r>
              <a:rPr lang="en-US" sz="2400" i="1" dirty="0" smtClean="0">
                <a:solidFill>
                  <a:schemeClr val="bg1"/>
                </a:solidFill>
              </a:rPr>
              <a:t>“and </a:t>
            </a:r>
            <a:r>
              <a:rPr lang="en-US" sz="2400" i="1" dirty="0">
                <a:solidFill>
                  <a:schemeClr val="bg1"/>
                </a:solidFill>
              </a:rPr>
              <a:t>they were being baptized by him in the Jordan River, confessing their sins</a:t>
            </a:r>
            <a:r>
              <a:rPr lang="en-US" sz="2400" i="1" dirty="0" smtClean="0">
                <a:solidFill>
                  <a:schemeClr val="bg1"/>
                </a:solidFill>
              </a:rPr>
              <a:t>.”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First Witness – John the Baptist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3"/>
            </a:pPr>
            <a:r>
              <a:rPr lang="en-US" sz="4000" b="1" dirty="0" smtClean="0">
                <a:solidFill>
                  <a:schemeClr val="bg1"/>
                </a:solidFill>
              </a:rPr>
              <a:t>John’s appearance (1:6)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3051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/>
                </a:solidFill>
              </a:rPr>
              <a:t>John was clothed with camel’s hair and wore a leather belt around his waist, and his diet was locusts and wild honey.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27" y="2667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John’s clothing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3200" dirty="0" smtClean="0">
                <a:solidFill>
                  <a:schemeClr val="bg1"/>
                </a:solidFill>
              </a:rPr>
              <a:t>John critiquing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350603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chemeClr val="bg1"/>
                </a:solidFill>
              </a:rPr>
              <a:t>“19 Do not quench the Spirit; 20 do not despise prophetic utterances. 21 But examine everything carefully; hold fast to that which is good; 22 abstain from every form of evil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US" sz="2800" i="1" dirty="0" smtClean="0">
                <a:solidFill>
                  <a:schemeClr val="bg1"/>
                </a:solidFill>
              </a:rPr>
              <a:t>1 Thessalonians 5:19-22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First Witness – John the Baptist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4"/>
            </a:pPr>
            <a:r>
              <a:rPr lang="en-US" sz="4000" b="1" dirty="0" smtClean="0">
                <a:solidFill>
                  <a:schemeClr val="bg1"/>
                </a:solidFill>
              </a:rPr>
              <a:t>John’s attitude (1:7-8)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/>
                </a:solidFill>
              </a:rPr>
              <a:t>7 And he was preaching, and saying, “After me One is coming who is mightier than I, and I am not fit to stoop down and untie the thong of His sandals. 8 “I baptized you with water; but He will baptize you with the Holy Spirit.”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27" y="312545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John is consumed with Christ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</a:rPr>
              <a:t>“He must increase, yet I must decrease” (John 3:30)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3200" dirty="0" smtClean="0">
                <a:solidFill>
                  <a:schemeClr val="bg1"/>
                </a:solidFill>
              </a:rPr>
              <a:t>John is convinced of Christ</a:t>
            </a:r>
          </a:p>
        </p:txBody>
      </p:sp>
    </p:spTree>
    <p:extLst>
      <p:ext uri="{BB962C8B-B14F-4D97-AF65-F5344CB8AC3E}">
        <p14:creationId xmlns:p14="http://schemas.microsoft.com/office/powerpoint/2010/main" val="2409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Big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4000" dirty="0">
                <a:solidFill>
                  <a:schemeClr val="bg1"/>
                </a:solidFill>
              </a:rPr>
              <a:t>, who have had our lives changed by Jesus, must seek to show others how important Jesus is so that they will believe in Him, repent of their </a:t>
            </a:r>
            <a:r>
              <a:rPr lang="en-US" sz="4000" dirty="0" smtClean="0">
                <a:solidFill>
                  <a:schemeClr val="bg1"/>
                </a:solidFill>
              </a:rPr>
              <a:t>sins, </a:t>
            </a:r>
            <a:r>
              <a:rPr lang="en-US" sz="4000" dirty="0">
                <a:solidFill>
                  <a:schemeClr val="bg1"/>
                </a:solidFill>
              </a:rPr>
              <a:t>and follow Him. </a:t>
            </a:r>
          </a:p>
        </p:txBody>
      </p:sp>
    </p:spTree>
    <p:extLst>
      <p:ext uri="{BB962C8B-B14F-4D97-AF65-F5344CB8AC3E}">
        <p14:creationId xmlns:p14="http://schemas.microsoft.com/office/powerpoint/2010/main" val="13420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8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The Gospel of 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Action, Authenticity, and Authority of Jesus Christ, the Son of God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The First Witness – John the Baptist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Mark 1:1-8</a:t>
            </a:r>
          </a:p>
        </p:txBody>
      </p:sp>
    </p:spTree>
    <p:extLst>
      <p:ext uri="{BB962C8B-B14F-4D97-AF65-F5344CB8AC3E}">
        <p14:creationId xmlns:p14="http://schemas.microsoft.com/office/powerpoint/2010/main" val="27548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1:1-4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i="1" dirty="0">
                <a:solidFill>
                  <a:schemeClr val="bg1"/>
                </a:solidFill>
              </a:rPr>
              <a:t>1 The beginning of the gospel of Jesus Christ, the Son of God. 2 As it is written in Isaiah the prophet: “BEHOLD, I SEND MY MESSENGER AHEAD OF YOU, WHO WILL PREPARE YOUR WAY; 3 THE VOICE OF ONE CRYING IN THE WILDERNESS, ‘MAKE READY THE WAY OF THE LORD, MAKE HIS PATHS STRAIGHT.’“ 4 John the Baptist appeared in the wilderness preaching a baptism of repentance for the forgiveness of sins.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1:5-8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i="1" dirty="0" smtClean="0">
                <a:solidFill>
                  <a:schemeClr val="bg1"/>
                </a:solidFill>
              </a:rPr>
              <a:t>5 </a:t>
            </a:r>
            <a:r>
              <a:rPr lang="en-US" sz="3400" i="1" dirty="0">
                <a:solidFill>
                  <a:schemeClr val="bg1"/>
                </a:solidFill>
              </a:rPr>
              <a:t>And all the country of Judea was going out to him, and all the people of Jerusalem; and they were being baptized by him in the Jordan River, confessing their sins. 6 John was clothed with camel’s hair and wore a leather belt around his waist, and his diet was locusts and wild honey. 7 And he was preaching, and saying, “After me One is coming who is mightier than I, and I am not fit to stoop down and untie the thong of His sandals. 8 “I baptized you with water; but He will baptize you with the Holy Spirit.”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Big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4000" dirty="0">
                <a:solidFill>
                  <a:schemeClr val="bg1"/>
                </a:solidFill>
              </a:rPr>
              <a:t>, who have had our lives changed by Jesus, must seek to show others how important Jesus is so that they will believe in Him, repent of their </a:t>
            </a:r>
            <a:r>
              <a:rPr lang="en-US" sz="4000" dirty="0" smtClean="0">
                <a:solidFill>
                  <a:schemeClr val="bg1"/>
                </a:solidFill>
              </a:rPr>
              <a:t>sins, </a:t>
            </a:r>
            <a:r>
              <a:rPr lang="en-US" sz="4000" dirty="0">
                <a:solidFill>
                  <a:schemeClr val="bg1"/>
                </a:solidFill>
              </a:rPr>
              <a:t>and follow Him. </a:t>
            </a:r>
          </a:p>
        </p:txBody>
      </p:sp>
    </p:spTree>
    <p:extLst>
      <p:ext uri="{BB962C8B-B14F-4D97-AF65-F5344CB8AC3E}">
        <p14:creationId xmlns:p14="http://schemas.microsoft.com/office/powerpoint/2010/main" val="17266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First Witness – John the Baptist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735296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preface (</a:t>
            </a:r>
            <a:r>
              <a:rPr lang="en-US" sz="2800" b="1" dirty="0" smtClean="0">
                <a:solidFill>
                  <a:schemeClr val="bg1"/>
                </a:solidFill>
              </a:rPr>
              <a:t>1:1)</a:t>
            </a:r>
          </a:p>
          <a:p>
            <a:pPr marL="571500" indent="-571500" algn="just">
              <a:lnSpc>
                <a:spcPct val="150000"/>
              </a:lnSpc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promise (</a:t>
            </a:r>
            <a:r>
              <a:rPr lang="en-US" sz="2800" b="1" dirty="0" smtClean="0">
                <a:solidFill>
                  <a:schemeClr val="bg1"/>
                </a:solidFill>
              </a:rPr>
              <a:t>1:2)</a:t>
            </a:r>
          </a:p>
          <a:p>
            <a:pPr marL="571500" indent="-571500" algn="just">
              <a:lnSpc>
                <a:spcPct val="150000"/>
              </a:lnSpc>
              <a:buAutoNum type="romanUcPeriod" startAt="2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purpose (</a:t>
            </a:r>
            <a:r>
              <a:rPr lang="en-US" sz="2800" b="1" dirty="0" smtClean="0">
                <a:solidFill>
                  <a:schemeClr val="bg1"/>
                </a:solidFill>
              </a:rPr>
              <a:t>1:3)</a:t>
            </a:r>
          </a:p>
          <a:p>
            <a:pPr marL="571500" indent="-571500" algn="just">
              <a:lnSpc>
                <a:spcPct val="150000"/>
              </a:lnSpc>
              <a:buAutoNum type="romanUcPeriod" startAt="2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procedure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1:4-5)</a:t>
            </a:r>
          </a:p>
          <a:p>
            <a:pPr marL="571500" indent="-571500" algn="just">
              <a:lnSpc>
                <a:spcPct val="150000"/>
              </a:lnSpc>
              <a:buAutoNum type="romanUcPeriod" startAt="2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proclaimer (</a:t>
            </a:r>
            <a:r>
              <a:rPr lang="en-US" sz="2800" b="1" dirty="0" smtClean="0">
                <a:solidFill>
                  <a:schemeClr val="bg1"/>
                </a:solidFill>
              </a:rPr>
              <a:t>1:6)</a:t>
            </a:r>
          </a:p>
          <a:p>
            <a:pPr marL="571500" indent="-571500" algn="just">
              <a:lnSpc>
                <a:spcPct val="150000"/>
              </a:lnSpc>
              <a:buAutoNum type="romanUcPeriod" startAt="2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proclamation (</a:t>
            </a:r>
            <a:r>
              <a:rPr lang="en-US" sz="2800" b="1" dirty="0" smtClean="0">
                <a:solidFill>
                  <a:schemeClr val="bg1"/>
                </a:solidFill>
              </a:rPr>
              <a:t>1:7-8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813324"/>
            <a:ext cx="4876800" cy="228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</a:rPr>
              <a:t>John’s appearing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1:4)</a:t>
            </a:r>
          </a:p>
          <a:p>
            <a:pPr marL="571500" indent="-571500" algn="just">
              <a:buAutoNum type="romanUcPeriod"/>
            </a:pPr>
            <a:r>
              <a:rPr lang="en-US" sz="2800" b="1" dirty="0">
                <a:solidFill>
                  <a:schemeClr val="bg1"/>
                </a:solidFill>
              </a:rPr>
              <a:t>J</a:t>
            </a:r>
            <a:r>
              <a:rPr lang="en-US" sz="2800" b="1" dirty="0" smtClean="0">
                <a:solidFill>
                  <a:schemeClr val="bg1"/>
                </a:solidFill>
              </a:rPr>
              <a:t>ohn’s audience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1:5)</a:t>
            </a:r>
          </a:p>
          <a:p>
            <a:pPr marL="571500" indent="-571500" algn="just">
              <a:lnSpc>
                <a:spcPts val="3500"/>
              </a:lnSpc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</a:rPr>
              <a:t>John’s appearance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1:6)</a:t>
            </a:r>
          </a:p>
          <a:p>
            <a:pPr marL="571500" indent="-571500" algn="just">
              <a:lnSpc>
                <a:spcPts val="3500"/>
              </a:lnSpc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</a:rPr>
              <a:t>John’s attitude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1:7-8)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	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Last Week’s Outline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048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This Week’s Outline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uiExpand="1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769441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First Witness – John the Baptist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4000" b="1" dirty="0" smtClean="0">
                <a:solidFill>
                  <a:schemeClr val="bg1"/>
                </a:solidFill>
              </a:rPr>
              <a:t>John’s appearing </a:t>
            </a:r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</a:rPr>
              <a:t>1:4)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3051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chemeClr val="bg1"/>
                </a:solidFill>
              </a:rPr>
              <a:t>John the Baptist </a:t>
            </a:r>
            <a:r>
              <a:rPr lang="en-US" sz="2400" b="1" i="1" u="sng" dirty="0">
                <a:solidFill>
                  <a:schemeClr val="bg1"/>
                </a:solidFill>
              </a:rPr>
              <a:t>appeared</a:t>
            </a:r>
            <a:r>
              <a:rPr lang="en-US" sz="2400" i="1" dirty="0">
                <a:solidFill>
                  <a:schemeClr val="bg1"/>
                </a:solidFill>
              </a:rPr>
              <a:t> in the wilderness preaching a baptism of repentance for the forgiveness of sins.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27" y="2615625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John appeared at God’s prescribed time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</a:rPr>
              <a:t>“John the Baptist appeared…”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3200" dirty="0" smtClean="0">
                <a:solidFill>
                  <a:schemeClr val="bg1"/>
                </a:solidFill>
              </a:rPr>
              <a:t>John appeared at God’s prescribed place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</a:rPr>
              <a:t>“in the wilderness…”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 startAt="3"/>
            </a:pPr>
            <a:r>
              <a:rPr lang="en-US" sz="3200" dirty="0" smtClean="0">
                <a:solidFill>
                  <a:schemeClr val="bg1"/>
                </a:solidFill>
              </a:rPr>
              <a:t>John appeared with God’s prescribed message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</a:rPr>
              <a:t>“preaching a baptism of repentance for the forgiveness of sins.”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Exodus 19:10-11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chemeClr val="bg1"/>
                </a:solidFill>
              </a:rPr>
              <a:t>“10 The LORD also said to Moses, ‘Go to the people and consecrate them today and tomorrow, and let them wash their garments; 11 and let them be ready for the third day, for on the third day the LORD will come down on Mount Sinai in the sight of all the people.’”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“the forgiveness of sins”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state or condition of </a:t>
            </a:r>
            <a:r>
              <a:rPr lang="en-US" sz="3600" dirty="0" smtClean="0">
                <a:solidFill>
                  <a:schemeClr val="bg1"/>
                </a:solidFill>
              </a:rPr>
              <a:t>recognizing, by the grace of God, one’s </a:t>
            </a:r>
            <a:r>
              <a:rPr lang="en-US" sz="3600" dirty="0">
                <a:solidFill>
                  <a:schemeClr val="bg1"/>
                </a:solidFill>
              </a:rPr>
              <a:t>self to be a </a:t>
            </a:r>
            <a:r>
              <a:rPr lang="en-US" sz="3600" dirty="0" smtClean="0">
                <a:solidFill>
                  <a:schemeClr val="bg1"/>
                </a:solidFill>
              </a:rPr>
              <a:t>sinner </a:t>
            </a:r>
            <a:r>
              <a:rPr lang="en-US" sz="3600" dirty="0">
                <a:solidFill>
                  <a:schemeClr val="bg1"/>
                </a:solidFill>
              </a:rPr>
              <a:t>and having received pardon from God for his sins as accomplished by the work of God’s Son, Jesus Christ, on the cross.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“repentance”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8577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</a:rPr>
              <a:t>“to alter one’s understanding; or to change one’s mind; to turn one’s mind from one way of thinking to another.”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28833</TotalTime>
  <Words>916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</dc:creator>
  <cp:lastModifiedBy>Ed Godfrey</cp:lastModifiedBy>
  <cp:revision>819</cp:revision>
  <dcterms:created xsi:type="dcterms:W3CDTF">2013-08-08T16:28:40Z</dcterms:created>
  <dcterms:modified xsi:type="dcterms:W3CDTF">2018-02-03T19:43:48Z</dcterms:modified>
</cp:coreProperties>
</file>