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1455" r:id="rId2"/>
    <p:sldId id="1674" r:id="rId3"/>
    <p:sldId id="1845" r:id="rId4"/>
    <p:sldId id="1828" r:id="rId5"/>
    <p:sldId id="1846" r:id="rId6"/>
    <p:sldId id="1829" r:id="rId7"/>
    <p:sldId id="1830" r:id="rId8"/>
    <p:sldId id="1847" r:id="rId9"/>
    <p:sldId id="1848" r:id="rId10"/>
    <p:sldId id="1849" r:id="rId11"/>
    <p:sldId id="1850" r:id="rId12"/>
    <p:sldId id="1851" r:id="rId13"/>
    <p:sldId id="1852" r:id="rId14"/>
    <p:sldId id="1853" r:id="rId15"/>
    <p:sldId id="1854" r:id="rId16"/>
    <p:sldId id="1855" r:id="rId17"/>
    <p:sldId id="1856" r:id="rId18"/>
    <p:sldId id="1857" r:id="rId19"/>
    <p:sldId id="1858"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0C6AE"/>
    <a:srgbClr val="50B991"/>
    <a:srgbClr val="00FF00"/>
    <a:srgbClr val="40CCCC"/>
    <a:srgbClr val="D7AE85"/>
    <a:srgbClr val="7D5A32"/>
    <a:srgbClr val="966432"/>
    <a:srgbClr val="006F96"/>
    <a:srgbClr val="3366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75" autoAdjust="0"/>
    <p:restoredTop sz="94343" autoAdjust="0"/>
  </p:normalViewPr>
  <p:slideViewPr>
    <p:cSldViewPr>
      <p:cViewPr>
        <p:scale>
          <a:sx n="77" d="100"/>
          <a:sy n="77" d="100"/>
        </p:scale>
        <p:origin x="-630"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4C55510-0E1F-44C6-8AFB-D0F4A4418F2E}" type="datetimeFigureOut">
              <a:rPr lang="en-US" smtClean="0"/>
              <a:t>1/27/2018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F9C474C-1614-4BFD-840E-B3E3D39068AB}" type="slidenum">
              <a:rPr lang="en-US" smtClean="0"/>
              <a:t>‹#›</a:t>
            </a:fld>
            <a:endParaRPr lang="en-US"/>
          </a:p>
        </p:txBody>
      </p:sp>
    </p:spTree>
    <p:extLst>
      <p:ext uri="{BB962C8B-B14F-4D97-AF65-F5344CB8AC3E}">
        <p14:creationId xmlns:p14="http://schemas.microsoft.com/office/powerpoint/2010/main" val="35822120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6BD85C9-9387-4AF8-A2FF-EF850E82DB46}" type="datetimeFigureOut">
              <a:rPr lang="en-US" smtClean="0"/>
              <a:t>1/27/2018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5B8810-6185-4F03-9AB9-9A1B0505DA80}" type="slidenum">
              <a:rPr lang="en-US" smtClean="0"/>
              <a:t>‹#›</a:t>
            </a:fld>
            <a:endParaRPr lang="en-US"/>
          </a:p>
        </p:txBody>
      </p:sp>
    </p:spTree>
    <p:extLst>
      <p:ext uri="{BB962C8B-B14F-4D97-AF65-F5344CB8AC3E}">
        <p14:creationId xmlns:p14="http://schemas.microsoft.com/office/powerpoint/2010/main" val="39732396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BD85C9-9387-4AF8-A2FF-EF850E82DB46}" type="datetimeFigureOut">
              <a:rPr lang="en-US" smtClean="0"/>
              <a:t>1/27/2018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5B8810-6185-4F03-9AB9-9A1B0505DA80}" type="slidenum">
              <a:rPr lang="en-US" smtClean="0"/>
              <a:t>‹#›</a:t>
            </a:fld>
            <a:endParaRPr lang="en-US"/>
          </a:p>
        </p:txBody>
      </p:sp>
    </p:spTree>
    <p:extLst>
      <p:ext uri="{BB962C8B-B14F-4D97-AF65-F5344CB8AC3E}">
        <p14:creationId xmlns:p14="http://schemas.microsoft.com/office/powerpoint/2010/main" val="39671287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BD85C9-9387-4AF8-A2FF-EF850E82DB46}" type="datetimeFigureOut">
              <a:rPr lang="en-US" smtClean="0"/>
              <a:t>1/27/2018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5B8810-6185-4F03-9AB9-9A1B0505DA80}" type="slidenum">
              <a:rPr lang="en-US" smtClean="0"/>
              <a:t>‹#›</a:t>
            </a:fld>
            <a:endParaRPr lang="en-US"/>
          </a:p>
        </p:txBody>
      </p:sp>
    </p:spTree>
    <p:extLst>
      <p:ext uri="{BB962C8B-B14F-4D97-AF65-F5344CB8AC3E}">
        <p14:creationId xmlns:p14="http://schemas.microsoft.com/office/powerpoint/2010/main" val="7387460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BD85C9-9387-4AF8-A2FF-EF850E82DB46}" type="datetimeFigureOut">
              <a:rPr lang="en-US" smtClean="0"/>
              <a:t>1/27/2018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5B8810-6185-4F03-9AB9-9A1B0505DA80}" type="slidenum">
              <a:rPr lang="en-US" smtClean="0"/>
              <a:t>‹#›</a:t>
            </a:fld>
            <a:endParaRPr lang="en-US"/>
          </a:p>
        </p:txBody>
      </p:sp>
    </p:spTree>
    <p:extLst>
      <p:ext uri="{BB962C8B-B14F-4D97-AF65-F5344CB8AC3E}">
        <p14:creationId xmlns:p14="http://schemas.microsoft.com/office/powerpoint/2010/main" val="27892832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6BD85C9-9387-4AF8-A2FF-EF850E82DB46}" type="datetimeFigureOut">
              <a:rPr lang="en-US" smtClean="0"/>
              <a:t>1/27/2018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5B8810-6185-4F03-9AB9-9A1B0505DA80}" type="slidenum">
              <a:rPr lang="en-US" smtClean="0"/>
              <a:t>‹#›</a:t>
            </a:fld>
            <a:endParaRPr lang="en-US"/>
          </a:p>
        </p:txBody>
      </p:sp>
    </p:spTree>
    <p:extLst>
      <p:ext uri="{BB962C8B-B14F-4D97-AF65-F5344CB8AC3E}">
        <p14:creationId xmlns:p14="http://schemas.microsoft.com/office/powerpoint/2010/main" val="19195402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6BD85C9-9387-4AF8-A2FF-EF850E82DB46}" type="datetimeFigureOut">
              <a:rPr lang="en-US" smtClean="0"/>
              <a:t>1/27/2018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5B8810-6185-4F03-9AB9-9A1B0505DA80}" type="slidenum">
              <a:rPr lang="en-US" smtClean="0"/>
              <a:t>‹#›</a:t>
            </a:fld>
            <a:endParaRPr lang="en-US"/>
          </a:p>
        </p:txBody>
      </p:sp>
    </p:spTree>
    <p:extLst>
      <p:ext uri="{BB962C8B-B14F-4D97-AF65-F5344CB8AC3E}">
        <p14:creationId xmlns:p14="http://schemas.microsoft.com/office/powerpoint/2010/main" val="15725228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6BD85C9-9387-4AF8-A2FF-EF850E82DB46}" type="datetimeFigureOut">
              <a:rPr lang="en-US" smtClean="0"/>
              <a:t>1/27/2018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A5B8810-6185-4F03-9AB9-9A1B0505DA80}" type="slidenum">
              <a:rPr lang="en-US" smtClean="0"/>
              <a:t>‹#›</a:t>
            </a:fld>
            <a:endParaRPr lang="en-US"/>
          </a:p>
        </p:txBody>
      </p:sp>
    </p:spTree>
    <p:extLst>
      <p:ext uri="{BB962C8B-B14F-4D97-AF65-F5344CB8AC3E}">
        <p14:creationId xmlns:p14="http://schemas.microsoft.com/office/powerpoint/2010/main" val="37869266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6BD85C9-9387-4AF8-A2FF-EF850E82DB46}" type="datetimeFigureOut">
              <a:rPr lang="en-US" smtClean="0"/>
              <a:t>1/27/2018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A5B8810-6185-4F03-9AB9-9A1B0505DA80}" type="slidenum">
              <a:rPr lang="en-US" smtClean="0"/>
              <a:t>‹#›</a:t>
            </a:fld>
            <a:endParaRPr lang="en-US"/>
          </a:p>
        </p:txBody>
      </p:sp>
    </p:spTree>
    <p:extLst>
      <p:ext uri="{BB962C8B-B14F-4D97-AF65-F5344CB8AC3E}">
        <p14:creationId xmlns:p14="http://schemas.microsoft.com/office/powerpoint/2010/main" val="23354548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BD85C9-9387-4AF8-A2FF-EF850E82DB46}" type="datetimeFigureOut">
              <a:rPr lang="en-US" smtClean="0"/>
              <a:t>1/27/2018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A5B8810-6185-4F03-9AB9-9A1B0505DA80}" type="slidenum">
              <a:rPr lang="en-US" smtClean="0"/>
              <a:t>‹#›</a:t>
            </a:fld>
            <a:endParaRPr lang="en-US"/>
          </a:p>
        </p:txBody>
      </p:sp>
    </p:spTree>
    <p:extLst>
      <p:ext uri="{BB962C8B-B14F-4D97-AF65-F5344CB8AC3E}">
        <p14:creationId xmlns:p14="http://schemas.microsoft.com/office/powerpoint/2010/main" val="4288285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6BD85C9-9387-4AF8-A2FF-EF850E82DB46}" type="datetimeFigureOut">
              <a:rPr lang="en-US" smtClean="0"/>
              <a:t>1/27/2018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5B8810-6185-4F03-9AB9-9A1B0505DA80}" type="slidenum">
              <a:rPr lang="en-US" smtClean="0"/>
              <a:t>‹#›</a:t>
            </a:fld>
            <a:endParaRPr lang="en-US"/>
          </a:p>
        </p:txBody>
      </p:sp>
    </p:spTree>
    <p:extLst>
      <p:ext uri="{BB962C8B-B14F-4D97-AF65-F5344CB8AC3E}">
        <p14:creationId xmlns:p14="http://schemas.microsoft.com/office/powerpoint/2010/main" val="7792879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6BD85C9-9387-4AF8-A2FF-EF850E82DB46}" type="datetimeFigureOut">
              <a:rPr lang="en-US" smtClean="0"/>
              <a:t>1/27/2018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5B8810-6185-4F03-9AB9-9A1B0505DA80}" type="slidenum">
              <a:rPr lang="en-US" smtClean="0"/>
              <a:t>‹#›</a:t>
            </a:fld>
            <a:endParaRPr lang="en-US"/>
          </a:p>
        </p:txBody>
      </p:sp>
    </p:spTree>
    <p:extLst>
      <p:ext uri="{BB962C8B-B14F-4D97-AF65-F5344CB8AC3E}">
        <p14:creationId xmlns:p14="http://schemas.microsoft.com/office/powerpoint/2010/main" val="12800272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BD85C9-9387-4AF8-A2FF-EF850E82DB46}" type="datetimeFigureOut">
              <a:rPr lang="en-US" smtClean="0"/>
              <a:t>1/27/2018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5B8810-6185-4F03-9AB9-9A1B0505DA80}" type="slidenum">
              <a:rPr lang="en-US" smtClean="0"/>
              <a:t>‹#›</a:t>
            </a:fld>
            <a:endParaRPr lang="en-US"/>
          </a:p>
        </p:txBody>
      </p:sp>
    </p:spTree>
    <p:extLst>
      <p:ext uri="{BB962C8B-B14F-4D97-AF65-F5344CB8AC3E}">
        <p14:creationId xmlns:p14="http://schemas.microsoft.com/office/powerpoint/2010/main" val="20321826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6"/>
          <p:cNvSpPr txBox="1"/>
          <p:nvPr/>
        </p:nvSpPr>
        <p:spPr>
          <a:xfrm>
            <a:off x="6178" y="1066800"/>
            <a:ext cx="9144000" cy="1200329"/>
          </a:xfrm>
          <a:prstGeom prst="rect">
            <a:avLst/>
          </a:prstGeom>
          <a:noFill/>
        </p:spPr>
        <p:txBody>
          <a:bodyPr wrap="square" rtlCol="0">
            <a:spAutoFit/>
          </a:bodyPr>
          <a:lstStyle/>
          <a:p>
            <a:pPr algn="ctr"/>
            <a:r>
              <a:rPr lang="en-US" sz="7200" dirty="0" smtClean="0">
                <a:solidFill>
                  <a:schemeClr val="bg1"/>
                </a:solidFill>
                <a:latin typeface="+mj-lt"/>
              </a:rPr>
              <a:t>The Gospel of Mark</a:t>
            </a:r>
          </a:p>
        </p:txBody>
      </p:sp>
      <p:sp>
        <p:nvSpPr>
          <p:cNvPr id="6" name="TextBox 5"/>
          <p:cNvSpPr txBox="1"/>
          <p:nvPr/>
        </p:nvSpPr>
        <p:spPr>
          <a:xfrm>
            <a:off x="0" y="2362200"/>
            <a:ext cx="9144000" cy="2554545"/>
          </a:xfrm>
          <a:prstGeom prst="rect">
            <a:avLst/>
          </a:prstGeom>
          <a:noFill/>
        </p:spPr>
        <p:txBody>
          <a:bodyPr wrap="square" rtlCol="0">
            <a:spAutoFit/>
          </a:bodyPr>
          <a:lstStyle/>
          <a:p>
            <a:pPr algn="ctr"/>
            <a:r>
              <a:rPr lang="en-US" sz="3200" dirty="0" smtClean="0">
                <a:solidFill>
                  <a:schemeClr val="bg1"/>
                </a:solidFill>
                <a:latin typeface="Bahnschrift" panose="020B0502040204020203" pitchFamily="34" charset="0"/>
              </a:rPr>
              <a:t>The Action, Authenticity, and Authority of Jesus </a:t>
            </a:r>
            <a:r>
              <a:rPr lang="en-US" sz="3200" dirty="0" smtClean="0">
                <a:solidFill>
                  <a:schemeClr val="bg1"/>
                </a:solidFill>
                <a:latin typeface="Bahnschrift" panose="020B0502040204020203" pitchFamily="34" charset="0"/>
              </a:rPr>
              <a:t>Christ, the </a:t>
            </a:r>
            <a:r>
              <a:rPr lang="en-US" sz="3200" dirty="0" smtClean="0">
                <a:solidFill>
                  <a:schemeClr val="bg1"/>
                </a:solidFill>
                <a:latin typeface="Bahnschrift" panose="020B0502040204020203" pitchFamily="34" charset="0"/>
              </a:rPr>
              <a:t>Son of </a:t>
            </a:r>
            <a:r>
              <a:rPr lang="en-US" sz="3200" dirty="0" smtClean="0">
                <a:solidFill>
                  <a:schemeClr val="bg1"/>
                </a:solidFill>
                <a:latin typeface="Bahnschrift" panose="020B0502040204020203" pitchFamily="34" charset="0"/>
              </a:rPr>
              <a:t>God</a:t>
            </a:r>
          </a:p>
          <a:p>
            <a:pPr algn="ctr"/>
            <a:endParaRPr lang="en-US" sz="3200" dirty="0">
              <a:solidFill>
                <a:schemeClr val="bg1"/>
              </a:solidFill>
              <a:latin typeface="Bahnschrift" panose="020B0502040204020203" pitchFamily="34" charset="0"/>
            </a:endParaRPr>
          </a:p>
          <a:p>
            <a:pPr algn="ctr"/>
            <a:r>
              <a:rPr lang="en-US" sz="3200" dirty="0" smtClean="0">
                <a:solidFill>
                  <a:schemeClr val="bg1"/>
                </a:solidFill>
                <a:latin typeface="Bahnschrift" panose="020B0502040204020203" pitchFamily="34" charset="0"/>
              </a:rPr>
              <a:t>The First Witness – John the Baptist</a:t>
            </a:r>
          </a:p>
          <a:p>
            <a:pPr algn="ctr"/>
            <a:r>
              <a:rPr lang="en-US" sz="3200" dirty="0" smtClean="0">
                <a:solidFill>
                  <a:schemeClr val="bg1"/>
                </a:solidFill>
                <a:latin typeface="Bahnschrift" panose="020B0502040204020203" pitchFamily="34" charset="0"/>
              </a:rPr>
              <a:t>Mark 1:1-8</a:t>
            </a:r>
            <a:endParaRPr lang="en-US" sz="3200" dirty="0" smtClean="0">
              <a:solidFill>
                <a:schemeClr val="bg1"/>
              </a:solidFill>
              <a:latin typeface="Bahnschrift" panose="020B0502040204020203" pitchFamily="34" charset="0"/>
            </a:endParaRPr>
          </a:p>
        </p:txBody>
      </p:sp>
    </p:spTree>
    <p:extLst>
      <p:ext uri="{BB962C8B-B14F-4D97-AF65-F5344CB8AC3E}">
        <p14:creationId xmlns:p14="http://schemas.microsoft.com/office/powerpoint/2010/main" val="2069807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375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3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04800" y="76200"/>
            <a:ext cx="8610600" cy="769441"/>
          </a:xfrm>
          <a:prstGeom prst="rect">
            <a:avLst/>
          </a:prstGeom>
          <a:solidFill>
            <a:schemeClr val="tx1">
              <a:lumMod val="65000"/>
              <a:lumOff val="35000"/>
              <a:alpha val="65000"/>
            </a:schemeClr>
          </a:solidFill>
          <a:ln>
            <a:solidFill>
              <a:schemeClr val="tx2">
                <a:lumMod val="60000"/>
                <a:lumOff val="40000"/>
              </a:schemeClr>
            </a:solidFill>
          </a:ln>
        </p:spPr>
        <p:txBody>
          <a:bodyPr wrap="square" rtlCol="0">
            <a:spAutoFit/>
          </a:bodyPr>
          <a:lstStyle/>
          <a:p>
            <a:pPr algn="ctr"/>
            <a:r>
              <a:rPr lang="en-US" sz="4400" dirty="0" smtClean="0">
                <a:solidFill>
                  <a:schemeClr val="bg1"/>
                </a:solidFill>
              </a:rPr>
              <a:t>The First Witness – John the Baptist</a:t>
            </a:r>
            <a:endParaRPr lang="en-US" sz="4400" dirty="0" smtClean="0">
              <a:solidFill>
                <a:schemeClr val="bg1"/>
              </a:solidFill>
            </a:endParaRPr>
          </a:p>
        </p:txBody>
      </p:sp>
      <p:sp>
        <p:nvSpPr>
          <p:cNvPr id="10" name="TextBox 9"/>
          <p:cNvSpPr txBox="1"/>
          <p:nvPr/>
        </p:nvSpPr>
        <p:spPr>
          <a:xfrm>
            <a:off x="304800" y="998577"/>
            <a:ext cx="8610600" cy="707886"/>
          </a:xfrm>
          <a:prstGeom prst="rect">
            <a:avLst/>
          </a:prstGeom>
          <a:noFill/>
        </p:spPr>
        <p:txBody>
          <a:bodyPr wrap="square" rtlCol="0">
            <a:spAutoFit/>
          </a:bodyPr>
          <a:lstStyle/>
          <a:p>
            <a:pPr marL="857250" indent="-857250" algn="just">
              <a:buFont typeface="+mj-lt"/>
              <a:buAutoNum type="romanUcPeriod" startAt="2"/>
            </a:pPr>
            <a:r>
              <a:rPr lang="en-US" sz="4000" b="1" dirty="0" smtClean="0">
                <a:solidFill>
                  <a:schemeClr val="bg1"/>
                </a:solidFill>
              </a:rPr>
              <a:t>The </a:t>
            </a:r>
            <a:r>
              <a:rPr lang="en-US" sz="4000" b="1" dirty="0" smtClean="0">
                <a:solidFill>
                  <a:schemeClr val="bg1"/>
                </a:solidFill>
              </a:rPr>
              <a:t>Promise (1:2)</a:t>
            </a:r>
            <a:endParaRPr lang="en-US" sz="4000" b="1" dirty="0" smtClean="0">
              <a:solidFill>
                <a:schemeClr val="bg1"/>
              </a:solidFill>
            </a:endParaRPr>
          </a:p>
        </p:txBody>
      </p:sp>
      <p:sp>
        <p:nvSpPr>
          <p:cNvPr id="5" name="TextBox 4"/>
          <p:cNvSpPr txBox="1"/>
          <p:nvPr/>
        </p:nvSpPr>
        <p:spPr>
          <a:xfrm>
            <a:off x="304800" y="1600200"/>
            <a:ext cx="8610600" cy="830997"/>
          </a:xfrm>
          <a:prstGeom prst="rect">
            <a:avLst/>
          </a:prstGeom>
          <a:noFill/>
        </p:spPr>
        <p:txBody>
          <a:bodyPr wrap="square" rtlCol="0">
            <a:spAutoFit/>
          </a:bodyPr>
          <a:lstStyle/>
          <a:p>
            <a:pPr algn="just"/>
            <a:r>
              <a:rPr lang="en-US" sz="2400" i="1" dirty="0">
                <a:solidFill>
                  <a:schemeClr val="bg1"/>
                </a:solidFill>
              </a:rPr>
              <a:t>“As it is written in Isaiah the prophet: ‘BEHOLD, I SEND MY MESSENGER AHEAD OF YOU, WHO WILL PREPARE YOUR WAY;’”</a:t>
            </a:r>
            <a:endParaRPr lang="en-US" sz="2400" dirty="0">
              <a:solidFill>
                <a:schemeClr val="bg1"/>
              </a:solidFill>
            </a:endParaRPr>
          </a:p>
        </p:txBody>
      </p:sp>
      <p:sp>
        <p:nvSpPr>
          <p:cNvPr id="6" name="TextBox 5"/>
          <p:cNvSpPr txBox="1"/>
          <p:nvPr/>
        </p:nvSpPr>
        <p:spPr>
          <a:xfrm>
            <a:off x="304800" y="2463225"/>
            <a:ext cx="8610600" cy="1446550"/>
          </a:xfrm>
          <a:prstGeom prst="rect">
            <a:avLst/>
          </a:prstGeom>
          <a:noFill/>
        </p:spPr>
        <p:txBody>
          <a:bodyPr wrap="square" rtlCol="0">
            <a:spAutoFit/>
          </a:bodyPr>
          <a:lstStyle/>
          <a:p>
            <a:pPr marL="514350" indent="-514350">
              <a:buAutoNum type="alphaUcPeriod"/>
            </a:pPr>
            <a:r>
              <a:rPr lang="en-US" sz="3200" dirty="0" smtClean="0">
                <a:solidFill>
                  <a:schemeClr val="bg1"/>
                </a:solidFill>
              </a:rPr>
              <a:t>The authority of these statements</a:t>
            </a:r>
          </a:p>
          <a:p>
            <a:pPr marL="971550" lvl="1" indent="-514350" algn="just">
              <a:buFont typeface="Wingdings" panose="05000000000000000000" pitchFamily="2" charset="2"/>
              <a:buChar char="§"/>
            </a:pPr>
            <a:r>
              <a:rPr lang="en-US" sz="2800" i="1" dirty="0" smtClean="0">
                <a:solidFill>
                  <a:schemeClr val="bg1"/>
                </a:solidFill>
              </a:rPr>
              <a:t>Quoting from Exodus 23:20; Malachi 3:1; and Isaiah 40:3</a:t>
            </a:r>
            <a:endParaRPr lang="en-US" sz="2800" i="1" dirty="0">
              <a:solidFill>
                <a:schemeClr val="bg1"/>
              </a:solidFill>
            </a:endParaRPr>
          </a:p>
        </p:txBody>
      </p:sp>
      <p:sp>
        <p:nvSpPr>
          <p:cNvPr id="7" name="TextBox 6"/>
          <p:cNvSpPr txBox="1"/>
          <p:nvPr/>
        </p:nvSpPr>
        <p:spPr>
          <a:xfrm>
            <a:off x="304800" y="3886200"/>
            <a:ext cx="8610600" cy="584775"/>
          </a:xfrm>
          <a:prstGeom prst="rect">
            <a:avLst/>
          </a:prstGeom>
          <a:noFill/>
        </p:spPr>
        <p:txBody>
          <a:bodyPr wrap="square" rtlCol="0">
            <a:spAutoFit/>
          </a:bodyPr>
          <a:lstStyle/>
          <a:p>
            <a:pPr marL="514350" indent="-514350">
              <a:buFont typeface="+mj-lt"/>
              <a:buAutoNum type="alphaUcPeriod" startAt="2"/>
            </a:pPr>
            <a:r>
              <a:rPr lang="en-US" sz="3200" dirty="0" smtClean="0">
                <a:solidFill>
                  <a:schemeClr val="bg1"/>
                </a:solidFill>
              </a:rPr>
              <a:t>The announcement</a:t>
            </a:r>
          </a:p>
        </p:txBody>
      </p:sp>
      <p:sp>
        <p:nvSpPr>
          <p:cNvPr id="8" name="TextBox 7"/>
          <p:cNvSpPr txBox="1"/>
          <p:nvPr/>
        </p:nvSpPr>
        <p:spPr>
          <a:xfrm>
            <a:off x="304800" y="4343400"/>
            <a:ext cx="8610600" cy="830997"/>
          </a:xfrm>
          <a:prstGeom prst="rect">
            <a:avLst/>
          </a:prstGeom>
          <a:noFill/>
        </p:spPr>
        <p:txBody>
          <a:bodyPr wrap="square" rtlCol="0">
            <a:spAutoFit/>
          </a:bodyPr>
          <a:lstStyle/>
          <a:p>
            <a:pPr algn="just"/>
            <a:r>
              <a:rPr lang="en-US" sz="2400" i="1" dirty="0">
                <a:solidFill>
                  <a:schemeClr val="bg1"/>
                </a:solidFill>
              </a:rPr>
              <a:t>“As it is written in Isaiah the prophet: ‘BEHOLD, I SEND MY MESSENGER AHEAD OF YOU, WHO WILL PREPARE YOUR WAY;’”</a:t>
            </a:r>
            <a:endParaRPr lang="en-US" sz="2400" dirty="0">
              <a:solidFill>
                <a:schemeClr val="bg1"/>
              </a:solidFill>
            </a:endParaRPr>
          </a:p>
        </p:txBody>
      </p:sp>
      <p:sp>
        <p:nvSpPr>
          <p:cNvPr id="11" name="TextBox 10"/>
          <p:cNvSpPr txBox="1"/>
          <p:nvPr/>
        </p:nvSpPr>
        <p:spPr>
          <a:xfrm>
            <a:off x="304800" y="5569803"/>
            <a:ext cx="8610600" cy="830997"/>
          </a:xfrm>
          <a:prstGeom prst="rect">
            <a:avLst/>
          </a:prstGeom>
          <a:noFill/>
        </p:spPr>
        <p:txBody>
          <a:bodyPr wrap="square" rtlCol="0">
            <a:spAutoFit/>
          </a:bodyPr>
          <a:lstStyle/>
          <a:p>
            <a:pPr algn="ctr"/>
            <a:r>
              <a:rPr lang="en-US" sz="2400" dirty="0">
                <a:solidFill>
                  <a:schemeClr val="bg1"/>
                </a:solidFill>
              </a:rPr>
              <a:t>God is in no hurry to fulfill His promise. </a:t>
            </a:r>
            <a:endParaRPr lang="en-US" sz="2400" dirty="0" smtClean="0">
              <a:solidFill>
                <a:schemeClr val="bg1"/>
              </a:solidFill>
            </a:endParaRPr>
          </a:p>
          <a:p>
            <a:pPr algn="ctr"/>
            <a:r>
              <a:rPr lang="en-US" sz="2400" dirty="0" smtClean="0">
                <a:solidFill>
                  <a:schemeClr val="bg1"/>
                </a:solidFill>
              </a:rPr>
              <a:t>God </a:t>
            </a:r>
            <a:r>
              <a:rPr lang="en-US" sz="2400" dirty="0">
                <a:solidFill>
                  <a:schemeClr val="bg1"/>
                </a:solidFill>
              </a:rPr>
              <a:t>is in no hurry to accomplish His purposes.</a:t>
            </a:r>
          </a:p>
        </p:txBody>
      </p:sp>
    </p:spTree>
    <p:extLst>
      <p:ext uri="{BB962C8B-B14F-4D97-AF65-F5344CB8AC3E}">
        <p14:creationId xmlns:p14="http://schemas.microsoft.com/office/powerpoint/2010/main" val="3867180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750"/>
                                        <p:tgtEl>
                                          <p:spTgt spid="10"/>
                                        </p:tgtEl>
                                      </p:cBhvr>
                                    </p:animEffect>
                                  </p:childTnLst>
                                </p:cTn>
                              </p:par>
                            </p:childTnLst>
                          </p:cTn>
                        </p:par>
                        <p:par>
                          <p:cTn id="8" fill="hold">
                            <p:stCondLst>
                              <p:cond delay="225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75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1750"/>
                                        <p:tgtEl>
                                          <p:spTgt spid="6">
                                            <p:txEl>
                                              <p:pRg st="0" end="0"/>
                                            </p:txEl>
                                          </p:spTgt>
                                        </p:tgtEl>
                                      </p:cBhvr>
                                    </p:animEffect>
                                  </p:childTnLst>
                                </p:cTn>
                              </p:par>
                            </p:childTnLst>
                          </p:cTn>
                        </p:par>
                        <p:par>
                          <p:cTn id="17" fill="hold">
                            <p:stCondLst>
                              <p:cond delay="1750"/>
                            </p:stCondLst>
                            <p:childTnLst>
                              <p:par>
                                <p:cTn id="18" presetID="10" presetClass="entr" presetSubtype="0" fill="hold" grpId="0" nodeType="afterEffect">
                                  <p:stCondLst>
                                    <p:cond delay="250"/>
                                  </p:stCondLst>
                                  <p:childTnLst>
                                    <p:set>
                                      <p:cBhvr>
                                        <p:cTn id="19" dur="1" fill="hold">
                                          <p:stCondLst>
                                            <p:cond delay="0"/>
                                          </p:stCondLst>
                                        </p:cTn>
                                        <p:tgtEl>
                                          <p:spTgt spid="6">
                                            <p:txEl>
                                              <p:pRg st="1" end="1"/>
                                            </p:txEl>
                                          </p:spTgt>
                                        </p:tgtEl>
                                        <p:attrNameLst>
                                          <p:attrName>style.visibility</p:attrName>
                                        </p:attrNameLst>
                                      </p:cBhvr>
                                      <p:to>
                                        <p:strVal val="visible"/>
                                      </p:to>
                                    </p:set>
                                    <p:animEffect transition="in" filter="fade">
                                      <p:cBhvr>
                                        <p:cTn id="20" dur="1750"/>
                                        <p:tgtEl>
                                          <p:spTgt spid="6">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1750"/>
                                        <p:tgtEl>
                                          <p:spTgt spid="7"/>
                                        </p:tgtEl>
                                      </p:cBhvr>
                                    </p:animEffect>
                                  </p:childTnLst>
                                </p:cTn>
                              </p:par>
                            </p:childTnLst>
                          </p:cTn>
                        </p:par>
                        <p:par>
                          <p:cTn id="26" fill="hold">
                            <p:stCondLst>
                              <p:cond delay="1750"/>
                            </p:stCondLst>
                            <p:childTnLst>
                              <p:par>
                                <p:cTn id="27" presetID="10" presetClass="entr" presetSubtype="0" fill="hold" grpId="0" nodeType="after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1750"/>
                                        <p:tgtEl>
                                          <p:spTgt spid="8"/>
                                        </p:tgtEl>
                                      </p:cBhvr>
                                    </p:animEffect>
                                  </p:childTnLst>
                                </p:cTn>
                              </p:par>
                            </p:childTnLst>
                          </p:cTn>
                        </p:par>
                        <p:par>
                          <p:cTn id="30" fill="hold">
                            <p:stCondLst>
                              <p:cond delay="3500"/>
                            </p:stCondLst>
                            <p:childTnLst>
                              <p:par>
                                <p:cTn id="31" presetID="10" presetClass="entr" presetSubtype="0" fill="hold" grpId="0" nodeType="afterEffect">
                                  <p:stCondLst>
                                    <p:cond delay="1250"/>
                                  </p:stCondLst>
                                  <p:childTnLst>
                                    <p:set>
                                      <p:cBhvr>
                                        <p:cTn id="32" dur="1" fill="hold">
                                          <p:stCondLst>
                                            <p:cond delay="0"/>
                                          </p:stCondLst>
                                        </p:cTn>
                                        <p:tgtEl>
                                          <p:spTgt spid="11"/>
                                        </p:tgtEl>
                                        <p:attrNameLst>
                                          <p:attrName>style.visibility</p:attrName>
                                        </p:attrNameLst>
                                      </p:cBhvr>
                                      <p:to>
                                        <p:strVal val="visible"/>
                                      </p:to>
                                    </p:set>
                                    <p:animEffect transition="in" filter="fade">
                                      <p:cBhvr>
                                        <p:cTn id="33" dur="17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5" grpId="0"/>
      <p:bldP spid="6" grpId="0" uiExpand="1" build="p"/>
      <p:bldP spid="7" grpId="0"/>
      <p:bldP spid="8" grpId="0"/>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04800" y="76200"/>
            <a:ext cx="8610600" cy="769441"/>
          </a:xfrm>
          <a:prstGeom prst="rect">
            <a:avLst/>
          </a:prstGeom>
          <a:solidFill>
            <a:schemeClr val="tx1">
              <a:lumMod val="65000"/>
              <a:lumOff val="35000"/>
              <a:alpha val="65000"/>
            </a:schemeClr>
          </a:solidFill>
          <a:ln>
            <a:solidFill>
              <a:schemeClr val="tx2">
                <a:lumMod val="60000"/>
                <a:lumOff val="40000"/>
              </a:schemeClr>
            </a:solidFill>
          </a:ln>
        </p:spPr>
        <p:txBody>
          <a:bodyPr wrap="square" rtlCol="0">
            <a:spAutoFit/>
          </a:bodyPr>
          <a:lstStyle/>
          <a:p>
            <a:pPr algn="ctr"/>
            <a:r>
              <a:rPr lang="en-US" sz="4400" dirty="0" smtClean="0">
                <a:solidFill>
                  <a:schemeClr val="bg1"/>
                </a:solidFill>
              </a:rPr>
              <a:t>The First Witness – John the Baptist</a:t>
            </a:r>
            <a:endParaRPr lang="en-US" sz="4400" dirty="0" smtClean="0">
              <a:solidFill>
                <a:schemeClr val="bg1"/>
              </a:solidFill>
            </a:endParaRPr>
          </a:p>
        </p:txBody>
      </p:sp>
      <p:sp>
        <p:nvSpPr>
          <p:cNvPr id="10" name="TextBox 9"/>
          <p:cNvSpPr txBox="1"/>
          <p:nvPr/>
        </p:nvSpPr>
        <p:spPr>
          <a:xfrm>
            <a:off x="304800" y="998577"/>
            <a:ext cx="8610600" cy="707886"/>
          </a:xfrm>
          <a:prstGeom prst="rect">
            <a:avLst/>
          </a:prstGeom>
          <a:noFill/>
        </p:spPr>
        <p:txBody>
          <a:bodyPr wrap="square" rtlCol="0">
            <a:spAutoFit/>
          </a:bodyPr>
          <a:lstStyle/>
          <a:p>
            <a:pPr marL="857250" indent="-857250" algn="just">
              <a:buFont typeface="+mj-lt"/>
              <a:buAutoNum type="romanUcPeriod" startAt="3"/>
            </a:pPr>
            <a:r>
              <a:rPr lang="en-US" sz="4000" b="1" dirty="0" smtClean="0">
                <a:solidFill>
                  <a:schemeClr val="bg1"/>
                </a:solidFill>
              </a:rPr>
              <a:t>The </a:t>
            </a:r>
            <a:r>
              <a:rPr lang="en-US" sz="4000" b="1" dirty="0" smtClean="0">
                <a:solidFill>
                  <a:schemeClr val="bg1"/>
                </a:solidFill>
              </a:rPr>
              <a:t>Purpose (1:3)</a:t>
            </a:r>
            <a:endParaRPr lang="en-US" sz="4000" b="1" dirty="0" smtClean="0">
              <a:solidFill>
                <a:schemeClr val="bg1"/>
              </a:solidFill>
            </a:endParaRPr>
          </a:p>
        </p:txBody>
      </p:sp>
      <p:sp>
        <p:nvSpPr>
          <p:cNvPr id="5" name="TextBox 4"/>
          <p:cNvSpPr txBox="1"/>
          <p:nvPr/>
        </p:nvSpPr>
        <p:spPr>
          <a:xfrm>
            <a:off x="304800" y="1600200"/>
            <a:ext cx="8610600" cy="830997"/>
          </a:xfrm>
          <a:prstGeom prst="rect">
            <a:avLst/>
          </a:prstGeom>
          <a:noFill/>
        </p:spPr>
        <p:txBody>
          <a:bodyPr wrap="square" rtlCol="0">
            <a:spAutoFit/>
          </a:bodyPr>
          <a:lstStyle/>
          <a:p>
            <a:pPr algn="just"/>
            <a:r>
              <a:rPr lang="en-US" sz="2400" i="1" dirty="0" smtClean="0">
                <a:solidFill>
                  <a:schemeClr val="bg1"/>
                </a:solidFill>
              </a:rPr>
              <a:t>THE </a:t>
            </a:r>
            <a:r>
              <a:rPr lang="en-US" sz="2400" i="1" dirty="0">
                <a:solidFill>
                  <a:schemeClr val="bg1"/>
                </a:solidFill>
              </a:rPr>
              <a:t>VOICE OF ONE CRYING IN THE WILDERNESS, 'MAKE READY THE WAY OF THE LORD, MAKE HIS PATHS STRAIGHT.’</a:t>
            </a:r>
            <a:r>
              <a:rPr lang="en-US" sz="2400" b="1" dirty="0">
                <a:solidFill>
                  <a:schemeClr val="bg1"/>
                </a:solidFill>
              </a:rPr>
              <a:t>	</a:t>
            </a:r>
            <a:endParaRPr lang="en-US" sz="2400" dirty="0">
              <a:solidFill>
                <a:schemeClr val="bg1"/>
              </a:solidFill>
            </a:endParaRPr>
          </a:p>
        </p:txBody>
      </p:sp>
      <p:sp>
        <p:nvSpPr>
          <p:cNvPr id="6" name="TextBox 5"/>
          <p:cNvSpPr txBox="1"/>
          <p:nvPr/>
        </p:nvSpPr>
        <p:spPr>
          <a:xfrm>
            <a:off x="304800" y="2463225"/>
            <a:ext cx="8610600" cy="584775"/>
          </a:xfrm>
          <a:prstGeom prst="rect">
            <a:avLst/>
          </a:prstGeom>
          <a:noFill/>
        </p:spPr>
        <p:txBody>
          <a:bodyPr wrap="square" rtlCol="0">
            <a:spAutoFit/>
          </a:bodyPr>
          <a:lstStyle/>
          <a:p>
            <a:pPr marL="514350" indent="-514350">
              <a:buAutoNum type="alphaUcPeriod"/>
            </a:pPr>
            <a:r>
              <a:rPr lang="en-US" sz="3200" dirty="0" smtClean="0">
                <a:solidFill>
                  <a:schemeClr val="bg1"/>
                </a:solidFill>
              </a:rPr>
              <a:t>To be a proclaimer and a preparer</a:t>
            </a:r>
            <a:endParaRPr lang="en-US" sz="2800" i="1" dirty="0">
              <a:solidFill>
                <a:schemeClr val="bg1"/>
              </a:solidFill>
            </a:endParaRPr>
          </a:p>
        </p:txBody>
      </p:sp>
    </p:spTree>
    <p:extLst>
      <p:ext uri="{BB962C8B-B14F-4D97-AF65-F5344CB8AC3E}">
        <p14:creationId xmlns:p14="http://schemas.microsoft.com/office/powerpoint/2010/main" val="3836498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750"/>
                                        <p:tgtEl>
                                          <p:spTgt spid="10"/>
                                        </p:tgtEl>
                                      </p:cBhvr>
                                    </p:animEffect>
                                  </p:childTnLst>
                                </p:cTn>
                              </p:par>
                            </p:childTnLst>
                          </p:cTn>
                        </p:par>
                        <p:par>
                          <p:cTn id="8" fill="hold">
                            <p:stCondLst>
                              <p:cond delay="225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75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175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5" grpId="0"/>
      <p:bldP spid="6"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04800" y="76200"/>
            <a:ext cx="8610600" cy="769441"/>
          </a:xfrm>
          <a:prstGeom prst="rect">
            <a:avLst/>
          </a:prstGeom>
          <a:solidFill>
            <a:schemeClr val="tx1">
              <a:lumMod val="65000"/>
              <a:lumOff val="35000"/>
              <a:alpha val="65000"/>
            </a:schemeClr>
          </a:solidFill>
          <a:ln>
            <a:solidFill>
              <a:schemeClr val="tx2">
                <a:lumMod val="60000"/>
                <a:lumOff val="40000"/>
              </a:schemeClr>
            </a:solidFill>
          </a:ln>
        </p:spPr>
        <p:txBody>
          <a:bodyPr wrap="square" rtlCol="0">
            <a:spAutoFit/>
          </a:bodyPr>
          <a:lstStyle/>
          <a:p>
            <a:pPr algn="ctr"/>
            <a:r>
              <a:rPr lang="en-US" sz="4400" dirty="0" smtClean="0">
                <a:solidFill>
                  <a:schemeClr val="bg1"/>
                </a:solidFill>
              </a:rPr>
              <a:t>The First Witness – John the Baptist</a:t>
            </a:r>
            <a:endParaRPr lang="en-US" sz="4400" dirty="0" smtClean="0">
              <a:solidFill>
                <a:schemeClr val="bg1"/>
              </a:solidFill>
            </a:endParaRPr>
          </a:p>
        </p:txBody>
      </p:sp>
      <p:sp>
        <p:nvSpPr>
          <p:cNvPr id="10" name="TextBox 9"/>
          <p:cNvSpPr txBox="1"/>
          <p:nvPr/>
        </p:nvSpPr>
        <p:spPr>
          <a:xfrm>
            <a:off x="304800" y="998577"/>
            <a:ext cx="8610600" cy="707886"/>
          </a:xfrm>
          <a:prstGeom prst="rect">
            <a:avLst/>
          </a:prstGeom>
          <a:noFill/>
        </p:spPr>
        <p:txBody>
          <a:bodyPr wrap="square" rtlCol="0">
            <a:spAutoFit/>
          </a:bodyPr>
          <a:lstStyle/>
          <a:p>
            <a:pPr algn="just"/>
            <a:r>
              <a:rPr lang="en-US" sz="4000" b="1" dirty="0" smtClean="0">
                <a:solidFill>
                  <a:schemeClr val="bg1"/>
                </a:solidFill>
              </a:rPr>
              <a:t>Applications:</a:t>
            </a:r>
            <a:endParaRPr lang="en-US" sz="4000" b="1" dirty="0" smtClean="0">
              <a:solidFill>
                <a:schemeClr val="bg1"/>
              </a:solidFill>
            </a:endParaRPr>
          </a:p>
        </p:txBody>
      </p:sp>
      <p:sp>
        <p:nvSpPr>
          <p:cNvPr id="6" name="TextBox 5"/>
          <p:cNvSpPr txBox="1"/>
          <p:nvPr/>
        </p:nvSpPr>
        <p:spPr>
          <a:xfrm>
            <a:off x="304800" y="1676400"/>
            <a:ext cx="8610600" cy="584775"/>
          </a:xfrm>
          <a:prstGeom prst="rect">
            <a:avLst/>
          </a:prstGeom>
          <a:noFill/>
        </p:spPr>
        <p:txBody>
          <a:bodyPr wrap="square" rtlCol="0">
            <a:spAutoFit/>
          </a:bodyPr>
          <a:lstStyle/>
          <a:p>
            <a:pPr algn="just"/>
            <a:r>
              <a:rPr lang="en-US" sz="3200" dirty="0" smtClean="0">
                <a:solidFill>
                  <a:schemeClr val="bg1"/>
                </a:solidFill>
              </a:rPr>
              <a:t>1. You must be </a:t>
            </a:r>
            <a:r>
              <a:rPr lang="en-US" sz="3200" u="sng" dirty="0" smtClean="0">
                <a:solidFill>
                  <a:schemeClr val="bg1"/>
                </a:solidFill>
              </a:rPr>
              <a:t>converted</a:t>
            </a:r>
            <a:r>
              <a:rPr lang="en-US" sz="3200" dirty="0" smtClean="0">
                <a:solidFill>
                  <a:schemeClr val="bg1"/>
                </a:solidFill>
              </a:rPr>
              <a:t> (saved)</a:t>
            </a:r>
            <a:endParaRPr lang="en-US" sz="3200" dirty="0">
              <a:solidFill>
                <a:schemeClr val="bg1"/>
              </a:solidFill>
            </a:endParaRPr>
          </a:p>
        </p:txBody>
      </p:sp>
      <p:sp>
        <p:nvSpPr>
          <p:cNvPr id="7" name="TextBox 6"/>
          <p:cNvSpPr txBox="1"/>
          <p:nvPr/>
        </p:nvSpPr>
        <p:spPr>
          <a:xfrm>
            <a:off x="304800" y="2463225"/>
            <a:ext cx="8610600" cy="1938992"/>
          </a:xfrm>
          <a:prstGeom prst="rect">
            <a:avLst/>
          </a:prstGeom>
          <a:noFill/>
        </p:spPr>
        <p:txBody>
          <a:bodyPr wrap="square" rtlCol="0">
            <a:spAutoFit/>
          </a:bodyPr>
          <a:lstStyle/>
          <a:p>
            <a:pPr algn="ctr"/>
            <a:r>
              <a:rPr lang="en-US" sz="4000" i="1" dirty="0" smtClean="0">
                <a:solidFill>
                  <a:schemeClr val="bg1"/>
                </a:solidFill>
              </a:rPr>
              <a:t>“</a:t>
            </a:r>
            <a:r>
              <a:rPr lang="en-US" sz="4000" i="1" dirty="0">
                <a:solidFill>
                  <a:schemeClr val="bg1"/>
                </a:solidFill>
              </a:rPr>
              <a:t>Believe in the Lord Jesus </a:t>
            </a:r>
            <a:r>
              <a:rPr lang="en-US" sz="4000" i="1" dirty="0" smtClean="0">
                <a:solidFill>
                  <a:schemeClr val="bg1"/>
                </a:solidFill>
              </a:rPr>
              <a:t>Christ</a:t>
            </a:r>
          </a:p>
          <a:p>
            <a:pPr algn="ctr"/>
            <a:r>
              <a:rPr lang="en-US" sz="4000" i="1" dirty="0" smtClean="0">
                <a:solidFill>
                  <a:schemeClr val="bg1"/>
                </a:solidFill>
              </a:rPr>
              <a:t>and </a:t>
            </a:r>
            <a:r>
              <a:rPr lang="en-US" sz="4000" i="1" dirty="0">
                <a:solidFill>
                  <a:schemeClr val="bg1"/>
                </a:solidFill>
              </a:rPr>
              <a:t>you will be saved</a:t>
            </a:r>
            <a:r>
              <a:rPr lang="en-US" sz="4000" i="1" dirty="0" smtClean="0">
                <a:solidFill>
                  <a:schemeClr val="bg1"/>
                </a:solidFill>
              </a:rPr>
              <a:t>…”</a:t>
            </a:r>
          </a:p>
          <a:p>
            <a:pPr algn="ctr"/>
            <a:r>
              <a:rPr lang="en-US" sz="4000" i="1" dirty="0" smtClean="0">
                <a:solidFill>
                  <a:schemeClr val="bg1"/>
                </a:solidFill>
              </a:rPr>
              <a:t>Acts 16:31</a:t>
            </a:r>
            <a:r>
              <a:rPr lang="en-US" sz="4000" dirty="0" smtClean="0">
                <a:solidFill>
                  <a:schemeClr val="bg1"/>
                </a:solidFill>
              </a:rPr>
              <a:t> </a:t>
            </a:r>
            <a:endParaRPr lang="en-US" sz="4000" dirty="0">
              <a:solidFill>
                <a:schemeClr val="bg1"/>
              </a:solidFill>
            </a:endParaRPr>
          </a:p>
        </p:txBody>
      </p:sp>
    </p:spTree>
    <p:extLst>
      <p:ext uri="{BB962C8B-B14F-4D97-AF65-F5344CB8AC3E}">
        <p14:creationId xmlns:p14="http://schemas.microsoft.com/office/powerpoint/2010/main" val="366397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750"/>
                                        <p:tgtEl>
                                          <p:spTgt spid="10"/>
                                        </p:tgtEl>
                                      </p:cBhvr>
                                    </p:animEffect>
                                  </p:childTnLst>
                                </p:cTn>
                              </p:par>
                            </p:childTnLst>
                          </p:cTn>
                        </p:par>
                        <p:par>
                          <p:cTn id="8" fill="hold">
                            <p:stCondLst>
                              <p:cond delay="2250"/>
                            </p:stCondLst>
                            <p:childTnLst>
                              <p:par>
                                <p:cTn id="9" presetID="10" presetClass="entr" presetSubtype="0" fill="hold" grpId="0" nodeType="afterEffect">
                                  <p:stCondLst>
                                    <p:cond delay="750"/>
                                  </p:stCondLst>
                                  <p:childTnLst>
                                    <p:set>
                                      <p:cBhvr>
                                        <p:cTn id="10" dur="1" fill="hold">
                                          <p:stCondLst>
                                            <p:cond delay="0"/>
                                          </p:stCondLst>
                                        </p:cTn>
                                        <p:tgtEl>
                                          <p:spTgt spid="6">
                                            <p:txEl>
                                              <p:pRg st="0" end="0"/>
                                            </p:txEl>
                                          </p:spTgt>
                                        </p:tgtEl>
                                        <p:attrNameLst>
                                          <p:attrName>style.visibility</p:attrName>
                                        </p:attrNameLst>
                                      </p:cBhvr>
                                      <p:to>
                                        <p:strVal val="visible"/>
                                      </p:to>
                                    </p:set>
                                    <p:animEffect transition="in" filter="fade">
                                      <p:cBhvr>
                                        <p:cTn id="11" dur="1750"/>
                                        <p:tgtEl>
                                          <p:spTgt spid="6">
                                            <p:txEl>
                                              <p:pRg st="0" end="0"/>
                                            </p:txEl>
                                          </p:spTgt>
                                        </p:tgtEl>
                                      </p:cBhvr>
                                    </p:animEffect>
                                  </p:childTnLst>
                                </p:cTn>
                              </p:par>
                            </p:childTnLst>
                          </p:cTn>
                        </p:par>
                        <p:par>
                          <p:cTn id="12" fill="hold">
                            <p:stCondLst>
                              <p:cond delay="4750"/>
                            </p:stCondLst>
                            <p:childTnLst>
                              <p:par>
                                <p:cTn id="13" presetID="10" presetClass="entr" presetSubtype="0" fill="hold" grpId="0" nodeType="afterEffect">
                                  <p:stCondLst>
                                    <p:cond delay="325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17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6" grpId="0" build="p"/>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04800" y="76200"/>
            <a:ext cx="8610600" cy="830997"/>
          </a:xfrm>
          <a:prstGeom prst="rect">
            <a:avLst/>
          </a:prstGeom>
          <a:solidFill>
            <a:schemeClr val="tx1">
              <a:lumMod val="65000"/>
              <a:lumOff val="35000"/>
              <a:alpha val="65000"/>
            </a:schemeClr>
          </a:solidFill>
          <a:ln>
            <a:solidFill>
              <a:schemeClr val="tx2">
                <a:lumMod val="60000"/>
                <a:lumOff val="40000"/>
              </a:schemeClr>
            </a:solidFill>
          </a:ln>
        </p:spPr>
        <p:txBody>
          <a:bodyPr wrap="square" rtlCol="0">
            <a:spAutoFit/>
          </a:bodyPr>
          <a:lstStyle/>
          <a:p>
            <a:pPr algn="ctr"/>
            <a:r>
              <a:rPr lang="en-US" sz="4800" dirty="0" smtClean="0">
                <a:solidFill>
                  <a:schemeClr val="bg1"/>
                </a:solidFill>
              </a:rPr>
              <a:t>Come Ye Sinners</a:t>
            </a:r>
            <a:endParaRPr lang="en-US" sz="4800" dirty="0" smtClean="0">
              <a:solidFill>
                <a:schemeClr val="bg1"/>
              </a:solidFill>
            </a:endParaRPr>
          </a:p>
        </p:txBody>
      </p:sp>
      <p:sp>
        <p:nvSpPr>
          <p:cNvPr id="10" name="TextBox 9"/>
          <p:cNvSpPr txBox="1"/>
          <p:nvPr/>
        </p:nvSpPr>
        <p:spPr>
          <a:xfrm>
            <a:off x="304800" y="998577"/>
            <a:ext cx="8610600" cy="3785652"/>
          </a:xfrm>
          <a:prstGeom prst="rect">
            <a:avLst/>
          </a:prstGeom>
          <a:noFill/>
        </p:spPr>
        <p:txBody>
          <a:bodyPr wrap="square" rtlCol="0">
            <a:spAutoFit/>
          </a:bodyPr>
          <a:lstStyle/>
          <a:p>
            <a:pPr algn="ctr"/>
            <a:r>
              <a:rPr lang="en-US" sz="4000" i="1" dirty="0">
                <a:solidFill>
                  <a:schemeClr val="bg1"/>
                </a:solidFill>
              </a:rPr>
              <a:t>Let not conscience make you linger</a:t>
            </a:r>
            <a:endParaRPr lang="en-US" sz="4000" dirty="0">
              <a:solidFill>
                <a:schemeClr val="bg1"/>
              </a:solidFill>
            </a:endParaRPr>
          </a:p>
          <a:p>
            <a:pPr algn="ctr"/>
            <a:r>
              <a:rPr lang="en-US" sz="4000" i="1" dirty="0">
                <a:solidFill>
                  <a:schemeClr val="bg1"/>
                </a:solidFill>
              </a:rPr>
              <a:t>Nor of fitness fondly dream</a:t>
            </a:r>
            <a:endParaRPr lang="en-US" sz="4000" dirty="0">
              <a:solidFill>
                <a:schemeClr val="bg1"/>
              </a:solidFill>
            </a:endParaRPr>
          </a:p>
          <a:p>
            <a:pPr algn="ctr"/>
            <a:r>
              <a:rPr lang="en-US" sz="4000" i="1" dirty="0">
                <a:solidFill>
                  <a:schemeClr val="bg1"/>
                </a:solidFill>
              </a:rPr>
              <a:t>All the fitness He </a:t>
            </a:r>
            <a:r>
              <a:rPr lang="en-US" sz="4000" i="1" dirty="0" err="1">
                <a:solidFill>
                  <a:schemeClr val="bg1"/>
                </a:solidFill>
              </a:rPr>
              <a:t>requireth</a:t>
            </a:r>
            <a:endParaRPr lang="en-US" sz="4000" dirty="0">
              <a:solidFill>
                <a:schemeClr val="bg1"/>
              </a:solidFill>
            </a:endParaRPr>
          </a:p>
          <a:p>
            <a:pPr algn="ctr"/>
            <a:r>
              <a:rPr lang="en-US" sz="4000" i="1" dirty="0">
                <a:solidFill>
                  <a:schemeClr val="bg1"/>
                </a:solidFill>
              </a:rPr>
              <a:t>Is to feel you need of Him</a:t>
            </a:r>
            <a:endParaRPr lang="en-US" sz="4000" dirty="0">
              <a:solidFill>
                <a:schemeClr val="bg1"/>
              </a:solidFill>
            </a:endParaRPr>
          </a:p>
          <a:p>
            <a:pPr algn="ctr"/>
            <a:r>
              <a:rPr lang="en-US" sz="4000" i="1" dirty="0">
                <a:solidFill>
                  <a:schemeClr val="bg1"/>
                </a:solidFill>
              </a:rPr>
              <a:t>This He gives you; </a:t>
            </a:r>
            <a:endParaRPr lang="en-US" sz="4000" dirty="0">
              <a:solidFill>
                <a:schemeClr val="bg1"/>
              </a:solidFill>
            </a:endParaRPr>
          </a:p>
          <a:p>
            <a:pPr algn="ctr"/>
            <a:r>
              <a:rPr lang="en-US" sz="4000" i="1" dirty="0" err="1">
                <a:solidFill>
                  <a:schemeClr val="bg1"/>
                </a:solidFill>
              </a:rPr>
              <a:t>‘Tis</a:t>
            </a:r>
            <a:r>
              <a:rPr lang="en-US" sz="4000" i="1" dirty="0">
                <a:solidFill>
                  <a:schemeClr val="bg1"/>
                </a:solidFill>
              </a:rPr>
              <a:t> the Spirit’s rising beam</a:t>
            </a:r>
            <a:endParaRPr lang="en-US" sz="4000" dirty="0">
              <a:solidFill>
                <a:schemeClr val="bg1"/>
              </a:solidFill>
            </a:endParaRPr>
          </a:p>
        </p:txBody>
      </p:sp>
    </p:spTree>
    <p:extLst>
      <p:ext uri="{BB962C8B-B14F-4D97-AF65-F5344CB8AC3E}">
        <p14:creationId xmlns:p14="http://schemas.microsoft.com/office/powerpoint/2010/main" val="4210651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04800" y="76200"/>
            <a:ext cx="8610600" cy="769441"/>
          </a:xfrm>
          <a:prstGeom prst="rect">
            <a:avLst/>
          </a:prstGeom>
          <a:solidFill>
            <a:schemeClr val="tx1">
              <a:lumMod val="65000"/>
              <a:lumOff val="35000"/>
              <a:alpha val="65000"/>
            </a:schemeClr>
          </a:solidFill>
          <a:ln>
            <a:solidFill>
              <a:schemeClr val="tx2">
                <a:lumMod val="60000"/>
                <a:lumOff val="40000"/>
              </a:schemeClr>
            </a:solidFill>
          </a:ln>
        </p:spPr>
        <p:txBody>
          <a:bodyPr wrap="square" rtlCol="0">
            <a:spAutoFit/>
          </a:bodyPr>
          <a:lstStyle/>
          <a:p>
            <a:pPr algn="ctr"/>
            <a:r>
              <a:rPr lang="en-US" sz="4400" dirty="0" smtClean="0">
                <a:solidFill>
                  <a:schemeClr val="bg1"/>
                </a:solidFill>
              </a:rPr>
              <a:t>The First Witness – John the Baptist</a:t>
            </a:r>
            <a:endParaRPr lang="en-US" sz="4400" dirty="0" smtClean="0">
              <a:solidFill>
                <a:schemeClr val="bg1"/>
              </a:solidFill>
            </a:endParaRPr>
          </a:p>
        </p:txBody>
      </p:sp>
      <p:sp>
        <p:nvSpPr>
          <p:cNvPr id="10" name="TextBox 9"/>
          <p:cNvSpPr txBox="1"/>
          <p:nvPr/>
        </p:nvSpPr>
        <p:spPr>
          <a:xfrm>
            <a:off x="304800" y="998577"/>
            <a:ext cx="8610600" cy="707886"/>
          </a:xfrm>
          <a:prstGeom prst="rect">
            <a:avLst/>
          </a:prstGeom>
          <a:noFill/>
        </p:spPr>
        <p:txBody>
          <a:bodyPr wrap="square" rtlCol="0">
            <a:spAutoFit/>
          </a:bodyPr>
          <a:lstStyle/>
          <a:p>
            <a:pPr algn="just"/>
            <a:r>
              <a:rPr lang="en-US" sz="4000" b="1" dirty="0" smtClean="0">
                <a:solidFill>
                  <a:schemeClr val="bg1"/>
                </a:solidFill>
              </a:rPr>
              <a:t>Applications:</a:t>
            </a:r>
            <a:endParaRPr lang="en-US" sz="4000" b="1" dirty="0" smtClean="0">
              <a:solidFill>
                <a:schemeClr val="bg1"/>
              </a:solidFill>
            </a:endParaRPr>
          </a:p>
        </p:txBody>
      </p:sp>
      <p:sp>
        <p:nvSpPr>
          <p:cNvPr id="6" name="TextBox 5"/>
          <p:cNvSpPr txBox="1"/>
          <p:nvPr/>
        </p:nvSpPr>
        <p:spPr>
          <a:xfrm>
            <a:off x="304800" y="1676400"/>
            <a:ext cx="8610600" cy="1569660"/>
          </a:xfrm>
          <a:prstGeom prst="rect">
            <a:avLst/>
          </a:prstGeom>
          <a:noFill/>
        </p:spPr>
        <p:txBody>
          <a:bodyPr wrap="square" rtlCol="0">
            <a:spAutoFit/>
          </a:bodyPr>
          <a:lstStyle/>
          <a:p>
            <a:pPr marL="514350" indent="-514350" algn="just">
              <a:buAutoNum type="arabicPeriod"/>
            </a:pPr>
            <a:r>
              <a:rPr lang="en-US" sz="3200" dirty="0" smtClean="0">
                <a:solidFill>
                  <a:schemeClr val="bg1"/>
                </a:solidFill>
              </a:rPr>
              <a:t>You must be </a:t>
            </a:r>
            <a:r>
              <a:rPr lang="en-US" sz="3200" u="sng" dirty="0" smtClean="0">
                <a:solidFill>
                  <a:schemeClr val="bg1"/>
                </a:solidFill>
              </a:rPr>
              <a:t>converted</a:t>
            </a:r>
            <a:r>
              <a:rPr lang="en-US" sz="3200" dirty="0" smtClean="0">
                <a:solidFill>
                  <a:schemeClr val="bg1"/>
                </a:solidFill>
              </a:rPr>
              <a:t> (saved)</a:t>
            </a:r>
          </a:p>
          <a:p>
            <a:pPr marL="514350" indent="-514350" algn="just">
              <a:buAutoNum type="arabicPeriod"/>
            </a:pPr>
            <a:r>
              <a:rPr lang="en-US" sz="3200" dirty="0" smtClean="0">
                <a:solidFill>
                  <a:schemeClr val="bg1"/>
                </a:solidFill>
              </a:rPr>
              <a:t>You must be </a:t>
            </a:r>
            <a:r>
              <a:rPr lang="en-US" sz="3200" u="sng" dirty="0" smtClean="0">
                <a:solidFill>
                  <a:schemeClr val="bg1"/>
                </a:solidFill>
              </a:rPr>
              <a:t>consecrated</a:t>
            </a:r>
            <a:r>
              <a:rPr lang="en-US" sz="3200" dirty="0" smtClean="0">
                <a:solidFill>
                  <a:schemeClr val="bg1"/>
                </a:solidFill>
              </a:rPr>
              <a:t> (sanctified–increasing in holiness/Christlikeness)</a:t>
            </a:r>
            <a:endParaRPr lang="en-US" sz="3200" dirty="0">
              <a:solidFill>
                <a:schemeClr val="bg1"/>
              </a:solidFill>
            </a:endParaRPr>
          </a:p>
        </p:txBody>
      </p:sp>
      <p:sp>
        <p:nvSpPr>
          <p:cNvPr id="8" name="TextBox 7"/>
          <p:cNvSpPr txBox="1"/>
          <p:nvPr/>
        </p:nvSpPr>
        <p:spPr>
          <a:xfrm>
            <a:off x="0" y="3200400"/>
            <a:ext cx="9144000" cy="1754326"/>
          </a:xfrm>
          <a:prstGeom prst="rect">
            <a:avLst/>
          </a:prstGeom>
          <a:noFill/>
        </p:spPr>
        <p:txBody>
          <a:bodyPr wrap="square" rtlCol="0">
            <a:spAutoFit/>
          </a:bodyPr>
          <a:lstStyle/>
          <a:p>
            <a:pPr algn="ctr"/>
            <a:r>
              <a:rPr lang="en-US" sz="3600" i="1" dirty="0">
                <a:solidFill>
                  <a:schemeClr val="bg1"/>
                </a:solidFill>
              </a:rPr>
              <a:t>“Make me walk in the path of Your commandments, For I delight in it</a:t>
            </a:r>
            <a:r>
              <a:rPr lang="en-US" sz="3600" i="1" dirty="0" smtClean="0">
                <a:solidFill>
                  <a:schemeClr val="bg1"/>
                </a:solidFill>
              </a:rPr>
              <a:t>.”</a:t>
            </a:r>
          </a:p>
          <a:p>
            <a:pPr algn="ctr"/>
            <a:r>
              <a:rPr lang="en-US" sz="3600" i="1" dirty="0" smtClean="0">
                <a:solidFill>
                  <a:schemeClr val="bg1"/>
                </a:solidFill>
              </a:rPr>
              <a:t>Psalm 119:35</a:t>
            </a:r>
            <a:r>
              <a:rPr lang="en-US" sz="3600" dirty="0" smtClean="0">
                <a:solidFill>
                  <a:schemeClr val="bg1"/>
                </a:solidFill>
              </a:rPr>
              <a:t> </a:t>
            </a:r>
            <a:endParaRPr lang="en-US" sz="3600" dirty="0">
              <a:solidFill>
                <a:schemeClr val="bg1"/>
              </a:solidFill>
            </a:endParaRPr>
          </a:p>
        </p:txBody>
      </p:sp>
      <p:sp>
        <p:nvSpPr>
          <p:cNvPr id="11" name="TextBox 10"/>
          <p:cNvSpPr txBox="1"/>
          <p:nvPr/>
        </p:nvSpPr>
        <p:spPr>
          <a:xfrm>
            <a:off x="0" y="5135940"/>
            <a:ext cx="9144000" cy="1569660"/>
          </a:xfrm>
          <a:prstGeom prst="rect">
            <a:avLst/>
          </a:prstGeom>
          <a:noFill/>
        </p:spPr>
        <p:txBody>
          <a:bodyPr wrap="square" rtlCol="0">
            <a:spAutoFit/>
          </a:bodyPr>
          <a:lstStyle/>
          <a:p>
            <a:pPr algn="ctr"/>
            <a:r>
              <a:rPr lang="en-US" sz="3200" i="1" dirty="0">
                <a:solidFill>
                  <a:schemeClr val="bg1"/>
                </a:solidFill>
              </a:rPr>
              <a:t>“Grace is the mother and nurse of holiness, and not the apologist of sin.” </a:t>
            </a:r>
            <a:endParaRPr lang="en-US" sz="3200" i="1" dirty="0" smtClean="0">
              <a:solidFill>
                <a:schemeClr val="bg1"/>
              </a:solidFill>
            </a:endParaRPr>
          </a:p>
          <a:p>
            <a:pPr algn="ctr"/>
            <a:r>
              <a:rPr lang="en-US" sz="3200" i="1" dirty="0" smtClean="0">
                <a:solidFill>
                  <a:schemeClr val="bg1"/>
                </a:solidFill>
              </a:rPr>
              <a:t>~Spurgeon</a:t>
            </a:r>
            <a:endParaRPr lang="en-US" sz="3200" dirty="0">
              <a:solidFill>
                <a:schemeClr val="bg1"/>
              </a:solidFill>
            </a:endParaRPr>
          </a:p>
        </p:txBody>
      </p:sp>
    </p:spTree>
    <p:extLst>
      <p:ext uri="{BB962C8B-B14F-4D97-AF65-F5344CB8AC3E}">
        <p14:creationId xmlns:p14="http://schemas.microsoft.com/office/powerpoint/2010/main" val="610495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750"/>
                                        <p:tgtEl>
                                          <p:spTgt spid="10"/>
                                        </p:tgtEl>
                                      </p:cBhvr>
                                    </p:animEffect>
                                  </p:childTnLst>
                                </p:cTn>
                              </p:par>
                            </p:childTnLst>
                          </p:cTn>
                        </p:par>
                        <p:par>
                          <p:cTn id="8" fill="hold">
                            <p:stCondLst>
                              <p:cond delay="2250"/>
                            </p:stCondLst>
                            <p:childTnLst>
                              <p:par>
                                <p:cTn id="9" presetID="10" presetClass="entr" presetSubtype="0" fill="hold" grpId="0" nodeType="afterEffect">
                                  <p:stCondLst>
                                    <p:cond delay="750"/>
                                  </p:stCondLst>
                                  <p:childTnLst>
                                    <p:set>
                                      <p:cBhvr>
                                        <p:cTn id="10" dur="1" fill="hold">
                                          <p:stCondLst>
                                            <p:cond delay="0"/>
                                          </p:stCondLst>
                                        </p:cTn>
                                        <p:tgtEl>
                                          <p:spTgt spid="6">
                                            <p:txEl>
                                              <p:pRg st="0" end="0"/>
                                            </p:txEl>
                                          </p:spTgt>
                                        </p:tgtEl>
                                        <p:attrNameLst>
                                          <p:attrName>style.visibility</p:attrName>
                                        </p:attrNameLst>
                                      </p:cBhvr>
                                      <p:to>
                                        <p:strVal val="visible"/>
                                      </p:to>
                                    </p:set>
                                    <p:animEffect transition="in" filter="fade">
                                      <p:cBhvr>
                                        <p:cTn id="11" dur="1750"/>
                                        <p:tgtEl>
                                          <p:spTgt spid="6">
                                            <p:txEl>
                                              <p:pRg st="0" end="0"/>
                                            </p:txEl>
                                          </p:spTgt>
                                        </p:tgtEl>
                                      </p:cBhvr>
                                    </p:animEffect>
                                  </p:childTnLst>
                                </p:cTn>
                              </p:par>
                            </p:childTnLst>
                          </p:cTn>
                        </p:par>
                        <p:par>
                          <p:cTn id="12" fill="hold">
                            <p:stCondLst>
                              <p:cond delay="4750"/>
                            </p:stCondLst>
                            <p:childTnLst>
                              <p:par>
                                <p:cTn id="13" presetID="10" presetClass="entr" presetSubtype="0" fill="hold" grpId="0" nodeType="after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animEffect transition="in" filter="fade">
                                      <p:cBhvr>
                                        <p:cTn id="15" dur="1750"/>
                                        <p:tgtEl>
                                          <p:spTgt spid="6">
                                            <p:txEl>
                                              <p:pRg st="1" end="1"/>
                                            </p:txEl>
                                          </p:spTgt>
                                        </p:tgtEl>
                                      </p:cBhvr>
                                    </p:animEffect>
                                  </p:childTnLst>
                                </p:cTn>
                              </p:par>
                            </p:childTnLst>
                          </p:cTn>
                        </p:par>
                        <p:par>
                          <p:cTn id="16" fill="hold">
                            <p:stCondLst>
                              <p:cond delay="6500"/>
                            </p:stCondLst>
                            <p:childTnLst>
                              <p:par>
                                <p:cTn id="17" presetID="10" presetClass="entr" presetSubtype="0" fill="hold" grpId="0" nodeType="afterEffect">
                                  <p:stCondLst>
                                    <p:cond delay="525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750"/>
                                        <p:tgtEl>
                                          <p:spTgt spid="8"/>
                                        </p:tgtEl>
                                      </p:cBhvr>
                                    </p:animEffect>
                                  </p:childTnLst>
                                </p:cTn>
                              </p:par>
                            </p:childTnLst>
                          </p:cTn>
                        </p:par>
                        <p:par>
                          <p:cTn id="20" fill="hold">
                            <p:stCondLst>
                              <p:cond delay="13500"/>
                            </p:stCondLst>
                            <p:childTnLst>
                              <p:par>
                                <p:cTn id="21" presetID="10" presetClass="entr" presetSubtype="0" fill="hold" grpId="0" nodeType="afterEffect">
                                  <p:stCondLst>
                                    <p:cond delay="525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17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6" grpId="0" uiExpand="1" build="p"/>
      <p:bldP spid="8" grpId="0"/>
      <p:bldP spid="1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04800" y="76200"/>
            <a:ext cx="8610600" cy="769441"/>
          </a:xfrm>
          <a:prstGeom prst="rect">
            <a:avLst/>
          </a:prstGeom>
          <a:solidFill>
            <a:schemeClr val="tx1">
              <a:lumMod val="65000"/>
              <a:lumOff val="35000"/>
              <a:alpha val="65000"/>
            </a:schemeClr>
          </a:solidFill>
          <a:ln>
            <a:solidFill>
              <a:schemeClr val="tx2">
                <a:lumMod val="60000"/>
                <a:lumOff val="40000"/>
              </a:schemeClr>
            </a:solidFill>
          </a:ln>
        </p:spPr>
        <p:txBody>
          <a:bodyPr wrap="square" rtlCol="0">
            <a:spAutoFit/>
          </a:bodyPr>
          <a:lstStyle/>
          <a:p>
            <a:pPr algn="ctr"/>
            <a:r>
              <a:rPr lang="en-US" sz="4400" dirty="0" smtClean="0">
                <a:solidFill>
                  <a:schemeClr val="bg1"/>
                </a:solidFill>
              </a:rPr>
              <a:t>The First Witness – John the Baptist</a:t>
            </a:r>
            <a:endParaRPr lang="en-US" sz="4400" dirty="0" smtClean="0">
              <a:solidFill>
                <a:schemeClr val="bg1"/>
              </a:solidFill>
            </a:endParaRPr>
          </a:p>
        </p:txBody>
      </p:sp>
      <p:sp>
        <p:nvSpPr>
          <p:cNvPr id="10" name="TextBox 9"/>
          <p:cNvSpPr txBox="1"/>
          <p:nvPr/>
        </p:nvSpPr>
        <p:spPr>
          <a:xfrm>
            <a:off x="304800" y="998577"/>
            <a:ext cx="8610600" cy="707886"/>
          </a:xfrm>
          <a:prstGeom prst="rect">
            <a:avLst/>
          </a:prstGeom>
          <a:noFill/>
        </p:spPr>
        <p:txBody>
          <a:bodyPr wrap="square" rtlCol="0">
            <a:spAutoFit/>
          </a:bodyPr>
          <a:lstStyle/>
          <a:p>
            <a:pPr algn="just"/>
            <a:r>
              <a:rPr lang="en-US" sz="4000" b="1" dirty="0" smtClean="0">
                <a:solidFill>
                  <a:schemeClr val="bg1"/>
                </a:solidFill>
              </a:rPr>
              <a:t>Applications:</a:t>
            </a:r>
            <a:endParaRPr lang="en-US" sz="4000" b="1" dirty="0" smtClean="0">
              <a:solidFill>
                <a:schemeClr val="bg1"/>
              </a:solidFill>
            </a:endParaRPr>
          </a:p>
        </p:txBody>
      </p:sp>
      <p:sp>
        <p:nvSpPr>
          <p:cNvPr id="6" name="TextBox 5"/>
          <p:cNvSpPr txBox="1"/>
          <p:nvPr/>
        </p:nvSpPr>
        <p:spPr>
          <a:xfrm>
            <a:off x="304800" y="1676400"/>
            <a:ext cx="8610600" cy="2062103"/>
          </a:xfrm>
          <a:prstGeom prst="rect">
            <a:avLst/>
          </a:prstGeom>
          <a:noFill/>
        </p:spPr>
        <p:txBody>
          <a:bodyPr wrap="square" rtlCol="0">
            <a:spAutoFit/>
          </a:bodyPr>
          <a:lstStyle/>
          <a:p>
            <a:pPr marL="514350" indent="-514350" algn="just">
              <a:buAutoNum type="arabicPeriod"/>
            </a:pPr>
            <a:r>
              <a:rPr lang="en-US" sz="3200" dirty="0" smtClean="0">
                <a:solidFill>
                  <a:schemeClr val="bg1"/>
                </a:solidFill>
              </a:rPr>
              <a:t>You must be </a:t>
            </a:r>
            <a:r>
              <a:rPr lang="en-US" sz="3200" u="sng" dirty="0" smtClean="0">
                <a:solidFill>
                  <a:schemeClr val="bg1"/>
                </a:solidFill>
              </a:rPr>
              <a:t>converted</a:t>
            </a:r>
            <a:r>
              <a:rPr lang="en-US" sz="3200" dirty="0" smtClean="0">
                <a:solidFill>
                  <a:schemeClr val="bg1"/>
                </a:solidFill>
              </a:rPr>
              <a:t> (saved)</a:t>
            </a:r>
          </a:p>
          <a:p>
            <a:pPr marL="514350" indent="-514350" algn="just">
              <a:buAutoNum type="arabicPeriod"/>
            </a:pPr>
            <a:r>
              <a:rPr lang="en-US" sz="3200" dirty="0" smtClean="0">
                <a:solidFill>
                  <a:schemeClr val="bg1"/>
                </a:solidFill>
              </a:rPr>
              <a:t>You must be </a:t>
            </a:r>
            <a:r>
              <a:rPr lang="en-US" sz="3200" u="sng" dirty="0" smtClean="0">
                <a:solidFill>
                  <a:schemeClr val="bg1"/>
                </a:solidFill>
              </a:rPr>
              <a:t>consecrated</a:t>
            </a:r>
            <a:r>
              <a:rPr lang="en-US" sz="3200" dirty="0" smtClean="0">
                <a:solidFill>
                  <a:schemeClr val="bg1"/>
                </a:solidFill>
              </a:rPr>
              <a:t> (sanctified–increasing in holiness/Christlikeness)</a:t>
            </a:r>
          </a:p>
          <a:p>
            <a:pPr marL="514350" indent="-514350" algn="just">
              <a:buAutoNum type="arabicPeriod"/>
            </a:pPr>
            <a:r>
              <a:rPr lang="en-US" sz="3200" dirty="0" smtClean="0">
                <a:solidFill>
                  <a:schemeClr val="bg1"/>
                </a:solidFill>
              </a:rPr>
              <a:t>You must be </a:t>
            </a:r>
            <a:r>
              <a:rPr lang="en-US" sz="3200" u="sng" dirty="0" smtClean="0">
                <a:solidFill>
                  <a:schemeClr val="bg1"/>
                </a:solidFill>
              </a:rPr>
              <a:t>conversant</a:t>
            </a:r>
            <a:r>
              <a:rPr lang="en-US" sz="3200" dirty="0" smtClean="0">
                <a:solidFill>
                  <a:schemeClr val="bg1"/>
                </a:solidFill>
              </a:rPr>
              <a:t> (studied-practiced)</a:t>
            </a:r>
            <a:endParaRPr lang="en-US" sz="3200" dirty="0">
              <a:solidFill>
                <a:schemeClr val="bg1"/>
              </a:solidFill>
            </a:endParaRPr>
          </a:p>
        </p:txBody>
      </p:sp>
    </p:spTree>
    <p:extLst>
      <p:ext uri="{BB962C8B-B14F-4D97-AF65-F5344CB8AC3E}">
        <p14:creationId xmlns:p14="http://schemas.microsoft.com/office/powerpoint/2010/main" val="2974357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750"/>
                                        <p:tgtEl>
                                          <p:spTgt spid="10"/>
                                        </p:tgtEl>
                                      </p:cBhvr>
                                    </p:animEffect>
                                  </p:childTnLst>
                                </p:cTn>
                              </p:par>
                            </p:childTnLst>
                          </p:cTn>
                        </p:par>
                        <p:par>
                          <p:cTn id="8" fill="hold">
                            <p:stCondLst>
                              <p:cond delay="2250"/>
                            </p:stCondLst>
                            <p:childTnLst>
                              <p:par>
                                <p:cTn id="9" presetID="10" presetClass="entr" presetSubtype="0" fill="hold" grpId="0" nodeType="afterEffect">
                                  <p:stCondLst>
                                    <p:cond delay="750"/>
                                  </p:stCondLst>
                                  <p:childTnLst>
                                    <p:set>
                                      <p:cBhvr>
                                        <p:cTn id="10" dur="1" fill="hold">
                                          <p:stCondLst>
                                            <p:cond delay="0"/>
                                          </p:stCondLst>
                                        </p:cTn>
                                        <p:tgtEl>
                                          <p:spTgt spid="6">
                                            <p:txEl>
                                              <p:pRg st="0" end="0"/>
                                            </p:txEl>
                                          </p:spTgt>
                                        </p:tgtEl>
                                        <p:attrNameLst>
                                          <p:attrName>style.visibility</p:attrName>
                                        </p:attrNameLst>
                                      </p:cBhvr>
                                      <p:to>
                                        <p:strVal val="visible"/>
                                      </p:to>
                                    </p:set>
                                    <p:animEffect transition="in" filter="fade">
                                      <p:cBhvr>
                                        <p:cTn id="11" dur="1000"/>
                                        <p:tgtEl>
                                          <p:spTgt spid="6">
                                            <p:txEl>
                                              <p:pRg st="0" end="0"/>
                                            </p:txEl>
                                          </p:spTgt>
                                        </p:tgtEl>
                                      </p:cBhvr>
                                    </p:animEffect>
                                  </p:childTnLst>
                                </p:cTn>
                              </p:par>
                            </p:childTnLst>
                          </p:cTn>
                        </p:par>
                        <p:par>
                          <p:cTn id="12" fill="hold">
                            <p:stCondLst>
                              <p:cond delay="4000"/>
                            </p:stCondLst>
                            <p:childTnLst>
                              <p:par>
                                <p:cTn id="13" presetID="10" presetClass="entr" presetSubtype="0" fill="hold" grpId="0" nodeType="afterEffect">
                                  <p:stCondLst>
                                    <p:cond delay="750"/>
                                  </p:stCondLst>
                                  <p:childTnLst>
                                    <p:set>
                                      <p:cBhvr>
                                        <p:cTn id="14" dur="1" fill="hold">
                                          <p:stCondLst>
                                            <p:cond delay="0"/>
                                          </p:stCondLst>
                                        </p:cTn>
                                        <p:tgtEl>
                                          <p:spTgt spid="6">
                                            <p:txEl>
                                              <p:pRg st="1" end="1"/>
                                            </p:txEl>
                                          </p:spTgt>
                                        </p:tgtEl>
                                        <p:attrNameLst>
                                          <p:attrName>style.visibility</p:attrName>
                                        </p:attrNameLst>
                                      </p:cBhvr>
                                      <p:to>
                                        <p:strVal val="visible"/>
                                      </p:to>
                                    </p:set>
                                    <p:animEffect transition="in" filter="fade">
                                      <p:cBhvr>
                                        <p:cTn id="15" dur="1000"/>
                                        <p:tgtEl>
                                          <p:spTgt spid="6">
                                            <p:txEl>
                                              <p:pRg st="1" end="1"/>
                                            </p:txEl>
                                          </p:spTgt>
                                        </p:tgtEl>
                                      </p:cBhvr>
                                    </p:animEffect>
                                  </p:childTnLst>
                                </p:cTn>
                              </p:par>
                            </p:childTnLst>
                          </p:cTn>
                        </p:par>
                        <p:par>
                          <p:cTn id="16" fill="hold">
                            <p:stCondLst>
                              <p:cond delay="5750"/>
                            </p:stCondLst>
                            <p:childTnLst>
                              <p:par>
                                <p:cTn id="17" presetID="10" presetClass="entr" presetSubtype="0" fill="hold" grpId="0" nodeType="afterEffect">
                                  <p:stCondLst>
                                    <p:cond delay="1250"/>
                                  </p:stCondLst>
                                  <p:childTnLst>
                                    <p:set>
                                      <p:cBhvr>
                                        <p:cTn id="18" dur="1" fill="hold">
                                          <p:stCondLst>
                                            <p:cond delay="0"/>
                                          </p:stCondLst>
                                        </p:cTn>
                                        <p:tgtEl>
                                          <p:spTgt spid="6">
                                            <p:txEl>
                                              <p:pRg st="2" end="2"/>
                                            </p:txEl>
                                          </p:spTgt>
                                        </p:tgtEl>
                                        <p:attrNameLst>
                                          <p:attrName>style.visibility</p:attrName>
                                        </p:attrNameLst>
                                      </p:cBhvr>
                                      <p:to>
                                        <p:strVal val="visible"/>
                                      </p:to>
                                    </p:set>
                                    <p:animEffect transition="in" filter="fade">
                                      <p:cBhvr>
                                        <p:cTn id="19" dur="175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6"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04800" y="76200"/>
            <a:ext cx="8610600" cy="769441"/>
          </a:xfrm>
          <a:prstGeom prst="rect">
            <a:avLst/>
          </a:prstGeom>
          <a:solidFill>
            <a:schemeClr val="tx1">
              <a:lumMod val="65000"/>
              <a:lumOff val="35000"/>
              <a:alpha val="65000"/>
            </a:schemeClr>
          </a:solidFill>
          <a:ln>
            <a:solidFill>
              <a:schemeClr val="tx2">
                <a:lumMod val="60000"/>
                <a:lumOff val="40000"/>
              </a:schemeClr>
            </a:solidFill>
          </a:ln>
        </p:spPr>
        <p:txBody>
          <a:bodyPr wrap="square" rtlCol="0">
            <a:spAutoFit/>
          </a:bodyPr>
          <a:lstStyle/>
          <a:p>
            <a:pPr algn="ctr"/>
            <a:r>
              <a:rPr lang="en-US" sz="4400" dirty="0" smtClean="0">
                <a:solidFill>
                  <a:schemeClr val="bg1"/>
                </a:solidFill>
              </a:rPr>
              <a:t>The First Witness – John the Baptist</a:t>
            </a:r>
            <a:endParaRPr lang="en-US" sz="4400" dirty="0" smtClean="0">
              <a:solidFill>
                <a:schemeClr val="bg1"/>
              </a:solidFill>
            </a:endParaRPr>
          </a:p>
        </p:txBody>
      </p:sp>
      <p:sp>
        <p:nvSpPr>
          <p:cNvPr id="10" name="TextBox 9"/>
          <p:cNvSpPr txBox="1"/>
          <p:nvPr/>
        </p:nvSpPr>
        <p:spPr>
          <a:xfrm>
            <a:off x="304800" y="998577"/>
            <a:ext cx="8610600" cy="1323439"/>
          </a:xfrm>
          <a:prstGeom prst="rect">
            <a:avLst/>
          </a:prstGeom>
          <a:noFill/>
        </p:spPr>
        <p:txBody>
          <a:bodyPr wrap="square" rtlCol="0">
            <a:spAutoFit/>
          </a:bodyPr>
          <a:lstStyle/>
          <a:p>
            <a:pPr algn="just"/>
            <a:r>
              <a:rPr lang="en-US" sz="4000" b="1" dirty="0" smtClean="0">
                <a:solidFill>
                  <a:schemeClr val="bg1"/>
                </a:solidFill>
              </a:rPr>
              <a:t>Discipleship - </a:t>
            </a:r>
            <a:r>
              <a:rPr lang="en-US" sz="4000" i="1" dirty="0">
                <a:solidFill>
                  <a:schemeClr val="bg1"/>
                </a:solidFill>
              </a:rPr>
              <a:t>true discipleship </a:t>
            </a:r>
            <a:r>
              <a:rPr lang="en-US" sz="4000" i="1" dirty="0" smtClean="0">
                <a:solidFill>
                  <a:schemeClr val="bg1"/>
                </a:solidFill>
              </a:rPr>
              <a:t>is simple </a:t>
            </a:r>
            <a:r>
              <a:rPr lang="en-US" sz="4000" i="1" dirty="0">
                <a:solidFill>
                  <a:schemeClr val="bg1"/>
                </a:solidFill>
              </a:rPr>
              <a:t>proximity to Jesus.</a:t>
            </a:r>
            <a:r>
              <a:rPr lang="en-US" sz="4000" dirty="0">
                <a:solidFill>
                  <a:schemeClr val="bg1"/>
                </a:solidFill>
              </a:rPr>
              <a:t> </a:t>
            </a:r>
            <a:endParaRPr lang="en-US" sz="4000" b="1" dirty="0" smtClean="0">
              <a:solidFill>
                <a:schemeClr val="bg1"/>
              </a:solidFill>
            </a:endParaRPr>
          </a:p>
        </p:txBody>
      </p:sp>
      <p:sp>
        <p:nvSpPr>
          <p:cNvPr id="6" name="TextBox 5"/>
          <p:cNvSpPr txBox="1"/>
          <p:nvPr/>
        </p:nvSpPr>
        <p:spPr>
          <a:xfrm>
            <a:off x="304800" y="2438400"/>
            <a:ext cx="8610600" cy="2554545"/>
          </a:xfrm>
          <a:prstGeom prst="rect">
            <a:avLst/>
          </a:prstGeom>
          <a:noFill/>
        </p:spPr>
        <p:txBody>
          <a:bodyPr wrap="square" rtlCol="0">
            <a:spAutoFit/>
          </a:bodyPr>
          <a:lstStyle/>
          <a:p>
            <a:pPr algn="just"/>
            <a:r>
              <a:rPr lang="en-US" sz="3200" dirty="0" smtClean="0">
                <a:solidFill>
                  <a:schemeClr val="bg1"/>
                </a:solidFill>
              </a:rPr>
              <a:t>Disciples:</a:t>
            </a:r>
          </a:p>
          <a:p>
            <a:pPr marL="971550" lvl="1" indent="-514350" algn="just">
              <a:buFont typeface="Wingdings" panose="05000000000000000000" pitchFamily="2" charset="2"/>
              <a:buChar char="§"/>
            </a:pPr>
            <a:r>
              <a:rPr lang="en-US" sz="3200" dirty="0" smtClean="0">
                <a:solidFill>
                  <a:schemeClr val="bg1"/>
                </a:solidFill>
              </a:rPr>
              <a:t>came to Jesus and were with Jesus </a:t>
            </a:r>
            <a:r>
              <a:rPr lang="en-US" sz="3200" dirty="0">
                <a:solidFill>
                  <a:schemeClr val="bg1"/>
                </a:solidFill>
              </a:rPr>
              <a:t>(3:13</a:t>
            </a:r>
            <a:r>
              <a:rPr lang="en-US" sz="3200" dirty="0" smtClean="0">
                <a:solidFill>
                  <a:schemeClr val="bg1"/>
                </a:solidFill>
              </a:rPr>
              <a:t>);</a:t>
            </a:r>
          </a:p>
          <a:p>
            <a:pPr marL="971550" lvl="1" indent="-514350" algn="just">
              <a:buFont typeface="Wingdings" panose="05000000000000000000" pitchFamily="2" charset="2"/>
              <a:buChar char="§"/>
            </a:pPr>
            <a:r>
              <a:rPr lang="en-US" sz="3200" dirty="0" smtClean="0">
                <a:solidFill>
                  <a:schemeClr val="bg1"/>
                </a:solidFill>
              </a:rPr>
              <a:t>sat </a:t>
            </a:r>
            <a:r>
              <a:rPr lang="en-US" sz="3200" dirty="0">
                <a:solidFill>
                  <a:schemeClr val="bg1"/>
                </a:solidFill>
              </a:rPr>
              <a:t>around </a:t>
            </a:r>
            <a:r>
              <a:rPr lang="en-US" sz="3200" dirty="0" smtClean="0">
                <a:solidFill>
                  <a:schemeClr val="bg1"/>
                </a:solidFill>
              </a:rPr>
              <a:t>Jesus (3:34</a:t>
            </a:r>
            <a:r>
              <a:rPr lang="en-US" sz="3200" dirty="0">
                <a:solidFill>
                  <a:schemeClr val="bg1"/>
                </a:solidFill>
              </a:rPr>
              <a:t>; 4:10</a:t>
            </a:r>
            <a:r>
              <a:rPr lang="en-US" sz="3200" dirty="0" smtClean="0">
                <a:solidFill>
                  <a:schemeClr val="bg1"/>
                </a:solidFill>
              </a:rPr>
              <a:t>);</a:t>
            </a:r>
          </a:p>
          <a:p>
            <a:pPr marL="971550" lvl="1" indent="-514350" algn="just">
              <a:buFont typeface="Wingdings" panose="05000000000000000000" pitchFamily="2" charset="2"/>
              <a:buChar char="§"/>
            </a:pPr>
            <a:r>
              <a:rPr lang="en-US" sz="3200" dirty="0" smtClean="0">
                <a:solidFill>
                  <a:schemeClr val="bg1"/>
                </a:solidFill>
              </a:rPr>
              <a:t>heard Jesus </a:t>
            </a:r>
            <a:r>
              <a:rPr lang="en-US" sz="3200" dirty="0">
                <a:solidFill>
                  <a:schemeClr val="bg1"/>
                </a:solidFill>
              </a:rPr>
              <a:t>(4:1-20</a:t>
            </a:r>
            <a:r>
              <a:rPr lang="en-US" sz="3200" dirty="0" smtClean="0">
                <a:solidFill>
                  <a:schemeClr val="bg1"/>
                </a:solidFill>
              </a:rPr>
              <a:t>);</a:t>
            </a:r>
          </a:p>
          <a:p>
            <a:pPr marL="971550" lvl="1" indent="-514350" algn="just">
              <a:buFont typeface="Wingdings" panose="05000000000000000000" pitchFamily="2" charset="2"/>
              <a:buChar char="§"/>
            </a:pPr>
            <a:r>
              <a:rPr lang="en-US" sz="3200" dirty="0" smtClean="0">
                <a:solidFill>
                  <a:schemeClr val="bg1"/>
                </a:solidFill>
              </a:rPr>
              <a:t>followed Jesus (1:16-20</a:t>
            </a:r>
            <a:r>
              <a:rPr lang="en-US" sz="3200" dirty="0">
                <a:solidFill>
                  <a:schemeClr val="bg1"/>
                </a:solidFill>
              </a:rPr>
              <a:t>; 10:52). </a:t>
            </a:r>
          </a:p>
        </p:txBody>
      </p:sp>
      <p:sp>
        <p:nvSpPr>
          <p:cNvPr id="5" name="TextBox 4"/>
          <p:cNvSpPr txBox="1"/>
          <p:nvPr/>
        </p:nvSpPr>
        <p:spPr>
          <a:xfrm>
            <a:off x="304800" y="5739825"/>
            <a:ext cx="8610600" cy="584775"/>
          </a:xfrm>
          <a:prstGeom prst="rect">
            <a:avLst/>
          </a:prstGeom>
          <a:noFill/>
        </p:spPr>
        <p:txBody>
          <a:bodyPr wrap="square" rtlCol="0">
            <a:spAutoFit/>
          </a:bodyPr>
          <a:lstStyle/>
          <a:p>
            <a:pPr algn="ctr"/>
            <a:r>
              <a:rPr lang="en-US" sz="3200" dirty="0" smtClean="0">
                <a:solidFill>
                  <a:schemeClr val="bg1"/>
                </a:solidFill>
              </a:rPr>
              <a:t>Do such things describe your “walk” with Jesus?</a:t>
            </a:r>
            <a:endParaRPr lang="en-US" sz="3200" dirty="0">
              <a:solidFill>
                <a:schemeClr val="bg1"/>
              </a:solidFill>
            </a:endParaRPr>
          </a:p>
        </p:txBody>
      </p:sp>
    </p:spTree>
    <p:extLst>
      <p:ext uri="{BB962C8B-B14F-4D97-AF65-F5344CB8AC3E}">
        <p14:creationId xmlns:p14="http://schemas.microsoft.com/office/powerpoint/2010/main" val="3006137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75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1000"/>
                                        <p:tgtEl>
                                          <p:spTgt spid="6">
                                            <p:txEl>
                                              <p:pRg st="0" end="0"/>
                                            </p:txEl>
                                          </p:spTgt>
                                        </p:tgtEl>
                                      </p:cBhvr>
                                    </p:animEffect>
                                  </p:childTnLst>
                                </p:cTn>
                              </p:par>
                            </p:childTnLst>
                          </p:cTn>
                        </p:par>
                        <p:par>
                          <p:cTn id="13" fill="hold">
                            <p:stCondLst>
                              <p:cond delay="1000"/>
                            </p:stCondLst>
                            <p:childTnLst>
                              <p:par>
                                <p:cTn id="14" presetID="10" presetClass="entr" presetSubtype="0" fill="hold" grpId="0" nodeType="afterEffect">
                                  <p:stCondLst>
                                    <p:cond delay="750"/>
                                  </p:stCondLst>
                                  <p:childTnLst>
                                    <p:set>
                                      <p:cBhvr>
                                        <p:cTn id="15" dur="1" fill="hold">
                                          <p:stCondLst>
                                            <p:cond delay="0"/>
                                          </p:stCondLst>
                                        </p:cTn>
                                        <p:tgtEl>
                                          <p:spTgt spid="6">
                                            <p:txEl>
                                              <p:pRg st="1" end="1"/>
                                            </p:txEl>
                                          </p:spTgt>
                                        </p:tgtEl>
                                        <p:attrNameLst>
                                          <p:attrName>style.visibility</p:attrName>
                                        </p:attrNameLst>
                                      </p:cBhvr>
                                      <p:to>
                                        <p:strVal val="visible"/>
                                      </p:to>
                                    </p:set>
                                    <p:animEffect transition="in" filter="fade">
                                      <p:cBhvr>
                                        <p:cTn id="16" dur="1750"/>
                                        <p:tgtEl>
                                          <p:spTgt spid="6">
                                            <p:txEl>
                                              <p:pRg st="1" end="1"/>
                                            </p:txEl>
                                          </p:spTgt>
                                        </p:tgtEl>
                                      </p:cBhvr>
                                    </p:animEffect>
                                  </p:childTnLst>
                                </p:cTn>
                              </p:par>
                            </p:childTnLst>
                          </p:cTn>
                        </p:par>
                        <p:par>
                          <p:cTn id="17" fill="hold">
                            <p:stCondLst>
                              <p:cond delay="3500"/>
                            </p:stCondLst>
                            <p:childTnLst>
                              <p:par>
                                <p:cTn id="18" presetID="10" presetClass="entr" presetSubtype="0" fill="hold" grpId="0" nodeType="afterEffect">
                                  <p:stCondLst>
                                    <p:cond delay="750"/>
                                  </p:stCondLst>
                                  <p:childTnLst>
                                    <p:set>
                                      <p:cBhvr>
                                        <p:cTn id="19" dur="1" fill="hold">
                                          <p:stCondLst>
                                            <p:cond delay="0"/>
                                          </p:stCondLst>
                                        </p:cTn>
                                        <p:tgtEl>
                                          <p:spTgt spid="6">
                                            <p:txEl>
                                              <p:pRg st="2" end="2"/>
                                            </p:txEl>
                                          </p:spTgt>
                                        </p:tgtEl>
                                        <p:attrNameLst>
                                          <p:attrName>style.visibility</p:attrName>
                                        </p:attrNameLst>
                                      </p:cBhvr>
                                      <p:to>
                                        <p:strVal val="visible"/>
                                      </p:to>
                                    </p:set>
                                    <p:animEffect transition="in" filter="fade">
                                      <p:cBhvr>
                                        <p:cTn id="20" dur="1750"/>
                                        <p:tgtEl>
                                          <p:spTgt spid="6">
                                            <p:txEl>
                                              <p:pRg st="2" end="2"/>
                                            </p:txEl>
                                          </p:spTgt>
                                        </p:tgtEl>
                                      </p:cBhvr>
                                    </p:animEffect>
                                  </p:childTnLst>
                                </p:cTn>
                              </p:par>
                            </p:childTnLst>
                          </p:cTn>
                        </p:par>
                        <p:par>
                          <p:cTn id="21" fill="hold">
                            <p:stCondLst>
                              <p:cond delay="6000"/>
                            </p:stCondLst>
                            <p:childTnLst>
                              <p:par>
                                <p:cTn id="22" presetID="10" presetClass="entr" presetSubtype="0" fill="hold" grpId="0" nodeType="afterEffect">
                                  <p:stCondLst>
                                    <p:cond delay="750"/>
                                  </p:stCondLst>
                                  <p:childTnLst>
                                    <p:set>
                                      <p:cBhvr>
                                        <p:cTn id="23" dur="1" fill="hold">
                                          <p:stCondLst>
                                            <p:cond delay="0"/>
                                          </p:stCondLst>
                                        </p:cTn>
                                        <p:tgtEl>
                                          <p:spTgt spid="6">
                                            <p:txEl>
                                              <p:pRg st="3" end="3"/>
                                            </p:txEl>
                                          </p:spTgt>
                                        </p:tgtEl>
                                        <p:attrNameLst>
                                          <p:attrName>style.visibility</p:attrName>
                                        </p:attrNameLst>
                                      </p:cBhvr>
                                      <p:to>
                                        <p:strVal val="visible"/>
                                      </p:to>
                                    </p:set>
                                    <p:animEffect transition="in" filter="fade">
                                      <p:cBhvr>
                                        <p:cTn id="24" dur="1750"/>
                                        <p:tgtEl>
                                          <p:spTgt spid="6">
                                            <p:txEl>
                                              <p:pRg st="3" end="3"/>
                                            </p:txEl>
                                          </p:spTgt>
                                        </p:tgtEl>
                                      </p:cBhvr>
                                    </p:animEffect>
                                  </p:childTnLst>
                                </p:cTn>
                              </p:par>
                            </p:childTnLst>
                          </p:cTn>
                        </p:par>
                        <p:par>
                          <p:cTn id="25" fill="hold">
                            <p:stCondLst>
                              <p:cond delay="8500"/>
                            </p:stCondLst>
                            <p:childTnLst>
                              <p:par>
                                <p:cTn id="26" presetID="10" presetClass="entr" presetSubtype="0" fill="hold" grpId="0" nodeType="afterEffect">
                                  <p:stCondLst>
                                    <p:cond delay="750"/>
                                  </p:stCondLst>
                                  <p:childTnLst>
                                    <p:set>
                                      <p:cBhvr>
                                        <p:cTn id="27" dur="1" fill="hold">
                                          <p:stCondLst>
                                            <p:cond delay="0"/>
                                          </p:stCondLst>
                                        </p:cTn>
                                        <p:tgtEl>
                                          <p:spTgt spid="6">
                                            <p:txEl>
                                              <p:pRg st="4" end="4"/>
                                            </p:txEl>
                                          </p:spTgt>
                                        </p:tgtEl>
                                        <p:attrNameLst>
                                          <p:attrName>style.visibility</p:attrName>
                                        </p:attrNameLst>
                                      </p:cBhvr>
                                      <p:to>
                                        <p:strVal val="visible"/>
                                      </p:to>
                                    </p:set>
                                    <p:animEffect transition="in" filter="fade">
                                      <p:cBhvr>
                                        <p:cTn id="28" dur="1750"/>
                                        <p:tgtEl>
                                          <p:spTgt spid="6">
                                            <p:txEl>
                                              <p:pRg st="4" end="4"/>
                                            </p:txEl>
                                          </p:spTgt>
                                        </p:tgtEl>
                                      </p:cBhvr>
                                    </p:animEffect>
                                  </p:childTnLst>
                                </p:cTn>
                              </p:par>
                            </p:childTnLst>
                          </p:cTn>
                        </p:par>
                        <p:par>
                          <p:cTn id="29" fill="hold">
                            <p:stCondLst>
                              <p:cond delay="11000"/>
                            </p:stCondLst>
                            <p:childTnLst>
                              <p:par>
                                <p:cTn id="30" presetID="10" presetClass="entr" presetSubtype="0" fill="hold" grpId="0" nodeType="afterEffect">
                                  <p:stCondLst>
                                    <p:cond delay="3250"/>
                                  </p:stCondLst>
                                  <p:childTnLst>
                                    <p:set>
                                      <p:cBhvr>
                                        <p:cTn id="31" dur="1" fill="hold">
                                          <p:stCondLst>
                                            <p:cond delay="0"/>
                                          </p:stCondLst>
                                        </p:cTn>
                                        <p:tgtEl>
                                          <p:spTgt spid="5">
                                            <p:txEl>
                                              <p:pRg st="0" end="0"/>
                                            </p:txEl>
                                          </p:spTgt>
                                        </p:tgtEl>
                                        <p:attrNameLst>
                                          <p:attrName>style.visibility</p:attrName>
                                        </p:attrNameLst>
                                      </p:cBhvr>
                                      <p:to>
                                        <p:strVal val="visible"/>
                                      </p:to>
                                    </p:set>
                                    <p:animEffect transition="in" filter="fade">
                                      <p:cBhvr>
                                        <p:cTn id="32" dur="175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6" grpId="0" uiExpand="1" build="p"/>
      <p:bldP spid="5"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04800" y="76200"/>
            <a:ext cx="8610600" cy="830997"/>
          </a:xfrm>
          <a:prstGeom prst="rect">
            <a:avLst/>
          </a:prstGeom>
          <a:solidFill>
            <a:schemeClr val="tx1">
              <a:lumMod val="65000"/>
              <a:lumOff val="35000"/>
              <a:alpha val="65000"/>
            </a:schemeClr>
          </a:solidFill>
          <a:ln>
            <a:solidFill>
              <a:schemeClr val="tx2">
                <a:lumMod val="60000"/>
                <a:lumOff val="40000"/>
              </a:schemeClr>
            </a:solidFill>
          </a:ln>
        </p:spPr>
        <p:txBody>
          <a:bodyPr wrap="square" rtlCol="0">
            <a:spAutoFit/>
          </a:bodyPr>
          <a:lstStyle/>
          <a:p>
            <a:pPr algn="ctr"/>
            <a:r>
              <a:rPr lang="en-US" sz="4800" dirty="0" smtClean="0">
                <a:solidFill>
                  <a:schemeClr val="bg1"/>
                </a:solidFill>
              </a:rPr>
              <a:t>2 Corinthians 5:17-20</a:t>
            </a:r>
            <a:endParaRPr lang="en-US" sz="4800" dirty="0" smtClean="0">
              <a:solidFill>
                <a:schemeClr val="bg1"/>
              </a:solidFill>
            </a:endParaRPr>
          </a:p>
        </p:txBody>
      </p:sp>
      <p:sp>
        <p:nvSpPr>
          <p:cNvPr id="10" name="TextBox 9"/>
          <p:cNvSpPr txBox="1"/>
          <p:nvPr/>
        </p:nvSpPr>
        <p:spPr>
          <a:xfrm>
            <a:off x="304800" y="932557"/>
            <a:ext cx="8610600" cy="6001643"/>
          </a:xfrm>
          <a:prstGeom prst="rect">
            <a:avLst/>
          </a:prstGeom>
          <a:noFill/>
        </p:spPr>
        <p:txBody>
          <a:bodyPr wrap="square" rtlCol="0">
            <a:spAutoFit/>
          </a:bodyPr>
          <a:lstStyle/>
          <a:p>
            <a:pPr algn="just"/>
            <a:r>
              <a:rPr lang="en-US" sz="3200" i="1" dirty="0">
                <a:solidFill>
                  <a:schemeClr val="bg1"/>
                </a:solidFill>
              </a:rPr>
              <a:t>17 Therefore if anyone is in Christ, he is a new creature; the old things passed away; behold, new things have come. 18 Now all these things are from God, who reconciled us to Himself through Christ and gave us the ministry of reconciliation, 19 namely, that God was in Christ reconciling the world to Himself, not counting their trespasses against them, and He has committed to us the word of reconciliation. </a:t>
            </a:r>
            <a:r>
              <a:rPr lang="en-US" sz="3200" i="1" dirty="0" smtClean="0">
                <a:solidFill>
                  <a:schemeClr val="bg1"/>
                </a:solidFill>
              </a:rPr>
              <a:t>20 </a:t>
            </a:r>
            <a:r>
              <a:rPr lang="en-US" sz="3200" i="1" dirty="0">
                <a:solidFill>
                  <a:schemeClr val="bg1"/>
                </a:solidFill>
              </a:rPr>
              <a:t>Therefore, we are ambassadors for Christ, as though God were making an appeal through us; we beg you on behalf of Christ, be reconciled to God.</a:t>
            </a:r>
            <a:r>
              <a:rPr lang="en-US" sz="3200" dirty="0">
                <a:solidFill>
                  <a:schemeClr val="bg1"/>
                </a:solidFill>
              </a:rPr>
              <a:t> </a:t>
            </a:r>
          </a:p>
        </p:txBody>
      </p:sp>
    </p:spTree>
    <p:extLst>
      <p:ext uri="{BB962C8B-B14F-4D97-AF65-F5344CB8AC3E}">
        <p14:creationId xmlns:p14="http://schemas.microsoft.com/office/powerpoint/2010/main" val="2542217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04800" y="76200"/>
            <a:ext cx="8610600" cy="830997"/>
          </a:xfrm>
          <a:prstGeom prst="rect">
            <a:avLst/>
          </a:prstGeom>
          <a:solidFill>
            <a:schemeClr val="tx1">
              <a:lumMod val="65000"/>
              <a:lumOff val="35000"/>
              <a:alpha val="65000"/>
            </a:schemeClr>
          </a:solidFill>
          <a:ln>
            <a:solidFill>
              <a:schemeClr val="tx2">
                <a:lumMod val="60000"/>
                <a:lumOff val="40000"/>
              </a:schemeClr>
            </a:solidFill>
          </a:ln>
        </p:spPr>
        <p:txBody>
          <a:bodyPr wrap="square" rtlCol="0">
            <a:spAutoFit/>
          </a:bodyPr>
          <a:lstStyle/>
          <a:p>
            <a:pPr algn="ctr"/>
            <a:r>
              <a:rPr lang="en-US" sz="4800" dirty="0" smtClean="0">
                <a:solidFill>
                  <a:schemeClr val="bg1"/>
                </a:solidFill>
              </a:rPr>
              <a:t>The Big Idea</a:t>
            </a:r>
            <a:endParaRPr lang="en-US" sz="4800" dirty="0" smtClean="0">
              <a:solidFill>
                <a:schemeClr val="bg1"/>
              </a:solidFill>
            </a:endParaRPr>
          </a:p>
        </p:txBody>
      </p:sp>
      <p:sp>
        <p:nvSpPr>
          <p:cNvPr id="10" name="TextBox 9"/>
          <p:cNvSpPr txBox="1"/>
          <p:nvPr/>
        </p:nvSpPr>
        <p:spPr>
          <a:xfrm>
            <a:off x="304800" y="998577"/>
            <a:ext cx="8610600" cy="3170099"/>
          </a:xfrm>
          <a:prstGeom prst="rect">
            <a:avLst/>
          </a:prstGeom>
          <a:noFill/>
        </p:spPr>
        <p:txBody>
          <a:bodyPr wrap="square" rtlCol="0">
            <a:spAutoFit/>
          </a:bodyPr>
          <a:lstStyle/>
          <a:p>
            <a:pPr algn="just"/>
            <a:r>
              <a:rPr lang="en-US" sz="4000" dirty="0">
                <a:solidFill>
                  <a:schemeClr val="bg1"/>
                </a:solidFill>
              </a:rPr>
              <a:t>W</a:t>
            </a:r>
            <a:r>
              <a:rPr lang="en-US" sz="4000" dirty="0" smtClean="0">
                <a:solidFill>
                  <a:schemeClr val="bg1"/>
                </a:solidFill>
              </a:rPr>
              <a:t>e</a:t>
            </a:r>
            <a:r>
              <a:rPr lang="en-US" sz="4000" dirty="0">
                <a:solidFill>
                  <a:schemeClr val="bg1"/>
                </a:solidFill>
              </a:rPr>
              <a:t>, who have had our lives changed by Jesus, must seek to show others how important Jesus is so that they will believe in Him, repent of their </a:t>
            </a:r>
            <a:r>
              <a:rPr lang="en-US" sz="4000" dirty="0" smtClean="0">
                <a:solidFill>
                  <a:schemeClr val="bg1"/>
                </a:solidFill>
              </a:rPr>
              <a:t>sins, </a:t>
            </a:r>
            <a:r>
              <a:rPr lang="en-US" sz="4000" dirty="0">
                <a:solidFill>
                  <a:schemeClr val="bg1"/>
                </a:solidFill>
              </a:rPr>
              <a:t>and follow Him. </a:t>
            </a:r>
            <a:endParaRPr lang="en-US" sz="4000" dirty="0">
              <a:solidFill>
                <a:schemeClr val="bg1"/>
              </a:solidFill>
            </a:endParaRPr>
          </a:p>
        </p:txBody>
      </p:sp>
    </p:spTree>
    <p:extLst>
      <p:ext uri="{BB962C8B-B14F-4D97-AF65-F5344CB8AC3E}">
        <p14:creationId xmlns:p14="http://schemas.microsoft.com/office/powerpoint/2010/main" val="1342006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6"/>
          <p:cNvSpPr txBox="1"/>
          <p:nvPr/>
        </p:nvSpPr>
        <p:spPr>
          <a:xfrm>
            <a:off x="6178" y="1066800"/>
            <a:ext cx="9144000" cy="1200329"/>
          </a:xfrm>
          <a:prstGeom prst="rect">
            <a:avLst/>
          </a:prstGeom>
          <a:noFill/>
        </p:spPr>
        <p:txBody>
          <a:bodyPr wrap="square" rtlCol="0">
            <a:spAutoFit/>
          </a:bodyPr>
          <a:lstStyle/>
          <a:p>
            <a:pPr algn="ctr"/>
            <a:r>
              <a:rPr lang="en-US" sz="7200" dirty="0" smtClean="0">
                <a:solidFill>
                  <a:schemeClr val="bg1"/>
                </a:solidFill>
                <a:latin typeface="+mj-lt"/>
              </a:rPr>
              <a:t>The Gospel of Mark</a:t>
            </a:r>
          </a:p>
        </p:txBody>
      </p:sp>
      <p:sp>
        <p:nvSpPr>
          <p:cNvPr id="6" name="TextBox 5"/>
          <p:cNvSpPr txBox="1"/>
          <p:nvPr/>
        </p:nvSpPr>
        <p:spPr>
          <a:xfrm>
            <a:off x="0" y="2362200"/>
            <a:ext cx="9144000" cy="2554545"/>
          </a:xfrm>
          <a:prstGeom prst="rect">
            <a:avLst/>
          </a:prstGeom>
          <a:noFill/>
        </p:spPr>
        <p:txBody>
          <a:bodyPr wrap="square" rtlCol="0">
            <a:spAutoFit/>
          </a:bodyPr>
          <a:lstStyle/>
          <a:p>
            <a:pPr algn="ctr"/>
            <a:r>
              <a:rPr lang="en-US" sz="3200" dirty="0" smtClean="0">
                <a:solidFill>
                  <a:schemeClr val="bg1"/>
                </a:solidFill>
                <a:latin typeface="Bahnschrift" panose="020B0502040204020203" pitchFamily="34" charset="0"/>
              </a:rPr>
              <a:t>The Action, Authenticity, and Authority of Jesus </a:t>
            </a:r>
            <a:r>
              <a:rPr lang="en-US" sz="3200" dirty="0" smtClean="0">
                <a:solidFill>
                  <a:schemeClr val="bg1"/>
                </a:solidFill>
                <a:latin typeface="Bahnschrift" panose="020B0502040204020203" pitchFamily="34" charset="0"/>
              </a:rPr>
              <a:t>Christ, the </a:t>
            </a:r>
            <a:r>
              <a:rPr lang="en-US" sz="3200" dirty="0" smtClean="0">
                <a:solidFill>
                  <a:schemeClr val="bg1"/>
                </a:solidFill>
                <a:latin typeface="Bahnschrift" panose="020B0502040204020203" pitchFamily="34" charset="0"/>
              </a:rPr>
              <a:t>Son of </a:t>
            </a:r>
            <a:r>
              <a:rPr lang="en-US" sz="3200" dirty="0" smtClean="0">
                <a:solidFill>
                  <a:schemeClr val="bg1"/>
                </a:solidFill>
                <a:latin typeface="Bahnschrift" panose="020B0502040204020203" pitchFamily="34" charset="0"/>
              </a:rPr>
              <a:t>God</a:t>
            </a:r>
          </a:p>
          <a:p>
            <a:pPr algn="ctr"/>
            <a:endParaRPr lang="en-US" sz="3200" dirty="0">
              <a:solidFill>
                <a:schemeClr val="bg1"/>
              </a:solidFill>
              <a:latin typeface="Bahnschrift" panose="020B0502040204020203" pitchFamily="34" charset="0"/>
            </a:endParaRPr>
          </a:p>
          <a:p>
            <a:pPr algn="ctr"/>
            <a:r>
              <a:rPr lang="en-US" sz="3200" dirty="0" smtClean="0">
                <a:solidFill>
                  <a:schemeClr val="bg1"/>
                </a:solidFill>
                <a:latin typeface="Bahnschrift" panose="020B0502040204020203" pitchFamily="34" charset="0"/>
              </a:rPr>
              <a:t>The First Witness – John the Baptist</a:t>
            </a:r>
          </a:p>
          <a:p>
            <a:pPr algn="ctr"/>
            <a:r>
              <a:rPr lang="en-US" sz="3200" dirty="0" smtClean="0">
                <a:solidFill>
                  <a:schemeClr val="bg1"/>
                </a:solidFill>
                <a:latin typeface="Bahnschrift" panose="020B0502040204020203" pitchFamily="34" charset="0"/>
              </a:rPr>
              <a:t>Mark 1:1-8</a:t>
            </a:r>
            <a:endParaRPr lang="en-US" sz="3200" dirty="0" smtClean="0">
              <a:solidFill>
                <a:schemeClr val="bg1"/>
              </a:solidFill>
              <a:latin typeface="Bahnschrift" panose="020B0502040204020203" pitchFamily="34" charset="0"/>
            </a:endParaRPr>
          </a:p>
        </p:txBody>
      </p:sp>
    </p:spTree>
    <p:extLst>
      <p:ext uri="{BB962C8B-B14F-4D97-AF65-F5344CB8AC3E}">
        <p14:creationId xmlns:p14="http://schemas.microsoft.com/office/powerpoint/2010/main" val="2754829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375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3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04800" y="76200"/>
            <a:ext cx="8610600" cy="830997"/>
          </a:xfrm>
          <a:prstGeom prst="rect">
            <a:avLst/>
          </a:prstGeom>
          <a:solidFill>
            <a:schemeClr val="tx1">
              <a:lumMod val="65000"/>
              <a:lumOff val="35000"/>
              <a:alpha val="65000"/>
            </a:schemeClr>
          </a:solidFill>
          <a:ln>
            <a:solidFill>
              <a:schemeClr val="tx2">
                <a:lumMod val="60000"/>
                <a:lumOff val="40000"/>
              </a:schemeClr>
            </a:solidFill>
          </a:ln>
        </p:spPr>
        <p:txBody>
          <a:bodyPr wrap="square" rtlCol="0">
            <a:spAutoFit/>
          </a:bodyPr>
          <a:lstStyle/>
          <a:p>
            <a:pPr algn="ctr"/>
            <a:r>
              <a:rPr lang="en-US" sz="4800" dirty="0" smtClean="0">
                <a:solidFill>
                  <a:schemeClr val="bg1"/>
                </a:solidFill>
              </a:rPr>
              <a:t>Mark </a:t>
            </a:r>
            <a:r>
              <a:rPr lang="en-US" sz="4800" dirty="0" smtClean="0">
                <a:solidFill>
                  <a:schemeClr val="bg1"/>
                </a:solidFill>
              </a:rPr>
              <a:t>1:1-4</a:t>
            </a:r>
            <a:endParaRPr lang="en-US" sz="4800" dirty="0" smtClean="0">
              <a:solidFill>
                <a:schemeClr val="bg1"/>
              </a:solidFill>
            </a:endParaRPr>
          </a:p>
        </p:txBody>
      </p:sp>
      <p:sp>
        <p:nvSpPr>
          <p:cNvPr id="10" name="TextBox 9"/>
          <p:cNvSpPr txBox="1"/>
          <p:nvPr/>
        </p:nvSpPr>
        <p:spPr>
          <a:xfrm>
            <a:off x="304800" y="998577"/>
            <a:ext cx="8610600" cy="5324535"/>
          </a:xfrm>
          <a:prstGeom prst="rect">
            <a:avLst/>
          </a:prstGeom>
          <a:noFill/>
        </p:spPr>
        <p:txBody>
          <a:bodyPr wrap="square" rtlCol="0">
            <a:spAutoFit/>
          </a:bodyPr>
          <a:lstStyle/>
          <a:p>
            <a:pPr algn="just"/>
            <a:r>
              <a:rPr lang="en-US" sz="3400" i="1" dirty="0">
                <a:solidFill>
                  <a:schemeClr val="bg1"/>
                </a:solidFill>
              </a:rPr>
              <a:t>1 The beginning of the gospel of Jesus Christ, the Son of God. 2 As it is written in Isaiah the prophet: “BEHOLD, I SEND MY MESSENGER AHEAD OF YOU, WHO WILL PREPARE YOUR WAY; 3 THE VOICE OF ONE CRYING IN THE WILDERNESS, ‘MAKE READY THE WAY OF THE LORD, MAKE HIS PATHS STRAIGHT.’“ 4 John the Baptist appeared in the wilderness preaching a baptism of repentance for the forgiveness of sins. </a:t>
            </a:r>
            <a:endParaRPr lang="en-US" sz="3400" dirty="0">
              <a:solidFill>
                <a:schemeClr val="bg1"/>
              </a:solidFill>
            </a:endParaRPr>
          </a:p>
        </p:txBody>
      </p:sp>
    </p:spTree>
    <p:extLst>
      <p:ext uri="{BB962C8B-B14F-4D97-AF65-F5344CB8AC3E}">
        <p14:creationId xmlns:p14="http://schemas.microsoft.com/office/powerpoint/2010/main" val="2085112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04800" y="76200"/>
            <a:ext cx="8610600" cy="830997"/>
          </a:xfrm>
          <a:prstGeom prst="rect">
            <a:avLst/>
          </a:prstGeom>
          <a:noFill/>
          <a:ln>
            <a:solidFill>
              <a:schemeClr val="tx2">
                <a:lumMod val="60000"/>
                <a:lumOff val="40000"/>
              </a:schemeClr>
            </a:solidFill>
          </a:ln>
        </p:spPr>
        <p:txBody>
          <a:bodyPr wrap="square" rtlCol="0">
            <a:spAutoFit/>
          </a:bodyPr>
          <a:lstStyle/>
          <a:p>
            <a:pPr algn="ctr"/>
            <a:r>
              <a:rPr lang="en-US" sz="4800" dirty="0" smtClean="0">
                <a:solidFill>
                  <a:schemeClr val="bg1"/>
                </a:solidFill>
              </a:rPr>
              <a:t>Mark </a:t>
            </a:r>
            <a:r>
              <a:rPr lang="en-US" sz="4800" dirty="0" smtClean="0">
                <a:solidFill>
                  <a:schemeClr val="bg1"/>
                </a:solidFill>
              </a:rPr>
              <a:t>1:5-8</a:t>
            </a:r>
            <a:endParaRPr lang="en-US" sz="4800" dirty="0" smtClean="0">
              <a:solidFill>
                <a:schemeClr val="bg1"/>
              </a:solidFill>
            </a:endParaRPr>
          </a:p>
        </p:txBody>
      </p:sp>
      <p:sp>
        <p:nvSpPr>
          <p:cNvPr id="10" name="TextBox 9"/>
          <p:cNvSpPr txBox="1"/>
          <p:nvPr/>
        </p:nvSpPr>
        <p:spPr>
          <a:xfrm>
            <a:off x="304800" y="998577"/>
            <a:ext cx="8610600" cy="5847755"/>
          </a:xfrm>
          <a:prstGeom prst="rect">
            <a:avLst/>
          </a:prstGeom>
          <a:noFill/>
        </p:spPr>
        <p:txBody>
          <a:bodyPr wrap="square" rtlCol="0">
            <a:spAutoFit/>
          </a:bodyPr>
          <a:lstStyle/>
          <a:p>
            <a:pPr algn="just"/>
            <a:r>
              <a:rPr lang="en-US" sz="3400" i="1" dirty="0" smtClean="0">
                <a:solidFill>
                  <a:schemeClr val="bg1"/>
                </a:solidFill>
              </a:rPr>
              <a:t>5 </a:t>
            </a:r>
            <a:r>
              <a:rPr lang="en-US" sz="3400" i="1" dirty="0">
                <a:solidFill>
                  <a:schemeClr val="bg1"/>
                </a:solidFill>
              </a:rPr>
              <a:t>And all the country of Judea was going out to him, and all the people of Jerusalem; and they were being baptized by him in the Jordan River, confessing their sins. 6 John was clothed with camel’s hair and wore a leather belt around his waist, and his diet was locusts and wild honey. 7 And he was preaching, and saying, “After me One is coming who is mightier than I, and I am not fit to stoop down and untie the thong of His sandals. 8 “I baptized you with water; but He will baptize you with the Holy Spirit.” </a:t>
            </a:r>
            <a:endParaRPr lang="en-US" sz="3400" dirty="0">
              <a:solidFill>
                <a:schemeClr val="bg1"/>
              </a:solidFill>
            </a:endParaRPr>
          </a:p>
        </p:txBody>
      </p:sp>
    </p:spTree>
    <p:extLst>
      <p:ext uri="{BB962C8B-B14F-4D97-AF65-F5344CB8AC3E}">
        <p14:creationId xmlns:p14="http://schemas.microsoft.com/office/powerpoint/2010/main" val="3474560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04800" y="76200"/>
            <a:ext cx="8610600" cy="830997"/>
          </a:xfrm>
          <a:prstGeom prst="rect">
            <a:avLst/>
          </a:prstGeom>
          <a:solidFill>
            <a:schemeClr val="tx1">
              <a:lumMod val="65000"/>
              <a:lumOff val="35000"/>
              <a:alpha val="65000"/>
            </a:schemeClr>
          </a:solidFill>
          <a:ln>
            <a:solidFill>
              <a:schemeClr val="tx2">
                <a:lumMod val="60000"/>
                <a:lumOff val="40000"/>
              </a:schemeClr>
            </a:solidFill>
          </a:ln>
        </p:spPr>
        <p:txBody>
          <a:bodyPr wrap="square" rtlCol="0">
            <a:spAutoFit/>
          </a:bodyPr>
          <a:lstStyle/>
          <a:p>
            <a:pPr algn="ctr"/>
            <a:r>
              <a:rPr lang="en-US" sz="4800" dirty="0" smtClean="0">
                <a:solidFill>
                  <a:schemeClr val="bg1"/>
                </a:solidFill>
              </a:rPr>
              <a:t>The Big Idea</a:t>
            </a:r>
            <a:endParaRPr lang="en-US" sz="4800" dirty="0" smtClean="0">
              <a:solidFill>
                <a:schemeClr val="bg1"/>
              </a:solidFill>
            </a:endParaRPr>
          </a:p>
        </p:txBody>
      </p:sp>
      <p:sp>
        <p:nvSpPr>
          <p:cNvPr id="10" name="TextBox 9"/>
          <p:cNvSpPr txBox="1"/>
          <p:nvPr/>
        </p:nvSpPr>
        <p:spPr>
          <a:xfrm>
            <a:off x="304800" y="998577"/>
            <a:ext cx="8610600" cy="3170099"/>
          </a:xfrm>
          <a:prstGeom prst="rect">
            <a:avLst/>
          </a:prstGeom>
          <a:noFill/>
        </p:spPr>
        <p:txBody>
          <a:bodyPr wrap="square" rtlCol="0">
            <a:spAutoFit/>
          </a:bodyPr>
          <a:lstStyle/>
          <a:p>
            <a:pPr algn="just"/>
            <a:r>
              <a:rPr lang="en-US" sz="4000" dirty="0">
                <a:solidFill>
                  <a:schemeClr val="bg1"/>
                </a:solidFill>
              </a:rPr>
              <a:t>W</a:t>
            </a:r>
            <a:r>
              <a:rPr lang="en-US" sz="4000" dirty="0" smtClean="0">
                <a:solidFill>
                  <a:schemeClr val="bg1"/>
                </a:solidFill>
              </a:rPr>
              <a:t>e</a:t>
            </a:r>
            <a:r>
              <a:rPr lang="en-US" sz="4000" dirty="0">
                <a:solidFill>
                  <a:schemeClr val="bg1"/>
                </a:solidFill>
              </a:rPr>
              <a:t>, who have had our lives changed by Jesus, must seek to show others how important Jesus is so that they will believe in Him, repent of their </a:t>
            </a:r>
            <a:r>
              <a:rPr lang="en-US" sz="4000" dirty="0" smtClean="0">
                <a:solidFill>
                  <a:schemeClr val="bg1"/>
                </a:solidFill>
              </a:rPr>
              <a:t>sins, </a:t>
            </a:r>
            <a:r>
              <a:rPr lang="en-US" sz="4000" dirty="0">
                <a:solidFill>
                  <a:schemeClr val="bg1"/>
                </a:solidFill>
              </a:rPr>
              <a:t>and follow Him. </a:t>
            </a:r>
            <a:endParaRPr lang="en-US" sz="4000" dirty="0">
              <a:solidFill>
                <a:schemeClr val="bg1"/>
              </a:solidFill>
            </a:endParaRPr>
          </a:p>
        </p:txBody>
      </p:sp>
    </p:spTree>
    <p:extLst>
      <p:ext uri="{BB962C8B-B14F-4D97-AF65-F5344CB8AC3E}">
        <p14:creationId xmlns:p14="http://schemas.microsoft.com/office/powerpoint/2010/main" val="1726614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04800" y="76200"/>
            <a:ext cx="8610600" cy="769441"/>
          </a:xfrm>
          <a:prstGeom prst="rect">
            <a:avLst/>
          </a:prstGeom>
          <a:solidFill>
            <a:schemeClr val="tx1">
              <a:lumMod val="65000"/>
              <a:lumOff val="35000"/>
              <a:alpha val="65000"/>
            </a:schemeClr>
          </a:solidFill>
          <a:ln>
            <a:solidFill>
              <a:schemeClr val="tx2">
                <a:lumMod val="60000"/>
                <a:lumOff val="40000"/>
              </a:schemeClr>
            </a:solidFill>
          </a:ln>
        </p:spPr>
        <p:txBody>
          <a:bodyPr wrap="square" rtlCol="0">
            <a:spAutoFit/>
          </a:bodyPr>
          <a:lstStyle/>
          <a:p>
            <a:pPr algn="ctr"/>
            <a:r>
              <a:rPr lang="en-US" sz="4400" dirty="0" smtClean="0">
                <a:solidFill>
                  <a:schemeClr val="bg1"/>
                </a:solidFill>
              </a:rPr>
              <a:t>The First Witness – John the Baptist</a:t>
            </a:r>
            <a:endParaRPr lang="en-US" sz="4400" dirty="0" smtClean="0">
              <a:solidFill>
                <a:schemeClr val="bg1"/>
              </a:solidFill>
            </a:endParaRPr>
          </a:p>
        </p:txBody>
      </p:sp>
      <p:sp>
        <p:nvSpPr>
          <p:cNvPr id="10" name="TextBox 9"/>
          <p:cNvSpPr txBox="1"/>
          <p:nvPr/>
        </p:nvSpPr>
        <p:spPr>
          <a:xfrm>
            <a:off x="304800" y="998577"/>
            <a:ext cx="8610600" cy="5755422"/>
          </a:xfrm>
          <a:prstGeom prst="rect">
            <a:avLst/>
          </a:prstGeom>
          <a:noFill/>
        </p:spPr>
        <p:txBody>
          <a:bodyPr wrap="square" rtlCol="0">
            <a:spAutoFit/>
          </a:bodyPr>
          <a:lstStyle/>
          <a:p>
            <a:pPr marL="857250" indent="-857250" algn="just">
              <a:buAutoNum type="romanUcPeriod"/>
            </a:pPr>
            <a:r>
              <a:rPr lang="en-US" sz="3200" b="1" dirty="0" smtClean="0">
                <a:solidFill>
                  <a:schemeClr val="bg1"/>
                </a:solidFill>
              </a:rPr>
              <a:t>The </a:t>
            </a:r>
            <a:r>
              <a:rPr lang="en-US" sz="3200" b="1" dirty="0">
                <a:solidFill>
                  <a:schemeClr val="bg1"/>
                </a:solidFill>
              </a:rPr>
              <a:t>preface (</a:t>
            </a:r>
            <a:r>
              <a:rPr lang="en-US" sz="3200" b="1" dirty="0" smtClean="0">
                <a:solidFill>
                  <a:schemeClr val="bg1"/>
                </a:solidFill>
              </a:rPr>
              <a:t>1:1)</a:t>
            </a:r>
          </a:p>
          <a:p>
            <a:pPr algn="just"/>
            <a:r>
              <a:rPr lang="en-US" sz="2800" dirty="0">
                <a:solidFill>
                  <a:schemeClr val="bg1"/>
                </a:solidFill>
              </a:rPr>
              <a:t>	</a:t>
            </a:r>
            <a:r>
              <a:rPr lang="en-US" sz="2800" i="1" dirty="0" smtClean="0">
                <a:solidFill>
                  <a:schemeClr val="bg1"/>
                </a:solidFill>
              </a:rPr>
              <a:t>some background</a:t>
            </a:r>
          </a:p>
          <a:p>
            <a:pPr marL="857250" indent="-857250" algn="just">
              <a:buFont typeface="+mj-lt"/>
              <a:buAutoNum type="romanUcPeriod" startAt="2"/>
            </a:pPr>
            <a:r>
              <a:rPr lang="en-US" sz="3200" b="1" dirty="0" smtClean="0">
                <a:solidFill>
                  <a:schemeClr val="bg1"/>
                </a:solidFill>
              </a:rPr>
              <a:t>The </a:t>
            </a:r>
            <a:r>
              <a:rPr lang="en-US" sz="3200" b="1" dirty="0">
                <a:solidFill>
                  <a:schemeClr val="bg1"/>
                </a:solidFill>
              </a:rPr>
              <a:t>promise (</a:t>
            </a:r>
            <a:r>
              <a:rPr lang="en-US" sz="3200" b="1" dirty="0" smtClean="0">
                <a:solidFill>
                  <a:schemeClr val="bg1"/>
                </a:solidFill>
              </a:rPr>
              <a:t>1:2)</a:t>
            </a:r>
          </a:p>
          <a:p>
            <a:pPr algn="just"/>
            <a:r>
              <a:rPr lang="en-US" sz="2800" dirty="0">
                <a:solidFill>
                  <a:schemeClr val="bg1"/>
                </a:solidFill>
              </a:rPr>
              <a:t>	</a:t>
            </a:r>
            <a:r>
              <a:rPr lang="en-US" sz="2800" i="1" dirty="0" smtClean="0">
                <a:solidFill>
                  <a:schemeClr val="bg1"/>
                </a:solidFill>
              </a:rPr>
              <a:t>from long ago </a:t>
            </a:r>
          </a:p>
          <a:p>
            <a:pPr marL="857250" indent="-857250" algn="just">
              <a:buFont typeface="+mj-lt"/>
              <a:buAutoNum type="romanUcPeriod" startAt="3"/>
            </a:pPr>
            <a:r>
              <a:rPr lang="en-US" sz="3200" b="1" dirty="0" smtClean="0">
                <a:solidFill>
                  <a:schemeClr val="bg1"/>
                </a:solidFill>
              </a:rPr>
              <a:t>The </a:t>
            </a:r>
            <a:r>
              <a:rPr lang="en-US" sz="3200" b="1" dirty="0">
                <a:solidFill>
                  <a:schemeClr val="bg1"/>
                </a:solidFill>
              </a:rPr>
              <a:t>purpose (</a:t>
            </a:r>
            <a:r>
              <a:rPr lang="en-US" sz="3200" b="1" dirty="0" smtClean="0">
                <a:solidFill>
                  <a:schemeClr val="bg1"/>
                </a:solidFill>
              </a:rPr>
              <a:t>1:3)</a:t>
            </a:r>
          </a:p>
          <a:p>
            <a:pPr algn="just"/>
            <a:r>
              <a:rPr lang="en-US" sz="2800" dirty="0">
                <a:solidFill>
                  <a:schemeClr val="bg1"/>
                </a:solidFill>
              </a:rPr>
              <a:t>	</a:t>
            </a:r>
            <a:r>
              <a:rPr lang="en-US" sz="2800" i="1" dirty="0" smtClean="0">
                <a:solidFill>
                  <a:schemeClr val="bg1"/>
                </a:solidFill>
              </a:rPr>
              <a:t>God’ plan</a:t>
            </a:r>
          </a:p>
          <a:p>
            <a:pPr marL="857250" indent="-857250" algn="just">
              <a:buFont typeface="+mj-lt"/>
              <a:buAutoNum type="romanUcPeriod" startAt="4"/>
            </a:pPr>
            <a:r>
              <a:rPr lang="en-US" sz="3200" b="1" dirty="0" smtClean="0">
                <a:solidFill>
                  <a:schemeClr val="bg1"/>
                </a:solidFill>
              </a:rPr>
              <a:t>The procedure </a:t>
            </a:r>
            <a:r>
              <a:rPr lang="en-US" sz="3200" b="1" dirty="0">
                <a:solidFill>
                  <a:schemeClr val="bg1"/>
                </a:solidFill>
              </a:rPr>
              <a:t>(</a:t>
            </a:r>
            <a:r>
              <a:rPr lang="en-US" sz="3200" b="1" dirty="0" smtClean="0">
                <a:solidFill>
                  <a:schemeClr val="bg1"/>
                </a:solidFill>
              </a:rPr>
              <a:t>1:4-5)</a:t>
            </a:r>
          </a:p>
          <a:p>
            <a:pPr algn="just"/>
            <a:r>
              <a:rPr lang="en-US" sz="2800" dirty="0">
                <a:solidFill>
                  <a:schemeClr val="bg1"/>
                </a:solidFill>
              </a:rPr>
              <a:t>	</a:t>
            </a:r>
            <a:r>
              <a:rPr lang="en-US" sz="2800" i="1" dirty="0" smtClean="0">
                <a:solidFill>
                  <a:schemeClr val="bg1"/>
                </a:solidFill>
              </a:rPr>
              <a:t>what is done</a:t>
            </a:r>
          </a:p>
          <a:p>
            <a:pPr marL="857250" indent="-857250" algn="just">
              <a:buFont typeface="+mj-lt"/>
              <a:buAutoNum type="romanUcPeriod" startAt="5"/>
            </a:pPr>
            <a:r>
              <a:rPr lang="en-US" sz="3200" b="1" dirty="0" smtClean="0">
                <a:solidFill>
                  <a:schemeClr val="bg1"/>
                </a:solidFill>
              </a:rPr>
              <a:t>The </a:t>
            </a:r>
            <a:r>
              <a:rPr lang="en-US" sz="3200" b="1" dirty="0">
                <a:solidFill>
                  <a:schemeClr val="bg1"/>
                </a:solidFill>
              </a:rPr>
              <a:t>proclaimer (</a:t>
            </a:r>
            <a:r>
              <a:rPr lang="en-US" sz="3200" b="1" dirty="0" smtClean="0">
                <a:solidFill>
                  <a:schemeClr val="bg1"/>
                </a:solidFill>
              </a:rPr>
              <a:t>1:6)</a:t>
            </a:r>
          </a:p>
          <a:p>
            <a:pPr algn="just"/>
            <a:r>
              <a:rPr lang="en-US" sz="2800" dirty="0">
                <a:solidFill>
                  <a:schemeClr val="bg1"/>
                </a:solidFill>
              </a:rPr>
              <a:t>	</a:t>
            </a:r>
            <a:r>
              <a:rPr lang="en-US" sz="2800" i="1" dirty="0" smtClean="0">
                <a:solidFill>
                  <a:schemeClr val="bg1"/>
                </a:solidFill>
              </a:rPr>
              <a:t>John the Baptist</a:t>
            </a:r>
          </a:p>
          <a:p>
            <a:pPr marL="857250" indent="-857250" algn="just">
              <a:buFont typeface="+mj-lt"/>
              <a:buAutoNum type="romanUcPeriod" startAt="6"/>
            </a:pPr>
            <a:r>
              <a:rPr lang="en-US" sz="3200" b="1" dirty="0" smtClean="0">
                <a:solidFill>
                  <a:schemeClr val="bg1"/>
                </a:solidFill>
              </a:rPr>
              <a:t>The </a:t>
            </a:r>
            <a:r>
              <a:rPr lang="en-US" sz="3200" b="1" dirty="0">
                <a:solidFill>
                  <a:schemeClr val="bg1"/>
                </a:solidFill>
              </a:rPr>
              <a:t>proclamation (</a:t>
            </a:r>
            <a:r>
              <a:rPr lang="en-US" sz="3200" b="1" dirty="0" smtClean="0">
                <a:solidFill>
                  <a:schemeClr val="bg1"/>
                </a:solidFill>
              </a:rPr>
              <a:t>1:7-8)</a:t>
            </a:r>
          </a:p>
          <a:p>
            <a:pPr algn="just"/>
            <a:r>
              <a:rPr lang="en-US" sz="3200" dirty="0">
                <a:solidFill>
                  <a:schemeClr val="bg1"/>
                </a:solidFill>
              </a:rPr>
              <a:t>	</a:t>
            </a:r>
            <a:r>
              <a:rPr lang="en-US" sz="2800" i="1" dirty="0" smtClean="0">
                <a:solidFill>
                  <a:schemeClr val="bg1"/>
                </a:solidFill>
              </a:rPr>
              <a:t>John’s </a:t>
            </a:r>
            <a:r>
              <a:rPr lang="en-US" sz="2800" i="1" dirty="0">
                <a:solidFill>
                  <a:schemeClr val="bg1"/>
                </a:solidFill>
              </a:rPr>
              <a:t>m</a:t>
            </a:r>
            <a:r>
              <a:rPr lang="en-US" sz="2800" i="1" dirty="0" smtClean="0">
                <a:solidFill>
                  <a:schemeClr val="bg1"/>
                </a:solidFill>
              </a:rPr>
              <a:t>essage </a:t>
            </a:r>
            <a:endParaRPr lang="en-US" sz="2800" i="1" dirty="0">
              <a:solidFill>
                <a:schemeClr val="bg1"/>
              </a:solidFill>
            </a:endParaRPr>
          </a:p>
        </p:txBody>
      </p:sp>
    </p:spTree>
    <p:extLst>
      <p:ext uri="{BB962C8B-B14F-4D97-AF65-F5344CB8AC3E}">
        <p14:creationId xmlns:p14="http://schemas.microsoft.com/office/powerpoint/2010/main" val="2001239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750"/>
                                        <p:tgtEl>
                                          <p:spTgt spid="10">
                                            <p:txEl>
                                              <p:pRg st="0" end="0"/>
                                            </p:txEl>
                                          </p:spTgt>
                                        </p:tgtEl>
                                      </p:cBhvr>
                                    </p:animEffect>
                                  </p:childTnLst>
                                </p:cTn>
                              </p:par>
                            </p:childTnLst>
                          </p:cTn>
                        </p:par>
                        <p:par>
                          <p:cTn id="8" fill="hold">
                            <p:stCondLst>
                              <p:cond delay="1750"/>
                            </p:stCondLst>
                            <p:childTnLst>
                              <p:par>
                                <p:cTn id="9" presetID="10" presetClass="entr" presetSubtype="0" fill="hold" grpId="0" nodeType="after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animEffect transition="in" filter="fade">
                                      <p:cBhvr>
                                        <p:cTn id="11" dur="1750"/>
                                        <p:tgtEl>
                                          <p:spTgt spid="10">
                                            <p:txEl>
                                              <p:pRg st="1" end="1"/>
                                            </p:txEl>
                                          </p:spTgt>
                                        </p:tgtEl>
                                      </p:cBhvr>
                                    </p:animEffect>
                                  </p:childTnLst>
                                </p:cTn>
                              </p:par>
                            </p:childTnLst>
                          </p:cTn>
                        </p:par>
                        <p:par>
                          <p:cTn id="12" fill="hold">
                            <p:stCondLst>
                              <p:cond delay="3500"/>
                            </p:stCondLst>
                            <p:childTnLst>
                              <p:par>
                                <p:cTn id="13" presetID="10" presetClass="entr" presetSubtype="0" fill="hold" grpId="0" nodeType="after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animEffect transition="in" filter="fade">
                                      <p:cBhvr>
                                        <p:cTn id="15" dur="1750"/>
                                        <p:tgtEl>
                                          <p:spTgt spid="10">
                                            <p:txEl>
                                              <p:pRg st="2" end="2"/>
                                            </p:txEl>
                                          </p:spTgt>
                                        </p:tgtEl>
                                      </p:cBhvr>
                                    </p:animEffect>
                                  </p:childTnLst>
                                </p:cTn>
                              </p:par>
                            </p:childTnLst>
                          </p:cTn>
                        </p:par>
                        <p:par>
                          <p:cTn id="16" fill="hold">
                            <p:stCondLst>
                              <p:cond delay="5250"/>
                            </p:stCondLst>
                            <p:childTnLst>
                              <p:par>
                                <p:cTn id="17" presetID="10" presetClass="entr" presetSubtype="0" fill="hold" grpId="0" nodeType="afterEffect">
                                  <p:stCondLst>
                                    <p:cond delay="0"/>
                                  </p:stCondLst>
                                  <p:childTnLst>
                                    <p:set>
                                      <p:cBhvr>
                                        <p:cTn id="18" dur="1" fill="hold">
                                          <p:stCondLst>
                                            <p:cond delay="0"/>
                                          </p:stCondLst>
                                        </p:cTn>
                                        <p:tgtEl>
                                          <p:spTgt spid="10">
                                            <p:txEl>
                                              <p:pRg st="3" end="3"/>
                                            </p:txEl>
                                          </p:spTgt>
                                        </p:tgtEl>
                                        <p:attrNameLst>
                                          <p:attrName>style.visibility</p:attrName>
                                        </p:attrNameLst>
                                      </p:cBhvr>
                                      <p:to>
                                        <p:strVal val="visible"/>
                                      </p:to>
                                    </p:set>
                                    <p:animEffect transition="in" filter="fade">
                                      <p:cBhvr>
                                        <p:cTn id="19" dur="1750"/>
                                        <p:tgtEl>
                                          <p:spTgt spid="10">
                                            <p:txEl>
                                              <p:pRg st="3" end="3"/>
                                            </p:txEl>
                                          </p:spTgt>
                                        </p:tgtEl>
                                      </p:cBhvr>
                                    </p:animEffect>
                                  </p:childTnLst>
                                </p:cTn>
                              </p:par>
                            </p:childTnLst>
                          </p:cTn>
                        </p:par>
                        <p:par>
                          <p:cTn id="20" fill="hold">
                            <p:stCondLst>
                              <p:cond delay="7000"/>
                            </p:stCondLst>
                            <p:childTnLst>
                              <p:par>
                                <p:cTn id="21" presetID="10" presetClass="entr" presetSubtype="0" fill="hold" grpId="0" nodeType="afterEffect">
                                  <p:stCondLst>
                                    <p:cond delay="0"/>
                                  </p:stCondLst>
                                  <p:childTnLst>
                                    <p:set>
                                      <p:cBhvr>
                                        <p:cTn id="22" dur="1" fill="hold">
                                          <p:stCondLst>
                                            <p:cond delay="0"/>
                                          </p:stCondLst>
                                        </p:cTn>
                                        <p:tgtEl>
                                          <p:spTgt spid="10">
                                            <p:txEl>
                                              <p:pRg st="4" end="4"/>
                                            </p:txEl>
                                          </p:spTgt>
                                        </p:tgtEl>
                                        <p:attrNameLst>
                                          <p:attrName>style.visibility</p:attrName>
                                        </p:attrNameLst>
                                      </p:cBhvr>
                                      <p:to>
                                        <p:strVal val="visible"/>
                                      </p:to>
                                    </p:set>
                                    <p:animEffect transition="in" filter="fade">
                                      <p:cBhvr>
                                        <p:cTn id="23" dur="1750"/>
                                        <p:tgtEl>
                                          <p:spTgt spid="10">
                                            <p:txEl>
                                              <p:pRg st="4" end="4"/>
                                            </p:txEl>
                                          </p:spTgt>
                                        </p:tgtEl>
                                      </p:cBhvr>
                                    </p:animEffect>
                                  </p:childTnLst>
                                </p:cTn>
                              </p:par>
                            </p:childTnLst>
                          </p:cTn>
                        </p:par>
                        <p:par>
                          <p:cTn id="24" fill="hold">
                            <p:stCondLst>
                              <p:cond delay="8750"/>
                            </p:stCondLst>
                            <p:childTnLst>
                              <p:par>
                                <p:cTn id="25" presetID="10" presetClass="entr" presetSubtype="0" fill="hold" grpId="0" nodeType="afterEffect">
                                  <p:stCondLst>
                                    <p:cond delay="0"/>
                                  </p:stCondLst>
                                  <p:childTnLst>
                                    <p:set>
                                      <p:cBhvr>
                                        <p:cTn id="26" dur="1" fill="hold">
                                          <p:stCondLst>
                                            <p:cond delay="0"/>
                                          </p:stCondLst>
                                        </p:cTn>
                                        <p:tgtEl>
                                          <p:spTgt spid="10">
                                            <p:txEl>
                                              <p:pRg st="5" end="5"/>
                                            </p:txEl>
                                          </p:spTgt>
                                        </p:tgtEl>
                                        <p:attrNameLst>
                                          <p:attrName>style.visibility</p:attrName>
                                        </p:attrNameLst>
                                      </p:cBhvr>
                                      <p:to>
                                        <p:strVal val="visible"/>
                                      </p:to>
                                    </p:set>
                                    <p:animEffect transition="in" filter="fade">
                                      <p:cBhvr>
                                        <p:cTn id="27" dur="1750"/>
                                        <p:tgtEl>
                                          <p:spTgt spid="10">
                                            <p:txEl>
                                              <p:pRg st="5" end="5"/>
                                            </p:txEl>
                                          </p:spTgt>
                                        </p:tgtEl>
                                      </p:cBhvr>
                                    </p:animEffect>
                                  </p:childTnLst>
                                </p:cTn>
                              </p:par>
                            </p:childTnLst>
                          </p:cTn>
                        </p:par>
                        <p:par>
                          <p:cTn id="28" fill="hold">
                            <p:stCondLst>
                              <p:cond delay="10500"/>
                            </p:stCondLst>
                            <p:childTnLst>
                              <p:par>
                                <p:cTn id="29" presetID="10" presetClass="entr" presetSubtype="0" fill="hold" grpId="0" nodeType="afterEffect">
                                  <p:stCondLst>
                                    <p:cond delay="0"/>
                                  </p:stCondLst>
                                  <p:childTnLst>
                                    <p:set>
                                      <p:cBhvr>
                                        <p:cTn id="30" dur="1" fill="hold">
                                          <p:stCondLst>
                                            <p:cond delay="0"/>
                                          </p:stCondLst>
                                        </p:cTn>
                                        <p:tgtEl>
                                          <p:spTgt spid="10">
                                            <p:txEl>
                                              <p:pRg st="6" end="6"/>
                                            </p:txEl>
                                          </p:spTgt>
                                        </p:tgtEl>
                                        <p:attrNameLst>
                                          <p:attrName>style.visibility</p:attrName>
                                        </p:attrNameLst>
                                      </p:cBhvr>
                                      <p:to>
                                        <p:strVal val="visible"/>
                                      </p:to>
                                    </p:set>
                                    <p:animEffect transition="in" filter="fade">
                                      <p:cBhvr>
                                        <p:cTn id="31" dur="1750"/>
                                        <p:tgtEl>
                                          <p:spTgt spid="10">
                                            <p:txEl>
                                              <p:pRg st="6" end="6"/>
                                            </p:txEl>
                                          </p:spTgt>
                                        </p:tgtEl>
                                      </p:cBhvr>
                                    </p:animEffect>
                                  </p:childTnLst>
                                </p:cTn>
                              </p:par>
                            </p:childTnLst>
                          </p:cTn>
                        </p:par>
                        <p:par>
                          <p:cTn id="32" fill="hold">
                            <p:stCondLst>
                              <p:cond delay="12250"/>
                            </p:stCondLst>
                            <p:childTnLst>
                              <p:par>
                                <p:cTn id="33" presetID="10" presetClass="entr" presetSubtype="0" fill="hold" grpId="0" nodeType="afterEffect">
                                  <p:stCondLst>
                                    <p:cond delay="0"/>
                                  </p:stCondLst>
                                  <p:childTnLst>
                                    <p:set>
                                      <p:cBhvr>
                                        <p:cTn id="34" dur="1" fill="hold">
                                          <p:stCondLst>
                                            <p:cond delay="0"/>
                                          </p:stCondLst>
                                        </p:cTn>
                                        <p:tgtEl>
                                          <p:spTgt spid="10">
                                            <p:txEl>
                                              <p:pRg st="7" end="7"/>
                                            </p:txEl>
                                          </p:spTgt>
                                        </p:tgtEl>
                                        <p:attrNameLst>
                                          <p:attrName>style.visibility</p:attrName>
                                        </p:attrNameLst>
                                      </p:cBhvr>
                                      <p:to>
                                        <p:strVal val="visible"/>
                                      </p:to>
                                    </p:set>
                                    <p:animEffect transition="in" filter="fade">
                                      <p:cBhvr>
                                        <p:cTn id="35" dur="1750"/>
                                        <p:tgtEl>
                                          <p:spTgt spid="10">
                                            <p:txEl>
                                              <p:pRg st="7" end="7"/>
                                            </p:txEl>
                                          </p:spTgt>
                                        </p:tgtEl>
                                      </p:cBhvr>
                                    </p:animEffect>
                                  </p:childTnLst>
                                </p:cTn>
                              </p:par>
                            </p:childTnLst>
                          </p:cTn>
                        </p:par>
                        <p:par>
                          <p:cTn id="36" fill="hold">
                            <p:stCondLst>
                              <p:cond delay="14000"/>
                            </p:stCondLst>
                            <p:childTnLst>
                              <p:par>
                                <p:cTn id="37" presetID="10" presetClass="entr" presetSubtype="0" fill="hold" grpId="0" nodeType="afterEffect">
                                  <p:stCondLst>
                                    <p:cond delay="0"/>
                                  </p:stCondLst>
                                  <p:childTnLst>
                                    <p:set>
                                      <p:cBhvr>
                                        <p:cTn id="38" dur="1" fill="hold">
                                          <p:stCondLst>
                                            <p:cond delay="0"/>
                                          </p:stCondLst>
                                        </p:cTn>
                                        <p:tgtEl>
                                          <p:spTgt spid="10">
                                            <p:txEl>
                                              <p:pRg st="8" end="8"/>
                                            </p:txEl>
                                          </p:spTgt>
                                        </p:tgtEl>
                                        <p:attrNameLst>
                                          <p:attrName>style.visibility</p:attrName>
                                        </p:attrNameLst>
                                      </p:cBhvr>
                                      <p:to>
                                        <p:strVal val="visible"/>
                                      </p:to>
                                    </p:set>
                                    <p:animEffect transition="in" filter="fade">
                                      <p:cBhvr>
                                        <p:cTn id="39" dur="1750"/>
                                        <p:tgtEl>
                                          <p:spTgt spid="10">
                                            <p:txEl>
                                              <p:pRg st="8" end="8"/>
                                            </p:txEl>
                                          </p:spTgt>
                                        </p:tgtEl>
                                      </p:cBhvr>
                                    </p:animEffect>
                                  </p:childTnLst>
                                </p:cTn>
                              </p:par>
                            </p:childTnLst>
                          </p:cTn>
                        </p:par>
                        <p:par>
                          <p:cTn id="40" fill="hold">
                            <p:stCondLst>
                              <p:cond delay="15750"/>
                            </p:stCondLst>
                            <p:childTnLst>
                              <p:par>
                                <p:cTn id="41" presetID="10" presetClass="entr" presetSubtype="0" fill="hold" grpId="0" nodeType="afterEffect">
                                  <p:stCondLst>
                                    <p:cond delay="0"/>
                                  </p:stCondLst>
                                  <p:childTnLst>
                                    <p:set>
                                      <p:cBhvr>
                                        <p:cTn id="42" dur="1" fill="hold">
                                          <p:stCondLst>
                                            <p:cond delay="0"/>
                                          </p:stCondLst>
                                        </p:cTn>
                                        <p:tgtEl>
                                          <p:spTgt spid="10">
                                            <p:txEl>
                                              <p:pRg st="9" end="9"/>
                                            </p:txEl>
                                          </p:spTgt>
                                        </p:tgtEl>
                                        <p:attrNameLst>
                                          <p:attrName>style.visibility</p:attrName>
                                        </p:attrNameLst>
                                      </p:cBhvr>
                                      <p:to>
                                        <p:strVal val="visible"/>
                                      </p:to>
                                    </p:set>
                                    <p:animEffect transition="in" filter="fade">
                                      <p:cBhvr>
                                        <p:cTn id="43" dur="1750"/>
                                        <p:tgtEl>
                                          <p:spTgt spid="10">
                                            <p:txEl>
                                              <p:pRg st="9" end="9"/>
                                            </p:txEl>
                                          </p:spTgt>
                                        </p:tgtEl>
                                      </p:cBhvr>
                                    </p:animEffect>
                                  </p:childTnLst>
                                </p:cTn>
                              </p:par>
                            </p:childTnLst>
                          </p:cTn>
                        </p:par>
                        <p:par>
                          <p:cTn id="44" fill="hold">
                            <p:stCondLst>
                              <p:cond delay="17500"/>
                            </p:stCondLst>
                            <p:childTnLst>
                              <p:par>
                                <p:cTn id="45" presetID="10" presetClass="entr" presetSubtype="0" fill="hold" grpId="0" nodeType="afterEffect">
                                  <p:stCondLst>
                                    <p:cond delay="0"/>
                                  </p:stCondLst>
                                  <p:childTnLst>
                                    <p:set>
                                      <p:cBhvr>
                                        <p:cTn id="46" dur="1" fill="hold">
                                          <p:stCondLst>
                                            <p:cond delay="0"/>
                                          </p:stCondLst>
                                        </p:cTn>
                                        <p:tgtEl>
                                          <p:spTgt spid="10">
                                            <p:txEl>
                                              <p:pRg st="10" end="10"/>
                                            </p:txEl>
                                          </p:spTgt>
                                        </p:tgtEl>
                                        <p:attrNameLst>
                                          <p:attrName>style.visibility</p:attrName>
                                        </p:attrNameLst>
                                      </p:cBhvr>
                                      <p:to>
                                        <p:strVal val="visible"/>
                                      </p:to>
                                    </p:set>
                                    <p:animEffect transition="in" filter="fade">
                                      <p:cBhvr>
                                        <p:cTn id="47" dur="1750"/>
                                        <p:tgtEl>
                                          <p:spTgt spid="10">
                                            <p:txEl>
                                              <p:pRg st="10" end="10"/>
                                            </p:txEl>
                                          </p:spTgt>
                                        </p:tgtEl>
                                      </p:cBhvr>
                                    </p:animEffect>
                                  </p:childTnLst>
                                </p:cTn>
                              </p:par>
                            </p:childTnLst>
                          </p:cTn>
                        </p:par>
                        <p:par>
                          <p:cTn id="48" fill="hold">
                            <p:stCondLst>
                              <p:cond delay="19250"/>
                            </p:stCondLst>
                            <p:childTnLst>
                              <p:par>
                                <p:cTn id="49" presetID="10" presetClass="entr" presetSubtype="0" fill="hold" grpId="0" nodeType="afterEffect">
                                  <p:stCondLst>
                                    <p:cond delay="0"/>
                                  </p:stCondLst>
                                  <p:childTnLst>
                                    <p:set>
                                      <p:cBhvr>
                                        <p:cTn id="50" dur="1" fill="hold">
                                          <p:stCondLst>
                                            <p:cond delay="0"/>
                                          </p:stCondLst>
                                        </p:cTn>
                                        <p:tgtEl>
                                          <p:spTgt spid="10">
                                            <p:txEl>
                                              <p:pRg st="11" end="11"/>
                                            </p:txEl>
                                          </p:spTgt>
                                        </p:tgtEl>
                                        <p:attrNameLst>
                                          <p:attrName>style.visibility</p:attrName>
                                        </p:attrNameLst>
                                      </p:cBhvr>
                                      <p:to>
                                        <p:strVal val="visible"/>
                                      </p:to>
                                    </p:set>
                                    <p:animEffect transition="in" filter="fade">
                                      <p:cBhvr>
                                        <p:cTn id="51" dur="1750"/>
                                        <p:tgtEl>
                                          <p:spTgt spid="10">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04800" y="76200"/>
            <a:ext cx="8610600" cy="769441"/>
          </a:xfrm>
          <a:prstGeom prst="rect">
            <a:avLst/>
          </a:prstGeom>
          <a:solidFill>
            <a:schemeClr val="tx1">
              <a:lumMod val="65000"/>
              <a:lumOff val="35000"/>
              <a:alpha val="65000"/>
            </a:schemeClr>
          </a:solidFill>
          <a:ln>
            <a:solidFill>
              <a:schemeClr val="tx2">
                <a:lumMod val="60000"/>
                <a:lumOff val="40000"/>
              </a:schemeClr>
            </a:solidFill>
          </a:ln>
        </p:spPr>
        <p:txBody>
          <a:bodyPr wrap="square" rtlCol="0">
            <a:spAutoFit/>
          </a:bodyPr>
          <a:lstStyle/>
          <a:p>
            <a:pPr algn="ctr"/>
            <a:r>
              <a:rPr lang="en-US" sz="4400" dirty="0" smtClean="0">
                <a:solidFill>
                  <a:schemeClr val="bg1"/>
                </a:solidFill>
              </a:rPr>
              <a:t>The First Witness – John the Baptist</a:t>
            </a:r>
            <a:endParaRPr lang="en-US" sz="4400" dirty="0" smtClean="0">
              <a:solidFill>
                <a:schemeClr val="bg1"/>
              </a:solidFill>
            </a:endParaRPr>
          </a:p>
        </p:txBody>
      </p:sp>
      <p:sp>
        <p:nvSpPr>
          <p:cNvPr id="10" name="TextBox 9"/>
          <p:cNvSpPr txBox="1"/>
          <p:nvPr/>
        </p:nvSpPr>
        <p:spPr>
          <a:xfrm>
            <a:off x="304800" y="998577"/>
            <a:ext cx="8610600" cy="707886"/>
          </a:xfrm>
          <a:prstGeom prst="rect">
            <a:avLst/>
          </a:prstGeom>
          <a:noFill/>
        </p:spPr>
        <p:txBody>
          <a:bodyPr wrap="square" rtlCol="0">
            <a:spAutoFit/>
          </a:bodyPr>
          <a:lstStyle/>
          <a:p>
            <a:pPr marL="857250" indent="-857250" algn="just">
              <a:buAutoNum type="romanUcPeriod"/>
            </a:pPr>
            <a:r>
              <a:rPr lang="en-US" sz="4000" b="1" dirty="0" smtClean="0">
                <a:solidFill>
                  <a:schemeClr val="bg1"/>
                </a:solidFill>
              </a:rPr>
              <a:t>The </a:t>
            </a:r>
            <a:r>
              <a:rPr lang="en-US" sz="4000" b="1" dirty="0" smtClean="0">
                <a:solidFill>
                  <a:schemeClr val="bg1"/>
                </a:solidFill>
              </a:rPr>
              <a:t>Preface (1:1)</a:t>
            </a:r>
            <a:endParaRPr lang="en-US" sz="4000" b="1" dirty="0" smtClean="0">
              <a:solidFill>
                <a:schemeClr val="bg1"/>
              </a:solidFill>
            </a:endParaRPr>
          </a:p>
        </p:txBody>
      </p:sp>
      <p:sp>
        <p:nvSpPr>
          <p:cNvPr id="5" name="TextBox 4"/>
          <p:cNvSpPr txBox="1"/>
          <p:nvPr/>
        </p:nvSpPr>
        <p:spPr>
          <a:xfrm>
            <a:off x="304800" y="1730514"/>
            <a:ext cx="8610600" cy="461665"/>
          </a:xfrm>
          <a:prstGeom prst="rect">
            <a:avLst/>
          </a:prstGeom>
          <a:noFill/>
        </p:spPr>
        <p:txBody>
          <a:bodyPr wrap="square" rtlCol="0">
            <a:spAutoFit/>
          </a:bodyPr>
          <a:lstStyle/>
          <a:p>
            <a:r>
              <a:rPr lang="en-US" sz="2400" i="1" dirty="0">
                <a:solidFill>
                  <a:schemeClr val="bg1"/>
                </a:solidFill>
              </a:rPr>
              <a:t>“The beginning of the gospel of Jesus Christ, the Son of God.” </a:t>
            </a:r>
            <a:endParaRPr lang="en-US" sz="2400" dirty="0">
              <a:solidFill>
                <a:schemeClr val="bg1"/>
              </a:solidFill>
            </a:endParaRPr>
          </a:p>
        </p:txBody>
      </p:sp>
      <p:sp>
        <p:nvSpPr>
          <p:cNvPr id="6" name="TextBox 5"/>
          <p:cNvSpPr txBox="1"/>
          <p:nvPr/>
        </p:nvSpPr>
        <p:spPr>
          <a:xfrm>
            <a:off x="304800" y="2281535"/>
            <a:ext cx="8610600" cy="584775"/>
          </a:xfrm>
          <a:prstGeom prst="rect">
            <a:avLst/>
          </a:prstGeom>
          <a:noFill/>
        </p:spPr>
        <p:txBody>
          <a:bodyPr wrap="square" rtlCol="0">
            <a:spAutoFit/>
          </a:bodyPr>
          <a:lstStyle/>
          <a:p>
            <a:r>
              <a:rPr lang="en-US" sz="3200" dirty="0" smtClean="0">
                <a:solidFill>
                  <a:schemeClr val="bg1"/>
                </a:solidFill>
              </a:rPr>
              <a:t>A. The Historical Context – what’s going on?</a:t>
            </a:r>
            <a:endParaRPr lang="en-US" sz="3200" dirty="0">
              <a:solidFill>
                <a:schemeClr val="bg1"/>
              </a:solidFill>
            </a:endParaRPr>
          </a:p>
        </p:txBody>
      </p:sp>
    </p:spTree>
    <p:extLst>
      <p:ext uri="{BB962C8B-B14F-4D97-AF65-F5344CB8AC3E}">
        <p14:creationId xmlns:p14="http://schemas.microsoft.com/office/powerpoint/2010/main" val="764072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750"/>
                                        <p:tgtEl>
                                          <p:spTgt spid="10"/>
                                        </p:tgtEl>
                                      </p:cBhvr>
                                    </p:animEffect>
                                  </p:childTnLst>
                                </p:cTn>
                              </p:par>
                            </p:childTnLst>
                          </p:cTn>
                        </p:par>
                        <p:par>
                          <p:cTn id="8" fill="hold">
                            <p:stCondLst>
                              <p:cond delay="225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75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1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5"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04800" y="76200"/>
            <a:ext cx="8610600" cy="830997"/>
          </a:xfrm>
          <a:prstGeom prst="rect">
            <a:avLst/>
          </a:prstGeom>
          <a:solidFill>
            <a:schemeClr val="tx1">
              <a:lumMod val="65000"/>
              <a:lumOff val="35000"/>
              <a:alpha val="65000"/>
            </a:schemeClr>
          </a:solidFill>
          <a:ln>
            <a:solidFill>
              <a:schemeClr val="tx2">
                <a:lumMod val="60000"/>
                <a:lumOff val="40000"/>
              </a:schemeClr>
            </a:solidFill>
          </a:ln>
        </p:spPr>
        <p:txBody>
          <a:bodyPr wrap="square" rtlCol="0">
            <a:spAutoFit/>
          </a:bodyPr>
          <a:lstStyle/>
          <a:p>
            <a:pPr algn="ctr"/>
            <a:r>
              <a:rPr lang="en-US" sz="4800" dirty="0" smtClean="0">
                <a:solidFill>
                  <a:schemeClr val="bg1"/>
                </a:solidFill>
              </a:rPr>
              <a:t>God Speaking to His People</a:t>
            </a:r>
            <a:endParaRPr lang="en-US" sz="4800" dirty="0" smtClean="0">
              <a:solidFill>
                <a:schemeClr val="bg1"/>
              </a:solidFill>
            </a:endParaRPr>
          </a:p>
        </p:txBody>
      </p:sp>
      <p:sp>
        <p:nvSpPr>
          <p:cNvPr id="10" name="TextBox 9"/>
          <p:cNvSpPr txBox="1"/>
          <p:nvPr/>
        </p:nvSpPr>
        <p:spPr>
          <a:xfrm>
            <a:off x="304800" y="914400"/>
            <a:ext cx="8610600" cy="5693866"/>
          </a:xfrm>
          <a:prstGeom prst="rect">
            <a:avLst/>
          </a:prstGeom>
          <a:noFill/>
        </p:spPr>
        <p:txBody>
          <a:bodyPr wrap="square" rtlCol="0">
            <a:spAutoFit/>
          </a:bodyPr>
          <a:lstStyle/>
          <a:p>
            <a:pPr marL="457200" indent="-457200" algn="just">
              <a:buFont typeface="Wingdings" panose="05000000000000000000" pitchFamily="2" charset="2"/>
              <a:buChar char="§"/>
            </a:pPr>
            <a:r>
              <a:rPr lang="en-US" sz="2800" dirty="0" smtClean="0">
                <a:solidFill>
                  <a:schemeClr val="bg1"/>
                </a:solidFill>
              </a:rPr>
              <a:t>Abraham </a:t>
            </a:r>
            <a:r>
              <a:rPr lang="en-US" sz="2800" dirty="0">
                <a:solidFill>
                  <a:schemeClr val="bg1"/>
                </a:solidFill>
              </a:rPr>
              <a:t>to Isaac, Jacob and Joseph (</a:t>
            </a:r>
            <a:r>
              <a:rPr lang="en-US" sz="2800" dirty="0" smtClean="0">
                <a:solidFill>
                  <a:schemeClr val="bg1"/>
                </a:solidFill>
              </a:rPr>
              <a:t>2100-1805BC</a:t>
            </a:r>
            <a:r>
              <a:rPr lang="en-US" sz="2800" dirty="0">
                <a:solidFill>
                  <a:schemeClr val="bg1"/>
                </a:solidFill>
              </a:rPr>
              <a:t>).  </a:t>
            </a:r>
            <a:endParaRPr lang="en-US" sz="2800" dirty="0" smtClean="0">
              <a:solidFill>
                <a:schemeClr val="bg1"/>
              </a:solidFill>
            </a:endParaRPr>
          </a:p>
          <a:p>
            <a:pPr marL="457200" indent="-457200" algn="just">
              <a:buFont typeface="Wingdings" panose="05000000000000000000" pitchFamily="2" charset="2"/>
              <a:buChar char="§"/>
            </a:pPr>
            <a:r>
              <a:rPr lang="en-US" sz="2800" dirty="0" smtClean="0">
                <a:solidFill>
                  <a:schemeClr val="bg1"/>
                </a:solidFill>
              </a:rPr>
              <a:t>Moses </a:t>
            </a:r>
            <a:r>
              <a:rPr lang="en-US" sz="2800" dirty="0">
                <a:solidFill>
                  <a:schemeClr val="bg1"/>
                </a:solidFill>
              </a:rPr>
              <a:t>at the burning bush (1485 BC); to Aaron (1450 BC); to Joshua (1400 BC); </a:t>
            </a:r>
            <a:endParaRPr lang="en-US" sz="2800" dirty="0" smtClean="0">
              <a:solidFill>
                <a:schemeClr val="bg1"/>
              </a:solidFill>
            </a:endParaRPr>
          </a:p>
          <a:p>
            <a:pPr marL="457200" indent="-457200" algn="just">
              <a:buFont typeface="Wingdings" panose="05000000000000000000" pitchFamily="2" charset="2"/>
              <a:buChar char="§"/>
            </a:pPr>
            <a:r>
              <a:rPr lang="en-US" sz="2800" dirty="0" smtClean="0">
                <a:solidFill>
                  <a:schemeClr val="bg1"/>
                </a:solidFill>
              </a:rPr>
              <a:t>The </a:t>
            </a:r>
            <a:r>
              <a:rPr lang="en-US" sz="2800" dirty="0">
                <a:solidFill>
                  <a:schemeClr val="bg1"/>
                </a:solidFill>
              </a:rPr>
              <a:t>Judges of Israel (1350-1050 BC</a:t>
            </a:r>
            <a:r>
              <a:rPr lang="en-US" sz="2800" dirty="0" smtClean="0">
                <a:solidFill>
                  <a:schemeClr val="bg1"/>
                </a:solidFill>
              </a:rPr>
              <a:t>);</a:t>
            </a:r>
          </a:p>
          <a:p>
            <a:pPr marL="457200" indent="-457200" algn="just">
              <a:buFont typeface="Wingdings" panose="05000000000000000000" pitchFamily="2" charset="2"/>
              <a:buChar char="§"/>
            </a:pPr>
            <a:r>
              <a:rPr lang="en-US" sz="2800" dirty="0" smtClean="0">
                <a:solidFill>
                  <a:schemeClr val="bg1"/>
                </a:solidFill>
              </a:rPr>
              <a:t>King </a:t>
            </a:r>
            <a:r>
              <a:rPr lang="en-US" sz="2800" dirty="0">
                <a:solidFill>
                  <a:schemeClr val="bg1"/>
                </a:solidFill>
              </a:rPr>
              <a:t>Saul (1050 BC); </a:t>
            </a:r>
            <a:r>
              <a:rPr lang="en-US" sz="2800" dirty="0" smtClean="0">
                <a:solidFill>
                  <a:schemeClr val="bg1"/>
                </a:solidFill>
              </a:rPr>
              <a:t>King </a:t>
            </a:r>
            <a:r>
              <a:rPr lang="en-US" sz="2800" dirty="0">
                <a:solidFill>
                  <a:schemeClr val="bg1"/>
                </a:solidFill>
              </a:rPr>
              <a:t>David (1010 BC); King Solomon (970 BC); </a:t>
            </a:r>
            <a:endParaRPr lang="en-US" sz="2800" dirty="0" smtClean="0">
              <a:solidFill>
                <a:schemeClr val="bg1"/>
              </a:solidFill>
            </a:endParaRPr>
          </a:p>
          <a:p>
            <a:pPr marL="457200" indent="-457200" algn="just">
              <a:buFont typeface="Wingdings" panose="05000000000000000000" pitchFamily="2" charset="2"/>
              <a:buChar char="§"/>
            </a:pPr>
            <a:r>
              <a:rPr lang="en-US" sz="2800" dirty="0" smtClean="0">
                <a:solidFill>
                  <a:schemeClr val="bg1"/>
                </a:solidFill>
              </a:rPr>
              <a:t>To and through the kings all the way down to King </a:t>
            </a:r>
            <a:r>
              <a:rPr lang="en-US" sz="2800" dirty="0">
                <a:solidFill>
                  <a:schemeClr val="bg1"/>
                </a:solidFill>
              </a:rPr>
              <a:t>Zedekiah (586 BC).  </a:t>
            </a:r>
            <a:endParaRPr lang="en-US" sz="2800" dirty="0" smtClean="0">
              <a:solidFill>
                <a:schemeClr val="bg1"/>
              </a:solidFill>
            </a:endParaRPr>
          </a:p>
          <a:p>
            <a:pPr marL="457200" indent="-457200" algn="just">
              <a:buFont typeface="Wingdings" panose="05000000000000000000" pitchFamily="2" charset="2"/>
              <a:buChar char="§"/>
            </a:pPr>
            <a:r>
              <a:rPr lang="en-US" sz="2800" dirty="0" smtClean="0">
                <a:solidFill>
                  <a:schemeClr val="bg1"/>
                </a:solidFill>
              </a:rPr>
              <a:t>To and through </a:t>
            </a:r>
            <a:r>
              <a:rPr lang="en-US" sz="2800" dirty="0">
                <a:solidFill>
                  <a:schemeClr val="bg1"/>
                </a:solidFill>
              </a:rPr>
              <a:t>the prophets including Elijah and Elisha (875-800 BC), Isaiah (725 BC); Jeremiah (600 BC); Zechariah (520 </a:t>
            </a:r>
            <a:r>
              <a:rPr lang="en-US" sz="2800" dirty="0" smtClean="0">
                <a:solidFill>
                  <a:schemeClr val="bg1"/>
                </a:solidFill>
              </a:rPr>
              <a:t>BC); Malachi </a:t>
            </a:r>
            <a:r>
              <a:rPr lang="en-US" sz="2800" dirty="0">
                <a:solidFill>
                  <a:schemeClr val="bg1"/>
                </a:solidFill>
              </a:rPr>
              <a:t>(430 BC). </a:t>
            </a:r>
            <a:endParaRPr lang="en-US" sz="2800" dirty="0" smtClean="0">
              <a:solidFill>
                <a:schemeClr val="bg1"/>
              </a:solidFill>
            </a:endParaRPr>
          </a:p>
          <a:p>
            <a:pPr marL="457200" indent="-457200" algn="just">
              <a:buFont typeface="Wingdings" panose="05000000000000000000" pitchFamily="2" charset="2"/>
              <a:buChar char="§"/>
            </a:pPr>
            <a:r>
              <a:rPr lang="en-US" sz="2800" dirty="0" smtClean="0">
                <a:solidFill>
                  <a:schemeClr val="bg1"/>
                </a:solidFill>
              </a:rPr>
              <a:t>To </a:t>
            </a:r>
            <a:r>
              <a:rPr lang="en-US" sz="2800" dirty="0">
                <a:solidFill>
                  <a:schemeClr val="bg1"/>
                </a:solidFill>
              </a:rPr>
              <a:t>have over 460 years of nothing but silence from God then was unnerving in Israel’s history.  </a:t>
            </a:r>
          </a:p>
        </p:txBody>
      </p:sp>
    </p:spTree>
    <p:extLst>
      <p:ext uri="{BB962C8B-B14F-4D97-AF65-F5344CB8AC3E}">
        <p14:creationId xmlns:p14="http://schemas.microsoft.com/office/powerpoint/2010/main" val="1210754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750"/>
                                        <p:tgtEl>
                                          <p:spTgt spid="10">
                                            <p:txEl>
                                              <p:pRg st="0" end="0"/>
                                            </p:txEl>
                                          </p:spTgt>
                                        </p:tgtEl>
                                      </p:cBhvr>
                                    </p:animEffect>
                                  </p:childTnLst>
                                </p:cTn>
                              </p:par>
                            </p:childTnLst>
                          </p:cTn>
                        </p:par>
                        <p:par>
                          <p:cTn id="8" fill="hold">
                            <p:stCondLst>
                              <p:cond delay="1750"/>
                            </p:stCondLst>
                            <p:childTnLst>
                              <p:par>
                                <p:cTn id="9" presetID="10" presetClass="entr" presetSubtype="0" fill="hold" grpId="0" nodeType="afterEffect">
                                  <p:stCondLst>
                                    <p:cond delay="1750"/>
                                  </p:stCondLst>
                                  <p:childTnLst>
                                    <p:set>
                                      <p:cBhvr>
                                        <p:cTn id="10" dur="1" fill="hold">
                                          <p:stCondLst>
                                            <p:cond delay="0"/>
                                          </p:stCondLst>
                                        </p:cTn>
                                        <p:tgtEl>
                                          <p:spTgt spid="10">
                                            <p:txEl>
                                              <p:pRg st="1" end="1"/>
                                            </p:txEl>
                                          </p:spTgt>
                                        </p:tgtEl>
                                        <p:attrNameLst>
                                          <p:attrName>style.visibility</p:attrName>
                                        </p:attrNameLst>
                                      </p:cBhvr>
                                      <p:to>
                                        <p:strVal val="visible"/>
                                      </p:to>
                                    </p:set>
                                    <p:animEffect transition="in" filter="fade">
                                      <p:cBhvr>
                                        <p:cTn id="11" dur="1750"/>
                                        <p:tgtEl>
                                          <p:spTgt spid="10">
                                            <p:txEl>
                                              <p:pRg st="1" end="1"/>
                                            </p:txEl>
                                          </p:spTgt>
                                        </p:tgtEl>
                                      </p:cBhvr>
                                    </p:animEffect>
                                  </p:childTnLst>
                                </p:cTn>
                              </p:par>
                            </p:childTnLst>
                          </p:cTn>
                        </p:par>
                        <p:par>
                          <p:cTn id="12" fill="hold">
                            <p:stCondLst>
                              <p:cond delay="5250"/>
                            </p:stCondLst>
                            <p:childTnLst>
                              <p:par>
                                <p:cTn id="13" presetID="10" presetClass="entr" presetSubtype="0" fill="hold" grpId="0" nodeType="afterEffect">
                                  <p:stCondLst>
                                    <p:cond delay="1750"/>
                                  </p:stCondLst>
                                  <p:childTnLst>
                                    <p:set>
                                      <p:cBhvr>
                                        <p:cTn id="14" dur="1" fill="hold">
                                          <p:stCondLst>
                                            <p:cond delay="0"/>
                                          </p:stCondLst>
                                        </p:cTn>
                                        <p:tgtEl>
                                          <p:spTgt spid="10">
                                            <p:txEl>
                                              <p:pRg st="2" end="2"/>
                                            </p:txEl>
                                          </p:spTgt>
                                        </p:tgtEl>
                                        <p:attrNameLst>
                                          <p:attrName>style.visibility</p:attrName>
                                        </p:attrNameLst>
                                      </p:cBhvr>
                                      <p:to>
                                        <p:strVal val="visible"/>
                                      </p:to>
                                    </p:set>
                                    <p:animEffect transition="in" filter="fade">
                                      <p:cBhvr>
                                        <p:cTn id="15" dur="1750"/>
                                        <p:tgtEl>
                                          <p:spTgt spid="10">
                                            <p:txEl>
                                              <p:pRg st="2" end="2"/>
                                            </p:txEl>
                                          </p:spTgt>
                                        </p:tgtEl>
                                      </p:cBhvr>
                                    </p:animEffect>
                                  </p:childTnLst>
                                </p:cTn>
                              </p:par>
                            </p:childTnLst>
                          </p:cTn>
                        </p:par>
                        <p:par>
                          <p:cTn id="16" fill="hold">
                            <p:stCondLst>
                              <p:cond delay="8750"/>
                            </p:stCondLst>
                            <p:childTnLst>
                              <p:par>
                                <p:cTn id="17" presetID="10" presetClass="entr" presetSubtype="0" fill="hold" grpId="0" nodeType="afterEffect">
                                  <p:stCondLst>
                                    <p:cond delay="1750"/>
                                  </p:stCondLst>
                                  <p:childTnLst>
                                    <p:set>
                                      <p:cBhvr>
                                        <p:cTn id="18" dur="1" fill="hold">
                                          <p:stCondLst>
                                            <p:cond delay="0"/>
                                          </p:stCondLst>
                                        </p:cTn>
                                        <p:tgtEl>
                                          <p:spTgt spid="10">
                                            <p:txEl>
                                              <p:pRg st="3" end="3"/>
                                            </p:txEl>
                                          </p:spTgt>
                                        </p:tgtEl>
                                        <p:attrNameLst>
                                          <p:attrName>style.visibility</p:attrName>
                                        </p:attrNameLst>
                                      </p:cBhvr>
                                      <p:to>
                                        <p:strVal val="visible"/>
                                      </p:to>
                                    </p:set>
                                    <p:animEffect transition="in" filter="fade">
                                      <p:cBhvr>
                                        <p:cTn id="19" dur="1750"/>
                                        <p:tgtEl>
                                          <p:spTgt spid="10">
                                            <p:txEl>
                                              <p:pRg st="3" end="3"/>
                                            </p:txEl>
                                          </p:spTgt>
                                        </p:tgtEl>
                                      </p:cBhvr>
                                    </p:animEffect>
                                  </p:childTnLst>
                                </p:cTn>
                              </p:par>
                            </p:childTnLst>
                          </p:cTn>
                        </p:par>
                        <p:par>
                          <p:cTn id="20" fill="hold">
                            <p:stCondLst>
                              <p:cond delay="12250"/>
                            </p:stCondLst>
                            <p:childTnLst>
                              <p:par>
                                <p:cTn id="21" presetID="10" presetClass="entr" presetSubtype="0" fill="hold" grpId="0" nodeType="afterEffect">
                                  <p:stCondLst>
                                    <p:cond delay="1750"/>
                                  </p:stCondLst>
                                  <p:childTnLst>
                                    <p:set>
                                      <p:cBhvr>
                                        <p:cTn id="22" dur="1" fill="hold">
                                          <p:stCondLst>
                                            <p:cond delay="0"/>
                                          </p:stCondLst>
                                        </p:cTn>
                                        <p:tgtEl>
                                          <p:spTgt spid="10">
                                            <p:txEl>
                                              <p:pRg st="4" end="4"/>
                                            </p:txEl>
                                          </p:spTgt>
                                        </p:tgtEl>
                                        <p:attrNameLst>
                                          <p:attrName>style.visibility</p:attrName>
                                        </p:attrNameLst>
                                      </p:cBhvr>
                                      <p:to>
                                        <p:strVal val="visible"/>
                                      </p:to>
                                    </p:set>
                                    <p:animEffect transition="in" filter="fade">
                                      <p:cBhvr>
                                        <p:cTn id="23" dur="1750"/>
                                        <p:tgtEl>
                                          <p:spTgt spid="10">
                                            <p:txEl>
                                              <p:pRg st="4" end="4"/>
                                            </p:txEl>
                                          </p:spTgt>
                                        </p:tgtEl>
                                      </p:cBhvr>
                                    </p:animEffect>
                                  </p:childTnLst>
                                </p:cTn>
                              </p:par>
                            </p:childTnLst>
                          </p:cTn>
                        </p:par>
                        <p:par>
                          <p:cTn id="24" fill="hold">
                            <p:stCondLst>
                              <p:cond delay="15750"/>
                            </p:stCondLst>
                            <p:childTnLst>
                              <p:par>
                                <p:cTn id="25" presetID="10" presetClass="entr" presetSubtype="0" fill="hold" grpId="0" nodeType="afterEffect">
                                  <p:stCondLst>
                                    <p:cond delay="1750"/>
                                  </p:stCondLst>
                                  <p:childTnLst>
                                    <p:set>
                                      <p:cBhvr>
                                        <p:cTn id="26" dur="1" fill="hold">
                                          <p:stCondLst>
                                            <p:cond delay="0"/>
                                          </p:stCondLst>
                                        </p:cTn>
                                        <p:tgtEl>
                                          <p:spTgt spid="10">
                                            <p:txEl>
                                              <p:pRg st="5" end="5"/>
                                            </p:txEl>
                                          </p:spTgt>
                                        </p:tgtEl>
                                        <p:attrNameLst>
                                          <p:attrName>style.visibility</p:attrName>
                                        </p:attrNameLst>
                                      </p:cBhvr>
                                      <p:to>
                                        <p:strVal val="visible"/>
                                      </p:to>
                                    </p:set>
                                    <p:animEffect transition="in" filter="fade">
                                      <p:cBhvr>
                                        <p:cTn id="27" dur="1750"/>
                                        <p:tgtEl>
                                          <p:spTgt spid="10">
                                            <p:txEl>
                                              <p:pRg st="5" end="5"/>
                                            </p:txEl>
                                          </p:spTgt>
                                        </p:tgtEl>
                                      </p:cBhvr>
                                    </p:animEffect>
                                  </p:childTnLst>
                                </p:cTn>
                              </p:par>
                            </p:childTnLst>
                          </p:cTn>
                        </p:par>
                        <p:par>
                          <p:cTn id="28" fill="hold">
                            <p:stCondLst>
                              <p:cond delay="19250"/>
                            </p:stCondLst>
                            <p:childTnLst>
                              <p:par>
                                <p:cTn id="29" presetID="10" presetClass="entr" presetSubtype="0" fill="hold" grpId="0" nodeType="afterEffect">
                                  <p:stCondLst>
                                    <p:cond delay="1750"/>
                                  </p:stCondLst>
                                  <p:childTnLst>
                                    <p:set>
                                      <p:cBhvr>
                                        <p:cTn id="30" dur="1" fill="hold">
                                          <p:stCondLst>
                                            <p:cond delay="0"/>
                                          </p:stCondLst>
                                        </p:cTn>
                                        <p:tgtEl>
                                          <p:spTgt spid="10">
                                            <p:txEl>
                                              <p:pRg st="6" end="6"/>
                                            </p:txEl>
                                          </p:spTgt>
                                        </p:tgtEl>
                                        <p:attrNameLst>
                                          <p:attrName>style.visibility</p:attrName>
                                        </p:attrNameLst>
                                      </p:cBhvr>
                                      <p:to>
                                        <p:strVal val="visible"/>
                                      </p:to>
                                    </p:set>
                                    <p:animEffect transition="in" filter="fade">
                                      <p:cBhvr>
                                        <p:cTn id="31" dur="1750"/>
                                        <p:tgtEl>
                                          <p:spTgt spid="10">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04800" y="76200"/>
            <a:ext cx="8610600" cy="830997"/>
          </a:xfrm>
          <a:prstGeom prst="rect">
            <a:avLst/>
          </a:prstGeom>
          <a:solidFill>
            <a:schemeClr val="tx1">
              <a:lumMod val="65000"/>
              <a:lumOff val="35000"/>
              <a:alpha val="65000"/>
            </a:schemeClr>
          </a:solidFill>
          <a:ln>
            <a:solidFill>
              <a:schemeClr val="tx2">
                <a:lumMod val="60000"/>
                <a:lumOff val="40000"/>
              </a:schemeClr>
            </a:solidFill>
          </a:ln>
        </p:spPr>
        <p:txBody>
          <a:bodyPr wrap="square" rtlCol="0">
            <a:spAutoFit/>
          </a:bodyPr>
          <a:lstStyle/>
          <a:p>
            <a:pPr algn="ctr"/>
            <a:r>
              <a:rPr lang="en-US" sz="4800" dirty="0" smtClean="0">
                <a:solidFill>
                  <a:schemeClr val="bg1"/>
                </a:solidFill>
              </a:rPr>
              <a:t>Israel Occupied</a:t>
            </a:r>
            <a:endParaRPr lang="en-US" sz="4800" dirty="0" smtClean="0">
              <a:solidFill>
                <a:schemeClr val="bg1"/>
              </a:solidFill>
            </a:endParaRPr>
          </a:p>
        </p:txBody>
      </p:sp>
      <p:sp>
        <p:nvSpPr>
          <p:cNvPr id="10" name="TextBox 9"/>
          <p:cNvSpPr txBox="1"/>
          <p:nvPr/>
        </p:nvSpPr>
        <p:spPr>
          <a:xfrm>
            <a:off x="304800" y="914400"/>
            <a:ext cx="8610600" cy="5632311"/>
          </a:xfrm>
          <a:prstGeom prst="rect">
            <a:avLst/>
          </a:prstGeom>
          <a:noFill/>
        </p:spPr>
        <p:txBody>
          <a:bodyPr wrap="square" rtlCol="0">
            <a:spAutoFit/>
          </a:bodyPr>
          <a:lstStyle/>
          <a:p>
            <a:pPr marL="457200" indent="-457200" algn="just">
              <a:buFont typeface="Wingdings" panose="05000000000000000000" pitchFamily="2" charset="2"/>
              <a:buChar char="§"/>
            </a:pPr>
            <a:r>
              <a:rPr lang="en-US" sz="3000" dirty="0" smtClean="0">
                <a:solidFill>
                  <a:schemeClr val="bg1"/>
                </a:solidFill>
              </a:rPr>
              <a:t>The </a:t>
            </a:r>
            <a:r>
              <a:rPr lang="en-US" sz="3000" dirty="0">
                <a:solidFill>
                  <a:schemeClr val="bg1"/>
                </a:solidFill>
              </a:rPr>
              <a:t>fall of Jerusalem </a:t>
            </a:r>
            <a:r>
              <a:rPr lang="en-US" sz="3000" dirty="0" smtClean="0">
                <a:solidFill>
                  <a:schemeClr val="bg1"/>
                </a:solidFill>
              </a:rPr>
              <a:t>to </a:t>
            </a:r>
            <a:r>
              <a:rPr lang="en-US" sz="3000" dirty="0">
                <a:solidFill>
                  <a:schemeClr val="bg1"/>
                </a:solidFill>
              </a:rPr>
              <a:t>Babylon, </a:t>
            </a:r>
            <a:r>
              <a:rPr lang="en-US" sz="3000" dirty="0" smtClean="0">
                <a:solidFill>
                  <a:schemeClr val="bg1"/>
                </a:solidFill>
              </a:rPr>
              <a:t>under </a:t>
            </a:r>
            <a:r>
              <a:rPr lang="en-US" sz="3000" dirty="0">
                <a:solidFill>
                  <a:schemeClr val="bg1"/>
                </a:solidFill>
              </a:rPr>
              <a:t>Nebuchadnezzar and Belshazzar (</a:t>
            </a:r>
            <a:r>
              <a:rPr lang="en-US" sz="3000" dirty="0" smtClean="0">
                <a:solidFill>
                  <a:schemeClr val="bg1"/>
                </a:solidFill>
              </a:rPr>
              <a:t>606-539 BC);</a:t>
            </a:r>
          </a:p>
          <a:p>
            <a:pPr marL="457200" indent="-457200" algn="just">
              <a:buFont typeface="Wingdings" panose="05000000000000000000" pitchFamily="2" charset="2"/>
              <a:buChar char="§"/>
            </a:pPr>
            <a:r>
              <a:rPr lang="en-US" sz="3000" dirty="0" smtClean="0">
                <a:solidFill>
                  <a:schemeClr val="bg1"/>
                </a:solidFill>
              </a:rPr>
              <a:t>By Persia </a:t>
            </a:r>
            <a:r>
              <a:rPr lang="en-US" sz="3000" dirty="0">
                <a:solidFill>
                  <a:schemeClr val="bg1"/>
                </a:solidFill>
              </a:rPr>
              <a:t>under Cyrus, Darius, Xerxes and Artaxerxes (</a:t>
            </a:r>
            <a:r>
              <a:rPr lang="en-US" sz="3000" dirty="0" smtClean="0">
                <a:solidFill>
                  <a:schemeClr val="bg1"/>
                </a:solidFill>
              </a:rPr>
              <a:t>539-425 BC);</a:t>
            </a:r>
          </a:p>
          <a:p>
            <a:pPr marL="457200" indent="-457200" algn="just">
              <a:buFont typeface="Wingdings" panose="05000000000000000000" pitchFamily="2" charset="2"/>
              <a:buChar char="§"/>
            </a:pPr>
            <a:r>
              <a:rPr lang="en-US" sz="3000" dirty="0" smtClean="0">
                <a:solidFill>
                  <a:schemeClr val="bg1"/>
                </a:solidFill>
              </a:rPr>
              <a:t>By Greece </a:t>
            </a:r>
            <a:r>
              <a:rPr lang="en-US" sz="3000" dirty="0">
                <a:solidFill>
                  <a:schemeClr val="bg1"/>
                </a:solidFill>
              </a:rPr>
              <a:t>under a number of rulers </a:t>
            </a:r>
            <a:r>
              <a:rPr lang="en-US" sz="3000" dirty="0" smtClean="0">
                <a:solidFill>
                  <a:schemeClr val="bg1"/>
                </a:solidFill>
              </a:rPr>
              <a:t>(425-150 </a:t>
            </a:r>
            <a:r>
              <a:rPr lang="en-US" sz="3000" dirty="0">
                <a:solidFill>
                  <a:schemeClr val="bg1"/>
                </a:solidFill>
              </a:rPr>
              <a:t>BC) </a:t>
            </a:r>
            <a:r>
              <a:rPr lang="en-US" sz="2800" dirty="0">
                <a:solidFill>
                  <a:schemeClr val="bg1"/>
                </a:solidFill>
              </a:rPr>
              <a:t>including the infamous Antiochus Epiphanes who desecrated the Jewish temple around 170 BC by slaughtering the Jewish priests and mixing their blood with the blood of pigs and pouring it out on the sacred utensils and grounds of the temple. </a:t>
            </a:r>
            <a:endParaRPr lang="en-US" sz="2800" dirty="0" smtClean="0">
              <a:solidFill>
                <a:schemeClr val="bg1"/>
              </a:solidFill>
            </a:endParaRPr>
          </a:p>
          <a:p>
            <a:pPr marL="457200" indent="-457200" algn="just">
              <a:buFont typeface="Wingdings" panose="05000000000000000000" pitchFamily="2" charset="2"/>
              <a:buChar char="§"/>
            </a:pPr>
            <a:r>
              <a:rPr lang="en-US" sz="3000" dirty="0" smtClean="0">
                <a:solidFill>
                  <a:schemeClr val="bg1"/>
                </a:solidFill>
              </a:rPr>
              <a:t>By Rome under </a:t>
            </a:r>
            <a:r>
              <a:rPr lang="en-US" sz="3000" dirty="0">
                <a:solidFill>
                  <a:schemeClr val="bg1"/>
                </a:solidFill>
              </a:rPr>
              <a:t>such notable figures as Augustus, </a:t>
            </a:r>
            <a:r>
              <a:rPr lang="en-US" sz="3000" dirty="0" err="1">
                <a:solidFill>
                  <a:schemeClr val="bg1"/>
                </a:solidFill>
              </a:rPr>
              <a:t>Tiberias</a:t>
            </a:r>
            <a:r>
              <a:rPr lang="en-US" sz="3000" dirty="0">
                <a:solidFill>
                  <a:schemeClr val="bg1"/>
                </a:solidFill>
              </a:rPr>
              <a:t> and Nero (150 BC – 68 AD).</a:t>
            </a:r>
          </a:p>
        </p:txBody>
      </p:sp>
    </p:spTree>
    <p:extLst>
      <p:ext uri="{BB962C8B-B14F-4D97-AF65-F5344CB8AC3E}">
        <p14:creationId xmlns:p14="http://schemas.microsoft.com/office/powerpoint/2010/main" val="2548754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750"/>
                                        <p:tgtEl>
                                          <p:spTgt spid="10">
                                            <p:txEl>
                                              <p:pRg st="0" end="0"/>
                                            </p:txEl>
                                          </p:spTgt>
                                        </p:tgtEl>
                                      </p:cBhvr>
                                    </p:animEffect>
                                  </p:childTnLst>
                                </p:cTn>
                              </p:par>
                            </p:childTnLst>
                          </p:cTn>
                        </p:par>
                        <p:par>
                          <p:cTn id="8" fill="hold">
                            <p:stCondLst>
                              <p:cond delay="1750"/>
                            </p:stCondLst>
                            <p:childTnLst>
                              <p:par>
                                <p:cTn id="9" presetID="10" presetClass="entr" presetSubtype="0" fill="hold" grpId="0" nodeType="afterEffect">
                                  <p:stCondLst>
                                    <p:cond delay="1750"/>
                                  </p:stCondLst>
                                  <p:childTnLst>
                                    <p:set>
                                      <p:cBhvr>
                                        <p:cTn id="10" dur="1" fill="hold">
                                          <p:stCondLst>
                                            <p:cond delay="0"/>
                                          </p:stCondLst>
                                        </p:cTn>
                                        <p:tgtEl>
                                          <p:spTgt spid="10">
                                            <p:txEl>
                                              <p:pRg st="1" end="1"/>
                                            </p:txEl>
                                          </p:spTgt>
                                        </p:tgtEl>
                                        <p:attrNameLst>
                                          <p:attrName>style.visibility</p:attrName>
                                        </p:attrNameLst>
                                      </p:cBhvr>
                                      <p:to>
                                        <p:strVal val="visible"/>
                                      </p:to>
                                    </p:set>
                                    <p:animEffect transition="in" filter="fade">
                                      <p:cBhvr>
                                        <p:cTn id="11" dur="1750"/>
                                        <p:tgtEl>
                                          <p:spTgt spid="10">
                                            <p:txEl>
                                              <p:pRg st="1" end="1"/>
                                            </p:txEl>
                                          </p:spTgt>
                                        </p:tgtEl>
                                      </p:cBhvr>
                                    </p:animEffect>
                                  </p:childTnLst>
                                </p:cTn>
                              </p:par>
                            </p:childTnLst>
                          </p:cTn>
                        </p:par>
                        <p:par>
                          <p:cTn id="12" fill="hold">
                            <p:stCondLst>
                              <p:cond delay="5250"/>
                            </p:stCondLst>
                            <p:childTnLst>
                              <p:par>
                                <p:cTn id="13" presetID="10" presetClass="entr" presetSubtype="0" fill="hold" grpId="0" nodeType="afterEffect">
                                  <p:stCondLst>
                                    <p:cond delay="1750"/>
                                  </p:stCondLst>
                                  <p:childTnLst>
                                    <p:set>
                                      <p:cBhvr>
                                        <p:cTn id="14" dur="1" fill="hold">
                                          <p:stCondLst>
                                            <p:cond delay="0"/>
                                          </p:stCondLst>
                                        </p:cTn>
                                        <p:tgtEl>
                                          <p:spTgt spid="10">
                                            <p:txEl>
                                              <p:pRg st="2" end="2"/>
                                            </p:txEl>
                                          </p:spTgt>
                                        </p:tgtEl>
                                        <p:attrNameLst>
                                          <p:attrName>style.visibility</p:attrName>
                                        </p:attrNameLst>
                                      </p:cBhvr>
                                      <p:to>
                                        <p:strVal val="visible"/>
                                      </p:to>
                                    </p:set>
                                    <p:animEffect transition="in" filter="fade">
                                      <p:cBhvr>
                                        <p:cTn id="15" dur="1750"/>
                                        <p:tgtEl>
                                          <p:spTgt spid="10">
                                            <p:txEl>
                                              <p:pRg st="2" end="2"/>
                                            </p:txEl>
                                          </p:spTgt>
                                        </p:tgtEl>
                                      </p:cBhvr>
                                    </p:animEffect>
                                  </p:childTnLst>
                                </p:cTn>
                              </p:par>
                            </p:childTnLst>
                          </p:cTn>
                        </p:par>
                        <p:par>
                          <p:cTn id="16" fill="hold">
                            <p:stCondLst>
                              <p:cond delay="8750"/>
                            </p:stCondLst>
                            <p:childTnLst>
                              <p:par>
                                <p:cTn id="17" presetID="10" presetClass="entr" presetSubtype="0" fill="hold" grpId="0" nodeType="afterEffect">
                                  <p:stCondLst>
                                    <p:cond delay="1750"/>
                                  </p:stCondLst>
                                  <p:childTnLst>
                                    <p:set>
                                      <p:cBhvr>
                                        <p:cTn id="18" dur="1" fill="hold">
                                          <p:stCondLst>
                                            <p:cond delay="0"/>
                                          </p:stCondLst>
                                        </p:cTn>
                                        <p:tgtEl>
                                          <p:spTgt spid="10">
                                            <p:txEl>
                                              <p:pRg st="3" end="3"/>
                                            </p:txEl>
                                          </p:spTgt>
                                        </p:tgtEl>
                                        <p:attrNameLst>
                                          <p:attrName>style.visibility</p:attrName>
                                        </p:attrNameLst>
                                      </p:cBhvr>
                                      <p:to>
                                        <p:strVal val="visible"/>
                                      </p:to>
                                    </p:set>
                                    <p:animEffect transition="in" filter="fade">
                                      <p:cBhvr>
                                        <p:cTn id="19" dur="1750"/>
                                        <p:tgtEl>
                                          <p:spTgt spid="1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04800" y="76200"/>
            <a:ext cx="8610600" cy="769441"/>
          </a:xfrm>
          <a:prstGeom prst="rect">
            <a:avLst/>
          </a:prstGeom>
          <a:solidFill>
            <a:schemeClr val="tx1">
              <a:lumMod val="65000"/>
              <a:lumOff val="35000"/>
              <a:alpha val="65000"/>
            </a:schemeClr>
          </a:solidFill>
          <a:ln>
            <a:solidFill>
              <a:schemeClr val="tx2">
                <a:lumMod val="60000"/>
                <a:lumOff val="40000"/>
              </a:schemeClr>
            </a:solidFill>
          </a:ln>
        </p:spPr>
        <p:txBody>
          <a:bodyPr wrap="square" rtlCol="0">
            <a:spAutoFit/>
          </a:bodyPr>
          <a:lstStyle/>
          <a:p>
            <a:pPr algn="ctr"/>
            <a:r>
              <a:rPr lang="en-US" sz="4400" dirty="0" smtClean="0">
                <a:solidFill>
                  <a:schemeClr val="bg1"/>
                </a:solidFill>
              </a:rPr>
              <a:t>The First Witness – John the Baptist</a:t>
            </a:r>
            <a:endParaRPr lang="en-US" sz="4400" dirty="0" smtClean="0">
              <a:solidFill>
                <a:schemeClr val="bg1"/>
              </a:solidFill>
            </a:endParaRPr>
          </a:p>
        </p:txBody>
      </p:sp>
      <p:sp>
        <p:nvSpPr>
          <p:cNvPr id="10" name="TextBox 9"/>
          <p:cNvSpPr txBox="1"/>
          <p:nvPr/>
        </p:nvSpPr>
        <p:spPr>
          <a:xfrm>
            <a:off x="304800" y="998577"/>
            <a:ext cx="8610600" cy="707886"/>
          </a:xfrm>
          <a:prstGeom prst="rect">
            <a:avLst/>
          </a:prstGeom>
          <a:noFill/>
        </p:spPr>
        <p:txBody>
          <a:bodyPr wrap="square" rtlCol="0">
            <a:spAutoFit/>
          </a:bodyPr>
          <a:lstStyle/>
          <a:p>
            <a:pPr marL="857250" indent="-857250" algn="just">
              <a:buAutoNum type="romanUcPeriod"/>
            </a:pPr>
            <a:r>
              <a:rPr lang="en-US" sz="4000" b="1" dirty="0" smtClean="0">
                <a:solidFill>
                  <a:schemeClr val="bg1"/>
                </a:solidFill>
              </a:rPr>
              <a:t>The </a:t>
            </a:r>
            <a:r>
              <a:rPr lang="en-US" sz="4000" b="1" dirty="0" smtClean="0">
                <a:solidFill>
                  <a:schemeClr val="bg1"/>
                </a:solidFill>
              </a:rPr>
              <a:t>Preface (1:1)</a:t>
            </a:r>
            <a:endParaRPr lang="en-US" sz="4000" b="1" dirty="0" smtClean="0">
              <a:solidFill>
                <a:schemeClr val="bg1"/>
              </a:solidFill>
            </a:endParaRPr>
          </a:p>
        </p:txBody>
      </p:sp>
      <p:sp>
        <p:nvSpPr>
          <p:cNvPr id="5" name="TextBox 4"/>
          <p:cNvSpPr txBox="1"/>
          <p:nvPr/>
        </p:nvSpPr>
        <p:spPr>
          <a:xfrm>
            <a:off x="304800" y="1600200"/>
            <a:ext cx="8610600" cy="461665"/>
          </a:xfrm>
          <a:prstGeom prst="rect">
            <a:avLst/>
          </a:prstGeom>
          <a:noFill/>
        </p:spPr>
        <p:txBody>
          <a:bodyPr wrap="square" rtlCol="0">
            <a:spAutoFit/>
          </a:bodyPr>
          <a:lstStyle/>
          <a:p>
            <a:r>
              <a:rPr lang="en-US" sz="2400" i="1" dirty="0">
                <a:solidFill>
                  <a:schemeClr val="bg1"/>
                </a:solidFill>
              </a:rPr>
              <a:t>“The beginning of the gospel of Jesus Christ, the Son of God.” </a:t>
            </a:r>
            <a:endParaRPr lang="en-US" sz="2400" dirty="0">
              <a:solidFill>
                <a:schemeClr val="bg1"/>
              </a:solidFill>
            </a:endParaRPr>
          </a:p>
        </p:txBody>
      </p:sp>
      <p:sp>
        <p:nvSpPr>
          <p:cNvPr id="6" name="TextBox 5"/>
          <p:cNvSpPr txBox="1"/>
          <p:nvPr/>
        </p:nvSpPr>
        <p:spPr>
          <a:xfrm>
            <a:off x="304800" y="2057400"/>
            <a:ext cx="8610600" cy="584775"/>
          </a:xfrm>
          <a:prstGeom prst="rect">
            <a:avLst/>
          </a:prstGeom>
          <a:noFill/>
        </p:spPr>
        <p:txBody>
          <a:bodyPr wrap="square" rtlCol="0">
            <a:spAutoFit/>
          </a:bodyPr>
          <a:lstStyle/>
          <a:p>
            <a:pPr marL="514350" indent="-514350">
              <a:buFont typeface="+mj-lt"/>
              <a:buAutoNum type="alphaUcPeriod" startAt="2"/>
            </a:pPr>
            <a:r>
              <a:rPr lang="en-US" sz="3200" dirty="0" smtClean="0">
                <a:solidFill>
                  <a:schemeClr val="bg1"/>
                </a:solidFill>
              </a:rPr>
              <a:t>The Political Climate – who is in charge?</a:t>
            </a:r>
            <a:endParaRPr lang="en-US" sz="3200" dirty="0">
              <a:solidFill>
                <a:schemeClr val="bg1"/>
              </a:solidFill>
            </a:endParaRPr>
          </a:p>
        </p:txBody>
      </p:sp>
      <p:sp>
        <p:nvSpPr>
          <p:cNvPr id="7" name="TextBox 6"/>
          <p:cNvSpPr txBox="1"/>
          <p:nvPr/>
        </p:nvSpPr>
        <p:spPr>
          <a:xfrm>
            <a:off x="304800" y="2590800"/>
            <a:ext cx="8610600" cy="4247317"/>
          </a:xfrm>
          <a:prstGeom prst="rect">
            <a:avLst/>
          </a:prstGeom>
          <a:noFill/>
        </p:spPr>
        <p:txBody>
          <a:bodyPr wrap="square" rtlCol="0">
            <a:spAutoFit/>
          </a:bodyPr>
          <a:lstStyle/>
          <a:p>
            <a:pPr marL="514350" indent="-514350" algn="just">
              <a:buFont typeface="Wingdings" panose="05000000000000000000" pitchFamily="2" charset="2"/>
              <a:buChar char="§"/>
            </a:pPr>
            <a:r>
              <a:rPr lang="en-US" sz="3000" dirty="0" smtClean="0">
                <a:solidFill>
                  <a:schemeClr val="bg1"/>
                </a:solidFill>
              </a:rPr>
              <a:t>The </a:t>
            </a:r>
            <a:r>
              <a:rPr lang="en-US" sz="3000" u="sng" dirty="0" smtClean="0">
                <a:solidFill>
                  <a:schemeClr val="bg1"/>
                </a:solidFill>
              </a:rPr>
              <a:t>Sanhedrin</a:t>
            </a:r>
            <a:r>
              <a:rPr lang="en-US" sz="3000" dirty="0" smtClean="0">
                <a:solidFill>
                  <a:schemeClr val="bg1"/>
                </a:solidFill>
              </a:rPr>
              <a:t> – the “supreme court” of Israel’s religious life</a:t>
            </a:r>
          </a:p>
          <a:p>
            <a:pPr marL="514350" indent="-514350" algn="just">
              <a:buFont typeface="Wingdings" panose="05000000000000000000" pitchFamily="2" charset="2"/>
              <a:buChar char="§"/>
            </a:pPr>
            <a:r>
              <a:rPr lang="en-US" sz="3000" dirty="0" smtClean="0">
                <a:solidFill>
                  <a:schemeClr val="bg1"/>
                </a:solidFill>
              </a:rPr>
              <a:t>The </a:t>
            </a:r>
            <a:r>
              <a:rPr lang="en-US" sz="3000" u="sng" dirty="0" smtClean="0">
                <a:solidFill>
                  <a:schemeClr val="bg1"/>
                </a:solidFill>
              </a:rPr>
              <a:t>Sadducees</a:t>
            </a:r>
            <a:r>
              <a:rPr lang="en-US" sz="3000" dirty="0" smtClean="0">
                <a:solidFill>
                  <a:schemeClr val="bg1"/>
                </a:solidFill>
              </a:rPr>
              <a:t> – the theological liberals – pro-Roman; did not believe in the supernatural (i.e. the resurrection)</a:t>
            </a:r>
          </a:p>
          <a:p>
            <a:pPr marL="514350" indent="-514350" algn="just">
              <a:buFont typeface="Wingdings" panose="05000000000000000000" pitchFamily="2" charset="2"/>
              <a:buChar char="§"/>
            </a:pPr>
            <a:r>
              <a:rPr lang="en-US" sz="3000" dirty="0" smtClean="0">
                <a:solidFill>
                  <a:schemeClr val="bg1"/>
                </a:solidFill>
              </a:rPr>
              <a:t>The </a:t>
            </a:r>
            <a:r>
              <a:rPr lang="en-US" sz="3000" u="sng" dirty="0" smtClean="0">
                <a:solidFill>
                  <a:schemeClr val="bg1"/>
                </a:solidFill>
              </a:rPr>
              <a:t>Pharisees</a:t>
            </a:r>
            <a:r>
              <a:rPr lang="en-US" sz="3000" dirty="0" smtClean="0">
                <a:solidFill>
                  <a:schemeClr val="bg1"/>
                </a:solidFill>
              </a:rPr>
              <a:t> – the theological conservatives – anti-Roman; legalistic </a:t>
            </a:r>
          </a:p>
          <a:p>
            <a:pPr marL="514350" indent="-514350" algn="just">
              <a:buFont typeface="Wingdings" panose="05000000000000000000" pitchFamily="2" charset="2"/>
              <a:buChar char="§"/>
            </a:pPr>
            <a:r>
              <a:rPr lang="en-US" sz="3000" dirty="0" smtClean="0">
                <a:solidFill>
                  <a:schemeClr val="bg1"/>
                </a:solidFill>
              </a:rPr>
              <a:t>The </a:t>
            </a:r>
            <a:r>
              <a:rPr lang="en-US" sz="3000" u="sng" dirty="0" smtClean="0">
                <a:solidFill>
                  <a:schemeClr val="bg1"/>
                </a:solidFill>
              </a:rPr>
              <a:t>Essences</a:t>
            </a:r>
            <a:r>
              <a:rPr lang="en-US" sz="3000" dirty="0" smtClean="0">
                <a:solidFill>
                  <a:schemeClr val="bg1"/>
                </a:solidFill>
              </a:rPr>
              <a:t> – separatists; monastic; desert dwellers</a:t>
            </a:r>
            <a:endParaRPr lang="en-US" sz="3000" dirty="0">
              <a:solidFill>
                <a:schemeClr val="bg1"/>
              </a:solidFill>
            </a:endParaRPr>
          </a:p>
        </p:txBody>
      </p:sp>
    </p:spTree>
    <p:extLst>
      <p:ext uri="{BB962C8B-B14F-4D97-AF65-F5344CB8AC3E}">
        <p14:creationId xmlns:p14="http://schemas.microsoft.com/office/powerpoint/2010/main" val="971997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75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750"/>
                                        <p:tgtEl>
                                          <p:spTgt spid="6">
                                            <p:txEl>
                                              <p:pRg st="0" end="0"/>
                                            </p:txEl>
                                          </p:spTgt>
                                        </p:tgtEl>
                                      </p:cBhvr>
                                    </p:animEffect>
                                  </p:childTnLst>
                                </p:cTn>
                              </p:par>
                            </p:childTnLst>
                          </p:cTn>
                        </p:par>
                        <p:par>
                          <p:cTn id="8" fill="hold">
                            <p:stCondLst>
                              <p:cond delay="2500"/>
                            </p:stCondLst>
                            <p:childTnLst>
                              <p:par>
                                <p:cTn id="9" presetID="10" presetClass="entr" presetSubtype="0" fill="hold" grpId="0" nodeType="afterEffect">
                                  <p:stCondLst>
                                    <p:cond delay="425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fade">
                                      <p:cBhvr>
                                        <p:cTn id="11" dur="1750"/>
                                        <p:tgtEl>
                                          <p:spTgt spid="7">
                                            <p:txEl>
                                              <p:pRg st="0" end="0"/>
                                            </p:txEl>
                                          </p:spTgt>
                                        </p:tgtEl>
                                      </p:cBhvr>
                                    </p:animEffect>
                                  </p:childTnLst>
                                </p:cTn>
                              </p:par>
                            </p:childTnLst>
                          </p:cTn>
                        </p:par>
                        <p:par>
                          <p:cTn id="12" fill="hold">
                            <p:stCondLst>
                              <p:cond delay="8500"/>
                            </p:stCondLst>
                            <p:childTnLst>
                              <p:par>
                                <p:cTn id="13" presetID="10" presetClass="entr" presetSubtype="0" fill="hold" grpId="0" nodeType="afterEffect">
                                  <p:stCondLst>
                                    <p:cond delay="1750"/>
                                  </p:stCondLst>
                                  <p:childTnLst>
                                    <p:set>
                                      <p:cBhvr>
                                        <p:cTn id="14" dur="1" fill="hold">
                                          <p:stCondLst>
                                            <p:cond delay="0"/>
                                          </p:stCondLst>
                                        </p:cTn>
                                        <p:tgtEl>
                                          <p:spTgt spid="7">
                                            <p:txEl>
                                              <p:pRg st="1" end="1"/>
                                            </p:txEl>
                                          </p:spTgt>
                                        </p:tgtEl>
                                        <p:attrNameLst>
                                          <p:attrName>style.visibility</p:attrName>
                                        </p:attrNameLst>
                                      </p:cBhvr>
                                      <p:to>
                                        <p:strVal val="visible"/>
                                      </p:to>
                                    </p:set>
                                    <p:animEffect transition="in" filter="fade">
                                      <p:cBhvr>
                                        <p:cTn id="15" dur="1750"/>
                                        <p:tgtEl>
                                          <p:spTgt spid="7">
                                            <p:txEl>
                                              <p:pRg st="1" end="1"/>
                                            </p:txEl>
                                          </p:spTgt>
                                        </p:tgtEl>
                                      </p:cBhvr>
                                    </p:animEffect>
                                  </p:childTnLst>
                                </p:cTn>
                              </p:par>
                            </p:childTnLst>
                          </p:cTn>
                        </p:par>
                        <p:par>
                          <p:cTn id="16" fill="hold">
                            <p:stCondLst>
                              <p:cond delay="12000"/>
                            </p:stCondLst>
                            <p:childTnLst>
                              <p:par>
                                <p:cTn id="17" presetID="10" presetClass="entr" presetSubtype="0" fill="hold" grpId="0" nodeType="afterEffect">
                                  <p:stCondLst>
                                    <p:cond delay="1750"/>
                                  </p:stCondLst>
                                  <p:childTnLst>
                                    <p:set>
                                      <p:cBhvr>
                                        <p:cTn id="18" dur="1" fill="hold">
                                          <p:stCondLst>
                                            <p:cond delay="0"/>
                                          </p:stCondLst>
                                        </p:cTn>
                                        <p:tgtEl>
                                          <p:spTgt spid="7">
                                            <p:txEl>
                                              <p:pRg st="2" end="2"/>
                                            </p:txEl>
                                          </p:spTgt>
                                        </p:tgtEl>
                                        <p:attrNameLst>
                                          <p:attrName>style.visibility</p:attrName>
                                        </p:attrNameLst>
                                      </p:cBhvr>
                                      <p:to>
                                        <p:strVal val="visible"/>
                                      </p:to>
                                    </p:set>
                                    <p:animEffect transition="in" filter="fade">
                                      <p:cBhvr>
                                        <p:cTn id="19" dur="1750"/>
                                        <p:tgtEl>
                                          <p:spTgt spid="7">
                                            <p:txEl>
                                              <p:pRg st="2" end="2"/>
                                            </p:txEl>
                                          </p:spTgt>
                                        </p:tgtEl>
                                      </p:cBhvr>
                                    </p:animEffect>
                                  </p:childTnLst>
                                </p:cTn>
                              </p:par>
                            </p:childTnLst>
                          </p:cTn>
                        </p:par>
                        <p:par>
                          <p:cTn id="20" fill="hold">
                            <p:stCondLst>
                              <p:cond delay="15500"/>
                            </p:stCondLst>
                            <p:childTnLst>
                              <p:par>
                                <p:cTn id="21" presetID="10" presetClass="entr" presetSubtype="0" fill="hold" grpId="0" nodeType="afterEffect">
                                  <p:stCondLst>
                                    <p:cond delay="1750"/>
                                  </p:stCondLst>
                                  <p:childTnLst>
                                    <p:set>
                                      <p:cBhvr>
                                        <p:cTn id="22" dur="1" fill="hold">
                                          <p:stCondLst>
                                            <p:cond delay="0"/>
                                          </p:stCondLst>
                                        </p:cTn>
                                        <p:tgtEl>
                                          <p:spTgt spid="7">
                                            <p:txEl>
                                              <p:pRg st="3" end="3"/>
                                            </p:txEl>
                                          </p:spTgt>
                                        </p:tgtEl>
                                        <p:attrNameLst>
                                          <p:attrName>style.visibility</p:attrName>
                                        </p:attrNameLst>
                                      </p:cBhvr>
                                      <p:to>
                                        <p:strVal val="visible"/>
                                      </p:to>
                                    </p:set>
                                    <p:animEffect transition="in" filter="fade">
                                      <p:cBhvr>
                                        <p:cTn id="23" dur="175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P spid="7" grpId="0" uiExpand="1"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28794</TotalTime>
  <Words>1197</Words>
  <Application>Microsoft Office PowerPoint</Application>
  <PresentationFormat>On-screen Show (4:3)</PresentationFormat>
  <Paragraphs>105</Paragraphs>
  <Slides>19</Slides>
  <Notes>0</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Ed</dc:creator>
  <cp:lastModifiedBy>Ed Godfrey</cp:lastModifiedBy>
  <cp:revision>814</cp:revision>
  <dcterms:created xsi:type="dcterms:W3CDTF">2013-08-08T16:28:40Z</dcterms:created>
  <dcterms:modified xsi:type="dcterms:W3CDTF">2018-01-27T21:49:04Z</dcterms:modified>
</cp:coreProperties>
</file>