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1390" r:id="rId2"/>
    <p:sldId id="1419" r:id="rId3"/>
    <p:sldId id="1427" r:id="rId4"/>
    <p:sldId id="1426" r:id="rId5"/>
    <p:sldId id="1428" r:id="rId6"/>
    <p:sldId id="1374" r:id="rId7"/>
    <p:sldId id="1429" r:id="rId8"/>
    <p:sldId id="1430" r:id="rId9"/>
    <p:sldId id="1431" r:id="rId10"/>
    <p:sldId id="1418" r:id="rId11"/>
    <p:sldId id="1432" r:id="rId12"/>
    <p:sldId id="1433" r:id="rId13"/>
    <p:sldId id="1434" r:id="rId14"/>
    <p:sldId id="1420" r:id="rId15"/>
    <p:sldId id="1435" r:id="rId16"/>
    <p:sldId id="1421" r:id="rId17"/>
    <p:sldId id="1422" r:id="rId18"/>
    <p:sldId id="13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7D5A32"/>
    <a:srgbClr val="966432"/>
    <a:srgbClr val="D7AE85"/>
    <a:srgbClr val="006F96"/>
    <a:srgbClr val="33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5" autoAdjust="0"/>
    <p:restoredTop sz="94343" autoAdjust="0"/>
  </p:normalViewPr>
  <p:slideViewPr>
    <p:cSldViewPr>
      <p:cViewPr>
        <p:scale>
          <a:sx n="77" d="100"/>
          <a:sy n="77" d="100"/>
        </p:scale>
        <p:origin x="-630"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55510-0E1F-44C6-8AFB-D0F4A4418F2E}" type="datetimeFigureOut">
              <a:rPr lang="en-US" smtClean="0"/>
              <a:t>1/20/2018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C474C-1614-4BFD-840E-B3E3D39068AB}" type="slidenum">
              <a:rPr lang="en-US" smtClean="0"/>
              <a:t>‹#›</a:t>
            </a:fld>
            <a:endParaRPr lang="en-US"/>
          </a:p>
        </p:txBody>
      </p:sp>
    </p:spTree>
    <p:extLst>
      <p:ext uri="{BB962C8B-B14F-4D97-AF65-F5344CB8AC3E}">
        <p14:creationId xmlns:p14="http://schemas.microsoft.com/office/powerpoint/2010/main" val="358221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7323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6712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3874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78928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D85C9-9387-4AF8-A2FF-EF850E82DB46}"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91954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D85C9-9387-4AF8-A2FF-EF850E82DB46}" type="datetimeFigureOut">
              <a:rPr lang="en-US" smtClean="0"/>
              <a:t>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57252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D85C9-9387-4AF8-A2FF-EF850E82DB46}" type="datetimeFigureOut">
              <a:rPr lang="en-US" smtClean="0"/>
              <a:t>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78692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D85C9-9387-4AF8-A2FF-EF850E82DB46}" type="datetimeFigureOut">
              <a:rPr lang="en-US" smtClean="0"/>
              <a:t>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33545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D85C9-9387-4AF8-A2FF-EF850E82DB46}" type="datetimeFigureOut">
              <a:rPr lang="en-US" smtClean="0"/>
              <a:t>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42882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7928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28002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D85C9-9387-4AF8-A2FF-EF850E82DB46}" type="datetimeFigureOut">
              <a:rPr lang="en-US" smtClean="0"/>
              <a:t>1/20/2018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B8810-6185-4F03-9AB9-9A1B0505DA80}" type="slidenum">
              <a:rPr lang="en-US" smtClean="0"/>
              <a:t>‹#›</a:t>
            </a:fld>
            <a:endParaRPr lang="en-US"/>
          </a:p>
        </p:txBody>
      </p:sp>
    </p:spTree>
    <p:extLst>
      <p:ext uri="{BB962C8B-B14F-4D97-AF65-F5344CB8AC3E}">
        <p14:creationId xmlns:p14="http://schemas.microsoft.com/office/powerpoint/2010/main" val="2032182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76200" y="1752600"/>
            <a:ext cx="8915400" cy="1754326"/>
          </a:xfrm>
          <a:prstGeom prst="rect">
            <a:avLst/>
          </a:prstGeom>
          <a:noFill/>
        </p:spPr>
        <p:txBody>
          <a:bodyPr wrap="square" rtlCol="0">
            <a:spAutoFit/>
          </a:bodyPr>
          <a:lstStyle/>
          <a:p>
            <a:pPr algn="ctr"/>
            <a:r>
              <a:rPr lang="en-US" sz="5400" dirty="0" smtClean="0">
                <a:solidFill>
                  <a:schemeClr val="bg1"/>
                </a:solidFill>
              </a:rPr>
              <a:t>Beware of a Sinful Life</a:t>
            </a:r>
          </a:p>
          <a:p>
            <a:pPr algn="ctr"/>
            <a:r>
              <a:rPr lang="en-US" sz="5400" dirty="0" smtClean="0">
                <a:solidFill>
                  <a:schemeClr val="bg1"/>
                </a:solidFill>
              </a:rPr>
              <a:t>1 John 3:4-10</a:t>
            </a:r>
            <a:endParaRPr lang="en-US" sz="5400" dirty="0">
              <a:solidFill>
                <a:schemeClr val="bg1"/>
              </a:solidFill>
            </a:endParaRPr>
          </a:p>
        </p:txBody>
      </p:sp>
    </p:spTree>
    <p:extLst>
      <p:ext uri="{BB962C8B-B14F-4D97-AF65-F5344CB8AC3E}">
        <p14:creationId xmlns:p14="http://schemas.microsoft.com/office/powerpoint/2010/main" val="327816459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Sin</a:t>
            </a:r>
            <a:endParaRPr lang="en-US" sz="4800" dirty="0" smtClean="0">
              <a:solidFill>
                <a:schemeClr val="bg1"/>
              </a:solidFill>
            </a:endParaRPr>
          </a:p>
        </p:txBody>
      </p:sp>
      <p:sp>
        <p:nvSpPr>
          <p:cNvPr id="10" name="TextBox 9"/>
          <p:cNvSpPr txBox="1"/>
          <p:nvPr/>
        </p:nvSpPr>
        <p:spPr>
          <a:xfrm>
            <a:off x="304800" y="990600"/>
            <a:ext cx="8610600" cy="1938992"/>
          </a:xfrm>
          <a:prstGeom prst="rect">
            <a:avLst/>
          </a:prstGeom>
          <a:noFill/>
        </p:spPr>
        <p:txBody>
          <a:bodyPr wrap="square" rtlCol="0">
            <a:spAutoFit/>
          </a:bodyPr>
          <a:lstStyle/>
          <a:p>
            <a:pPr algn="just"/>
            <a:r>
              <a:rPr lang="en-US" sz="4000" dirty="0">
                <a:solidFill>
                  <a:schemeClr val="bg1"/>
                </a:solidFill>
              </a:rPr>
              <a:t>…is lawlessness; lawlessness which is </a:t>
            </a:r>
            <a:r>
              <a:rPr lang="en-US" sz="4000" i="1" u="sng" dirty="0">
                <a:solidFill>
                  <a:schemeClr val="bg1"/>
                </a:solidFill>
              </a:rPr>
              <a:t>any</a:t>
            </a:r>
            <a:r>
              <a:rPr lang="en-US" sz="4000" dirty="0">
                <a:solidFill>
                  <a:schemeClr val="bg1"/>
                </a:solidFill>
              </a:rPr>
              <a:t> deed or even thought that is opposed to God and His word.</a:t>
            </a:r>
            <a:endParaRPr lang="en-US" sz="4000" dirty="0">
              <a:solidFill>
                <a:schemeClr val="bg1"/>
              </a:solidFill>
            </a:endParaRPr>
          </a:p>
        </p:txBody>
      </p:sp>
      <p:sp>
        <p:nvSpPr>
          <p:cNvPr id="5" name="TextBox 4"/>
          <p:cNvSpPr txBox="1"/>
          <p:nvPr/>
        </p:nvSpPr>
        <p:spPr>
          <a:xfrm>
            <a:off x="304800" y="3166408"/>
            <a:ext cx="8610600" cy="3170099"/>
          </a:xfrm>
          <a:prstGeom prst="rect">
            <a:avLst/>
          </a:prstGeom>
          <a:noFill/>
        </p:spPr>
        <p:txBody>
          <a:bodyPr wrap="square" rtlCol="0">
            <a:spAutoFit/>
          </a:bodyPr>
          <a:lstStyle/>
          <a:p>
            <a:pPr algn="just"/>
            <a:r>
              <a:rPr lang="en-US" sz="4000" i="1" dirty="0" smtClean="0">
                <a:solidFill>
                  <a:schemeClr val="bg1"/>
                </a:solidFill>
              </a:rPr>
              <a:t>5 You </a:t>
            </a:r>
            <a:r>
              <a:rPr lang="en-US" sz="4000" i="1" dirty="0">
                <a:solidFill>
                  <a:schemeClr val="bg1"/>
                </a:solidFill>
              </a:rPr>
              <a:t>know that He appeared in order to take away sins; and in Him there is no sin. 8b The Son of God appeared for this purpose, to destroy the works of the devil.</a:t>
            </a:r>
            <a:endParaRPr lang="en-US" sz="4000" dirty="0">
              <a:solidFill>
                <a:schemeClr val="bg1"/>
              </a:solidFill>
            </a:endParaRPr>
          </a:p>
        </p:txBody>
      </p:sp>
    </p:spTree>
    <p:extLst>
      <p:ext uri="{BB962C8B-B14F-4D97-AF65-F5344CB8AC3E}">
        <p14:creationId xmlns:p14="http://schemas.microsoft.com/office/powerpoint/2010/main" val="28312503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750"/>
                                        <p:tgtEl>
                                          <p:spTgt spid="10">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575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2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1200329"/>
          </a:xfrm>
          <a:prstGeom prst="rect">
            <a:avLst/>
          </a:prstGeom>
          <a:noFill/>
          <a:ln>
            <a:solidFill>
              <a:schemeClr val="tx2">
                <a:lumMod val="20000"/>
                <a:lumOff val="80000"/>
              </a:schemeClr>
            </a:solidFill>
          </a:ln>
        </p:spPr>
        <p:txBody>
          <a:bodyPr wrap="square" rtlCol="0">
            <a:spAutoFit/>
          </a:bodyPr>
          <a:lstStyle/>
          <a:p>
            <a:r>
              <a:rPr lang="en-US" sz="3600" dirty="0" smtClean="0">
                <a:solidFill>
                  <a:schemeClr val="bg1"/>
                </a:solidFill>
              </a:rPr>
              <a:t>III. </a:t>
            </a:r>
            <a:r>
              <a:rPr lang="en-US" sz="3600" dirty="0" smtClean="0">
                <a:solidFill>
                  <a:schemeClr val="bg1"/>
                </a:solidFill>
              </a:rPr>
              <a:t>Sin is contrary to the believer’s practice 	</a:t>
            </a:r>
            <a:r>
              <a:rPr lang="en-US" sz="3600" baseline="30000" dirty="0" smtClean="0">
                <a:solidFill>
                  <a:schemeClr val="bg1"/>
                </a:solidFill>
              </a:rPr>
              <a:t>(3:6-7; 9-10)</a:t>
            </a:r>
            <a:endParaRPr lang="en-US" sz="3600" baseline="30000" dirty="0" smtClean="0">
              <a:solidFill>
                <a:schemeClr val="bg1"/>
              </a:solidFill>
            </a:endParaRPr>
          </a:p>
        </p:txBody>
      </p:sp>
      <p:sp>
        <p:nvSpPr>
          <p:cNvPr id="10" name="TextBox 9"/>
          <p:cNvSpPr txBox="1"/>
          <p:nvPr/>
        </p:nvSpPr>
        <p:spPr>
          <a:xfrm>
            <a:off x="304800" y="977205"/>
            <a:ext cx="8610600" cy="3970318"/>
          </a:xfrm>
          <a:prstGeom prst="rect">
            <a:avLst/>
          </a:prstGeom>
          <a:noFill/>
        </p:spPr>
        <p:txBody>
          <a:bodyPr wrap="square" rtlCol="0">
            <a:spAutoFit/>
          </a:bodyPr>
          <a:lstStyle/>
          <a:p>
            <a:pPr algn="just"/>
            <a:r>
              <a:rPr lang="en-US" sz="2800" i="1" dirty="0">
                <a:solidFill>
                  <a:schemeClr val="bg1"/>
                </a:solidFill>
              </a:rPr>
              <a:t>6 No one who abides in Him sins; no one who sins has seen Him or knows Him. 7 Little children, make sure no one deceives you; the one who practices righteousness is righteous, just as He is righteous…9 No one who is born of God practices sin, because His seed abides in him; and he cannot sin, because he is born of God. 10 By this the children of God and the children of the devil are obvious: anyone who does not practice righteousness is not of God, nor the one who does not love his brother.</a:t>
            </a:r>
            <a:r>
              <a:rPr lang="en-US" sz="2800" b="1" i="1" dirty="0">
                <a:solidFill>
                  <a:schemeClr val="bg1"/>
                </a:solidFill>
              </a:rPr>
              <a:t> </a:t>
            </a:r>
            <a:endParaRPr lang="en-US" sz="2800" dirty="0">
              <a:solidFill>
                <a:schemeClr val="bg1"/>
              </a:solidFill>
            </a:endParaRPr>
          </a:p>
        </p:txBody>
      </p:sp>
    </p:spTree>
    <p:extLst>
      <p:ext uri="{BB962C8B-B14F-4D97-AF65-F5344CB8AC3E}">
        <p14:creationId xmlns:p14="http://schemas.microsoft.com/office/powerpoint/2010/main" val="363693612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The believer’s practice</a:t>
            </a:r>
            <a:endParaRPr lang="en-US" sz="4800" dirty="0" smtClean="0">
              <a:solidFill>
                <a:schemeClr val="bg1"/>
              </a:solidFill>
            </a:endParaRPr>
          </a:p>
        </p:txBody>
      </p:sp>
      <p:sp>
        <p:nvSpPr>
          <p:cNvPr id="10" name="TextBox 9"/>
          <p:cNvSpPr txBox="1"/>
          <p:nvPr/>
        </p:nvSpPr>
        <p:spPr>
          <a:xfrm>
            <a:off x="304800" y="990600"/>
            <a:ext cx="8610600" cy="3662541"/>
          </a:xfrm>
          <a:prstGeom prst="rect">
            <a:avLst/>
          </a:prstGeom>
          <a:noFill/>
        </p:spPr>
        <p:txBody>
          <a:bodyPr wrap="square" rtlCol="0">
            <a:spAutoFit/>
          </a:bodyPr>
          <a:lstStyle/>
          <a:p>
            <a:pPr marL="742950" indent="-742950" algn="just">
              <a:buAutoNum type="arabicPeriod"/>
            </a:pPr>
            <a:r>
              <a:rPr lang="en-US" sz="4000" dirty="0" smtClean="0">
                <a:solidFill>
                  <a:schemeClr val="bg1"/>
                </a:solidFill>
              </a:rPr>
              <a:t>The believer “abides in Him” [lives; dwells]</a:t>
            </a:r>
          </a:p>
          <a:p>
            <a:pPr marL="742950" indent="-742950" algn="just">
              <a:buAutoNum type="arabicPeriod"/>
            </a:pPr>
            <a:r>
              <a:rPr lang="en-US" sz="4000" dirty="0" smtClean="0">
                <a:solidFill>
                  <a:schemeClr val="bg1"/>
                </a:solidFill>
              </a:rPr>
              <a:t>The believer does not sin.</a:t>
            </a:r>
          </a:p>
          <a:p>
            <a:pPr marL="1200150" lvl="1" indent="-742950" algn="just">
              <a:buFont typeface="Wingdings" panose="05000000000000000000" pitchFamily="2" charset="2"/>
              <a:buChar char="§"/>
            </a:pPr>
            <a:r>
              <a:rPr lang="en-US" sz="3200" i="1" dirty="0" smtClean="0">
                <a:solidFill>
                  <a:schemeClr val="bg1"/>
                </a:solidFill>
              </a:rPr>
              <a:t>Engage in a willful, habitual lifestyle of sin.</a:t>
            </a:r>
          </a:p>
          <a:p>
            <a:pPr marL="742950" indent="-742950" algn="just">
              <a:buFont typeface="+mj-lt"/>
              <a:buAutoNum type="arabicPeriod" startAt="3"/>
            </a:pPr>
            <a:r>
              <a:rPr lang="en-US" sz="4000" dirty="0" smtClean="0">
                <a:solidFill>
                  <a:schemeClr val="bg1"/>
                </a:solidFill>
              </a:rPr>
              <a:t>The believer practices righteousness and love. </a:t>
            </a:r>
            <a:endParaRPr lang="en-US" sz="4000" dirty="0">
              <a:solidFill>
                <a:schemeClr val="bg1"/>
              </a:solidFill>
            </a:endParaRPr>
          </a:p>
        </p:txBody>
      </p:sp>
    </p:spTree>
    <p:extLst>
      <p:ext uri="{BB962C8B-B14F-4D97-AF65-F5344CB8AC3E}">
        <p14:creationId xmlns:p14="http://schemas.microsoft.com/office/powerpoint/2010/main" val="180192887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75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1750"/>
                                        <p:tgtEl>
                                          <p:spTgt spid="10">
                                            <p:txEl>
                                              <p:pRg st="1" end="1"/>
                                            </p:txEl>
                                          </p:spTgt>
                                        </p:tgtEl>
                                      </p:cBhvr>
                                    </p:animEffect>
                                  </p:childTnLst>
                                </p:cTn>
                              </p:par>
                            </p:childTnLst>
                          </p:cTn>
                        </p:par>
                        <p:par>
                          <p:cTn id="13" fill="hold">
                            <p:stCondLst>
                              <p:cond delay="1750"/>
                            </p:stCondLst>
                            <p:childTnLst>
                              <p:par>
                                <p:cTn id="14" presetID="10" presetClass="entr" presetSubtype="0" fill="hold" grpId="0" nodeType="afterEffect">
                                  <p:stCondLst>
                                    <p:cond delay="1750"/>
                                  </p:stCondLst>
                                  <p:childTnLst>
                                    <p:set>
                                      <p:cBhvr>
                                        <p:cTn id="15" dur="1" fill="hold">
                                          <p:stCondLst>
                                            <p:cond delay="0"/>
                                          </p:stCondLst>
                                        </p:cTn>
                                        <p:tgtEl>
                                          <p:spTgt spid="10">
                                            <p:txEl>
                                              <p:pRg st="2" end="2"/>
                                            </p:txEl>
                                          </p:spTgt>
                                        </p:tgtEl>
                                        <p:attrNameLst>
                                          <p:attrName>style.visibility</p:attrName>
                                        </p:attrNameLst>
                                      </p:cBhvr>
                                      <p:to>
                                        <p:strVal val="visible"/>
                                      </p:to>
                                    </p:set>
                                    <p:animEffect transition="in" filter="fade">
                                      <p:cBhvr>
                                        <p:cTn id="16" dur="1750"/>
                                        <p:tgtEl>
                                          <p:spTgt spid="1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Effect transition="in" filter="fade">
                                      <p:cBhvr>
                                        <p:cTn id="21" dur="175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1200329"/>
          </a:xfrm>
          <a:prstGeom prst="rect">
            <a:avLst/>
          </a:prstGeom>
          <a:noFill/>
          <a:ln>
            <a:solidFill>
              <a:schemeClr val="tx2">
                <a:lumMod val="20000"/>
                <a:lumOff val="80000"/>
              </a:schemeClr>
            </a:solidFill>
          </a:ln>
        </p:spPr>
        <p:txBody>
          <a:bodyPr wrap="square" rtlCol="0">
            <a:spAutoFit/>
          </a:bodyPr>
          <a:lstStyle/>
          <a:p>
            <a:r>
              <a:rPr lang="en-US" sz="3600" dirty="0" smtClean="0">
                <a:solidFill>
                  <a:schemeClr val="bg1"/>
                </a:solidFill>
              </a:rPr>
              <a:t>III. </a:t>
            </a:r>
            <a:r>
              <a:rPr lang="en-US" sz="3600" dirty="0" smtClean="0">
                <a:solidFill>
                  <a:schemeClr val="bg1"/>
                </a:solidFill>
              </a:rPr>
              <a:t>Sin is contrary to the believer’s practice 	</a:t>
            </a:r>
            <a:r>
              <a:rPr lang="en-US" sz="3600" baseline="30000" dirty="0" smtClean="0">
                <a:solidFill>
                  <a:schemeClr val="bg1"/>
                </a:solidFill>
              </a:rPr>
              <a:t>(3:6-7; 9-10)</a:t>
            </a:r>
            <a:endParaRPr lang="en-US" sz="3600" baseline="30000" dirty="0" smtClean="0">
              <a:solidFill>
                <a:schemeClr val="bg1"/>
              </a:solidFill>
            </a:endParaRPr>
          </a:p>
        </p:txBody>
      </p:sp>
      <p:sp>
        <p:nvSpPr>
          <p:cNvPr id="10" name="TextBox 9"/>
          <p:cNvSpPr txBox="1"/>
          <p:nvPr/>
        </p:nvSpPr>
        <p:spPr>
          <a:xfrm>
            <a:off x="304800" y="977205"/>
            <a:ext cx="8610600" cy="3970318"/>
          </a:xfrm>
          <a:prstGeom prst="rect">
            <a:avLst/>
          </a:prstGeom>
          <a:noFill/>
        </p:spPr>
        <p:txBody>
          <a:bodyPr wrap="square" rtlCol="0">
            <a:spAutoFit/>
          </a:bodyPr>
          <a:lstStyle/>
          <a:p>
            <a:pPr algn="just"/>
            <a:r>
              <a:rPr lang="en-US" sz="2800" i="1" dirty="0">
                <a:solidFill>
                  <a:schemeClr val="bg1"/>
                </a:solidFill>
              </a:rPr>
              <a:t>6 No one who abides in Him sins; no one who sins has seen Him or knows Him. 7 Little children, make sure no one deceives you; the one who practices righteousness is righteous, just as He is righteous…9 No one who is born of God practices sin, because His seed abides in him; and he cannot sin, because he is born of God. 10 By this the children of God and the children of the devil are obvious: anyone who does not practice righteousness is not of God, nor the one who does not love his brother.</a:t>
            </a:r>
            <a:r>
              <a:rPr lang="en-US" sz="2800" b="1" i="1" dirty="0">
                <a:solidFill>
                  <a:schemeClr val="bg1"/>
                </a:solidFill>
              </a:rPr>
              <a:t> </a:t>
            </a:r>
            <a:endParaRPr lang="en-US" sz="2800" dirty="0">
              <a:solidFill>
                <a:schemeClr val="bg1"/>
              </a:solidFill>
            </a:endParaRPr>
          </a:p>
        </p:txBody>
      </p:sp>
    </p:spTree>
    <p:extLst>
      <p:ext uri="{BB962C8B-B14F-4D97-AF65-F5344CB8AC3E}">
        <p14:creationId xmlns:p14="http://schemas.microsoft.com/office/powerpoint/2010/main" val="350091856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Matthew 7:15-16</a:t>
            </a:r>
            <a:endParaRPr lang="en-US" sz="4800" dirty="0" smtClean="0">
              <a:solidFill>
                <a:schemeClr val="bg1"/>
              </a:solidFill>
            </a:endParaRPr>
          </a:p>
        </p:txBody>
      </p:sp>
      <p:sp>
        <p:nvSpPr>
          <p:cNvPr id="10" name="TextBox 9"/>
          <p:cNvSpPr txBox="1"/>
          <p:nvPr/>
        </p:nvSpPr>
        <p:spPr>
          <a:xfrm>
            <a:off x="304800" y="990600"/>
            <a:ext cx="8610600" cy="2800767"/>
          </a:xfrm>
          <a:prstGeom prst="rect">
            <a:avLst/>
          </a:prstGeom>
          <a:noFill/>
        </p:spPr>
        <p:txBody>
          <a:bodyPr wrap="square" rtlCol="0">
            <a:spAutoFit/>
          </a:bodyPr>
          <a:lstStyle/>
          <a:p>
            <a:pPr algn="just"/>
            <a:r>
              <a:rPr lang="en-US" sz="4400" i="1" dirty="0">
                <a:solidFill>
                  <a:schemeClr val="bg1"/>
                </a:solidFill>
              </a:rPr>
              <a:t>15 Beware of the false prophets, who come to you in sheep's clothing, but inwardly are ravenous wolves. 16 You will know them by their fruits.</a:t>
            </a:r>
            <a:endParaRPr lang="en-US" sz="4400" dirty="0">
              <a:solidFill>
                <a:schemeClr val="bg1"/>
              </a:solidFill>
            </a:endParaRPr>
          </a:p>
        </p:txBody>
      </p:sp>
    </p:spTree>
    <p:extLst>
      <p:ext uri="{BB962C8B-B14F-4D97-AF65-F5344CB8AC3E}">
        <p14:creationId xmlns:p14="http://schemas.microsoft.com/office/powerpoint/2010/main" val="28312503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Sin</a:t>
            </a:r>
            <a:endParaRPr lang="en-US" sz="4800" dirty="0" smtClean="0">
              <a:solidFill>
                <a:schemeClr val="bg1"/>
              </a:solidFill>
            </a:endParaRPr>
          </a:p>
        </p:txBody>
      </p:sp>
      <p:sp>
        <p:nvSpPr>
          <p:cNvPr id="10" name="TextBox 9"/>
          <p:cNvSpPr txBox="1"/>
          <p:nvPr/>
        </p:nvSpPr>
        <p:spPr>
          <a:xfrm>
            <a:off x="304800" y="990600"/>
            <a:ext cx="8610600" cy="3785652"/>
          </a:xfrm>
          <a:prstGeom prst="rect">
            <a:avLst/>
          </a:prstGeom>
          <a:noFill/>
        </p:spPr>
        <p:txBody>
          <a:bodyPr wrap="square" rtlCol="0">
            <a:spAutoFit/>
          </a:bodyPr>
          <a:lstStyle/>
          <a:p>
            <a:pPr algn="just"/>
            <a:r>
              <a:rPr lang="en-US" sz="4000" dirty="0">
                <a:solidFill>
                  <a:schemeClr val="bg1"/>
                </a:solidFill>
              </a:rPr>
              <a:t>W</a:t>
            </a:r>
            <a:r>
              <a:rPr lang="en-US" sz="4000" dirty="0" smtClean="0">
                <a:solidFill>
                  <a:schemeClr val="bg1"/>
                </a:solidFill>
              </a:rPr>
              <a:t>hen </a:t>
            </a:r>
            <a:r>
              <a:rPr lang="en-US" sz="4000" dirty="0">
                <a:solidFill>
                  <a:schemeClr val="bg1"/>
                </a:solidFill>
              </a:rPr>
              <a:t>John states that those born of God do not practice sin and that they cannot sin, he means </a:t>
            </a:r>
            <a:r>
              <a:rPr lang="en-US" sz="4000" i="1" dirty="0">
                <a:solidFill>
                  <a:schemeClr val="bg1"/>
                </a:solidFill>
              </a:rPr>
              <a:t>that it is impossible for a child of God to continually persist in a lifestyle marked by sin.</a:t>
            </a:r>
            <a:r>
              <a:rPr lang="en-US" sz="4000" dirty="0">
                <a:solidFill>
                  <a:schemeClr val="bg1"/>
                </a:solidFill>
              </a:rPr>
              <a:t> </a:t>
            </a:r>
          </a:p>
        </p:txBody>
      </p:sp>
    </p:spTree>
    <p:extLst>
      <p:ext uri="{BB962C8B-B14F-4D97-AF65-F5344CB8AC3E}">
        <p14:creationId xmlns:p14="http://schemas.microsoft.com/office/powerpoint/2010/main" val="265304788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75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J.C. Ryle</a:t>
            </a:r>
            <a:endParaRPr lang="en-US" sz="4800" dirty="0" smtClean="0">
              <a:solidFill>
                <a:schemeClr val="bg1"/>
              </a:solidFill>
            </a:endParaRPr>
          </a:p>
        </p:txBody>
      </p:sp>
      <p:sp>
        <p:nvSpPr>
          <p:cNvPr id="10" name="TextBox 9"/>
          <p:cNvSpPr txBox="1"/>
          <p:nvPr/>
        </p:nvSpPr>
        <p:spPr>
          <a:xfrm>
            <a:off x="304800" y="990600"/>
            <a:ext cx="8610600" cy="3785652"/>
          </a:xfrm>
          <a:prstGeom prst="rect">
            <a:avLst/>
          </a:prstGeom>
          <a:noFill/>
        </p:spPr>
        <p:txBody>
          <a:bodyPr wrap="square" rtlCol="0">
            <a:spAutoFit/>
          </a:bodyPr>
          <a:lstStyle/>
          <a:p>
            <a:pPr algn="just"/>
            <a:r>
              <a:rPr lang="en-US" sz="4000" i="1" dirty="0">
                <a:solidFill>
                  <a:schemeClr val="bg1"/>
                </a:solidFill>
              </a:rPr>
              <a:t>“that a right knowledge of sin lies at the root of all saving Christianity….If a man does not realize the dangerous nature of his soul’s disease, you cannot wonder if he is content with false or imperfect remedies.”</a:t>
            </a:r>
            <a:endParaRPr lang="en-US" sz="4000" dirty="0">
              <a:solidFill>
                <a:schemeClr val="bg1"/>
              </a:solidFill>
            </a:endParaRPr>
          </a:p>
        </p:txBody>
      </p:sp>
    </p:spTree>
    <p:extLst>
      <p:ext uri="{BB962C8B-B14F-4D97-AF65-F5344CB8AC3E}">
        <p14:creationId xmlns:p14="http://schemas.microsoft.com/office/powerpoint/2010/main" val="28312503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Beware of a Sinful Life</a:t>
            </a:r>
            <a:endParaRPr lang="en-US" sz="4800" dirty="0" smtClean="0">
              <a:solidFill>
                <a:schemeClr val="bg1"/>
              </a:solidFill>
            </a:endParaRPr>
          </a:p>
        </p:txBody>
      </p:sp>
      <p:sp>
        <p:nvSpPr>
          <p:cNvPr id="10" name="TextBox 9"/>
          <p:cNvSpPr txBox="1"/>
          <p:nvPr/>
        </p:nvSpPr>
        <p:spPr>
          <a:xfrm>
            <a:off x="304800" y="990600"/>
            <a:ext cx="8610600" cy="5678478"/>
          </a:xfrm>
          <a:prstGeom prst="rect">
            <a:avLst/>
          </a:prstGeom>
          <a:noFill/>
        </p:spPr>
        <p:txBody>
          <a:bodyPr wrap="square" rtlCol="0">
            <a:spAutoFit/>
          </a:bodyPr>
          <a:lstStyle/>
          <a:p>
            <a:pPr marL="742950" indent="-742950" algn="just">
              <a:buAutoNum type="arabicPeriod"/>
            </a:pPr>
            <a:r>
              <a:rPr lang="en-US" sz="3300" dirty="0" smtClean="0">
                <a:solidFill>
                  <a:schemeClr val="bg1"/>
                </a:solidFill>
              </a:rPr>
              <a:t>We </a:t>
            </a:r>
            <a:r>
              <a:rPr lang="en-US" sz="3300" dirty="0">
                <a:solidFill>
                  <a:schemeClr val="bg1"/>
                </a:solidFill>
              </a:rPr>
              <a:t>are to beware of sin because it is rebellion against God, and founded in Satan himself. </a:t>
            </a:r>
            <a:endParaRPr lang="en-US" sz="3300" dirty="0" smtClean="0">
              <a:solidFill>
                <a:schemeClr val="bg1"/>
              </a:solidFill>
            </a:endParaRPr>
          </a:p>
          <a:p>
            <a:pPr marL="742950" indent="-742950" algn="just">
              <a:buAutoNum type="arabicPeriod"/>
            </a:pPr>
            <a:r>
              <a:rPr lang="en-US" sz="3300" dirty="0">
                <a:solidFill>
                  <a:schemeClr val="bg1"/>
                </a:solidFill>
              </a:rPr>
              <a:t>W</a:t>
            </a:r>
            <a:r>
              <a:rPr lang="en-US" sz="3300" dirty="0" smtClean="0">
                <a:solidFill>
                  <a:schemeClr val="bg1"/>
                </a:solidFill>
              </a:rPr>
              <a:t>e </a:t>
            </a:r>
            <a:r>
              <a:rPr lang="en-US" sz="3300" dirty="0">
                <a:solidFill>
                  <a:schemeClr val="bg1"/>
                </a:solidFill>
              </a:rPr>
              <a:t>are to beware of sin because it is opposed to the very reason why Christ came. </a:t>
            </a:r>
            <a:endParaRPr lang="en-US" sz="3300" dirty="0" smtClean="0">
              <a:solidFill>
                <a:schemeClr val="bg1"/>
              </a:solidFill>
            </a:endParaRPr>
          </a:p>
          <a:p>
            <a:pPr marL="742950" indent="-742950" algn="just">
              <a:buFontTx/>
              <a:buAutoNum type="arabicPeriod"/>
            </a:pPr>
            <a:r>
              <a:rPr lang="en-US" sz="3300" dirty="0">
                <a:solidFill>
                  <a:schemeClr val="bg1"/>
                </a:solidFill>
              </a:rPr>
              <a:t>I</a:t>
            </a:r>
            <a:r>
              <a:rPr lang="en-US" sz="3300" dirty="0" smtClean="0">
                <a:solidFill>
                  <a:schemeClr val="bg1"/>
                </a:solidFill>
              </a:rPr>
              <a:t>f </a:t>
            </a:r>
            <a:r>
              <a:rPr lang="en-US" sz="3300" dirty="0">
                <a:solidFill>
                  <a:schemeClr val="bg1"/>
                </a:solidFill>
              </a:rPr>
              <a:t>we beware of sin, particularly the practice of sin, then, as those who abide in Christ and are born of God, it will be our practice to pursue righteousness, to live right before God, and to love our brothers and sisters in Christ</a:t>
            </a:r>
            <a:r>
              <a:rPr lang="en-US" sz="3300" dirty="0" smtClean="0">
                <a:solidFill>
                  <a:schemeClr val="bg1"/>
                </a:solidFill>
              </a:rPr>
              <a:t>.</a:t>
            </a:r>
            <a:endParaRPr lang="en-US" sz="3300" dirty="0">
              <a:solidFill>
                <a:schemeClr val="bg1"/>
              </a:solidFill>
            </a:endParaRPr>
          </a:p>
        </p:txBody>
      </p:sp>
    </p:spTree>
    <p:extLst>
      <p:ext uri="{BB962C8B-B14F-4D97-AF65-F5344CB8AC3E}">
        <p14:creationId xmlns:p14="http://schemas.microsoft.com/office/powerpoint/2010/main" val="28312503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75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175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175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15591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1 John 3:4-6</a:t>
            </a:r>
            <a:endParaRPr lang="en-US" sz="4800" dirty="0" smtClean="0">
              <a:solidFill>
                <a:schemeClr val="bg1"/>
              </a:solidFill>
            </a:endParaRPr>
          </a:p>
        </p:txBody>
      </p:sp>
      <p:sp>
        <p:nvSpPr>
          <p:cNvPr id="10" name="TextBox 9"/>
          <p:cNvSpPr txBox="1"/>
          <p:nvPr/>
        </p:nvSpPr>
        <p:spPr>
          <a:xfrm>
            <a:off x="304800" y="990600"/>
            <a:ext cx="8610600" cy="4401205"/>
          </a:xfrm>
          <a:prstGeom prst="rect">
            <a:avLst/>
          </a:prstGeom>
          <a:noFill/>
        </p:spPr>
        <p:txBody>
          <a:bodyPr wrap="square" rtlCol="0">
            <a:spAutoFit/>
          </a:bodyPr>
          <a:lstStyle/>
          <a:p>
            <a:pPr algn="just"/>
            <a:r>
              <a:rPr lang="en-US" sz="4000" i="1" dirty="0">
                <a:solidFill>
                  <a:schemeClr val="bg1"/>
                </a:solidFill>
              </a:rPr>
              <a:t>4 Everyone who practices sin also practices lawlessness; and sin is lawlessness. 5 You know that He appeared in order to take away sins; and in Him there is no sin. 6 No one who abides in Him sins; no one who sins has seen Him or knows Him. </a:t>
            </a:r>
            <a:endParaRPr lang="en-US" sz="4000" dirty="0">
              <a:solidFill>
                <a:schemeClr val="bg1"/>
              </a:solidFill>
            </a:endParaRPr>
          </a:p>
        </p:txBody>
      </p:sp>
    </p:spTree>
    <p:extLst>
      <p:ext uri="{BB962C8B-B14F-4D97-AF65-F5344CB8AC3E}">
        <p14:creationId xmlns:p14="http://schemas.microsoft.com/office/powerpoint/2010/main" val="28312503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1 John 3:7-8</a:t>
            </a:r>
            <a:endParaRPr lang="en-US" sz="4800" dirty="0" smtClean="0">
              <a:solidFill>
                <a:schemeClr val="bg1"/>
              </a:solidFill>
            </a:endParaRPr>
          </a:p>
        </p:txBody>
      </p:sp>
      <p:sp>
        <p:nvSpPr>
          <p:cNvPr id="10" name="TextBox 9"/>
          <p:cNvSpPr txBox="1"/>
          <p:nvPr/>
        </p:nvSpPr>
        <p:spPr>
          <a:xfrm>
            <a:off x="304800" y="990600"/>
            <a:ext cx="8610600" cy="5016758"/>
          </a:xfrm>
          <a:prstGeom prst="rect">
            <a:avLst/>
          </a:prstGeom>
          <a:noFill/>
        </p:spPr>
        <p:txBody>
          <a:bodyPr wrap="square" rtlCol="0">
            <a:spAutoFit/>
          </a:bodyPr>
          <a:lstStyle/>
          <a:p>
            <a:pPr algn="just"/>
            <a:r>
              <a:rPr lang="en-US" sz="4000" i="1" dirty="0" smtClean="0">
                <a:solidFill>
                  <a:schemeClr val="bg1"/>
                </a:solidFill>
              </a:rPr>
              <a:t>7 </a:t>
            </a:r>
            <a:r>
              <a:rPr lang="en-US" sz="4000" i="1" dirty="0">
                <a:solidFill>
                  <a:schemeClr val="bg1"/>
                </a:solidFill>
              </a:rPr>
              <a:t>Little children, make sure no one deceives you; the one who practices righteousness is righteous, just as He is righteous; 8 the one who practices sin is of the devil; for the devil has sinned from the beginning. The Son of God appeared for this purpose, to destroy the works of the </a:t>
            </a:r>
            <a:r>
              <a:rPr lang="en-US" sz="4000" i="1" dirty="0" smtClean="0">
                <a:solidFill>
                  <a:schemeClr val="bg1"/>
                </a:solidFill>
              </a:rPr>
              <a:t>devil.</a:t>
            </a:r>
            <a:endParaRPr lang="en-US" sz="4000" dirty="0">
              <a:solidFill>
                <a:schemeClr val="bg1"/>
              </a:solidFill>
            </a:endParaRPr>
          </a:p>
        </p:txBody>
      </p:sp>
    </p:spTree>
    <p:extLst>
      <p:ext uri="{BB962C8B-B14F-4D97-AF65-F5344CB8AC3E}">
        <p14:creationId xmlns:p14="http://schemas.microsoft.com/office/powerpoint/2010/main" val="5089694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1 John 3:9-10</a:t>
            </a:r>
            <a:endParaRPr lang="en-US" sz="4800" dirty="0" smtClean="0">
              <a:solidFill>
                <a:schemeClr val="bg1"/>
              </a:solidFill>
            </a:endParaRPr>
          </a:p>
        </p:txBody>
      </p:sp>
      <p:sp>
        <p:nvSpPr>
          <p:cNvPr id="10" name="TextBox 9"/>
          <p:cNvSpPr txBox="1"/>
          <p:nvPr/>
        </p:nvSpPr>
        <p:spPr>
          <a:xfrm>
            <a:off x="304800" y="990600"/>
            <a:ext cx="8610600" cy="5016758"/>
          </a:xfrm>
          <a:prstGeom prst="rect">
            <a:avLst/>
          </a:prstGeom>
          <a:noFill/>
        </p:spPr>
        <p:txBody>
          <a:bodyPr wrap="square" rtlCol="0">
            <a:spAutoFit/>
          </a:bodyPr>
          <a:lstStyle/>
          <a:p>
            <a:pPr algn="just"/>
            <a:r>
              <a:rPr lang="en-US" sz="4000" i="1" dirty="0" smtClean="0">
                <a:solidFill>
                  <a:schemeClr val="bg1"/>
                </a:solidFill>
              </a:rPr>
              <a:t>9 </a:t>
            </a:r>
            <a:r>
              <a:rPr lang="en-US" sz="4000" i="1" dirty="0">
                <a:solidFill>
                  <a:schemeClr val="bg1"/>
                </a:solidFill>
              </a:rPr>
              <a:t>No one who is born of God practices sin, because His seed abides in him; and he cannot sin, because he is born of God. 10 By this the children of God and the children of the devil are obvious: anyone who does not practice righteousness is not of God, nor the one who does not love his brother. </a:t>
            </a:r>
            <a:endParaRPr lang="en-US" sz="4000" dirty="0">
              <a:solidFill>
                <a:schemeClr val="bg1"/>
              </a:solidFill>
            </a:endParaRPr>
          </a:p>
        </p:txBody>
      </p:sp>
    </p:spTree>
    <p:extLst>
      <p:ext uri="{BB962C8B-B14F-4D97-AF65-F5344CB8AC3E}">
        <p14:creationId xmlns:p14="http://schemas.microsoft.com/office/powerpoint/2010/main" val="4646959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The Parallels of 1 John 3:4-10</a:t>
            </a:r>
            <a:endParaRPr lang="en-US" sz="4800" dirty="0" smtClean="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63052503"/>
              </p:ext>
            </p:extLst>
          </p:nvPr>
        </p:nvGraphicFramePr>
        <p:xfrm>
          <a:off x="381000" y="1066800"/>
          <a:ext cx="8534400" cy="4622800"/>
        </p:xfrm>
        <a:graphic>
          <a:graphicData uri="http://schemas.openxmlformats.org/drawingml/2006/table">
            <a:tbl>
              <a:tblPr firstRow="1" bandRow="1">
                <a:tableStyleId>{073A0DAA-6AF3-43AB-8588-CEC1D06C72B9}</a:tableStyleId>
              </a:tblPr>
              <a:tblGrid>
                <a:gridCol w="4267200"/>
                <a:gridCol w="4267200"/>
              </a:tblGrid>
              <a:tr h="924560">
                <a:tc>
                  <a:txBody>
                    <a:bodyPr/>
                    <a:lstStyle/>
                    <a:p>
                      <a:pPr algn="ctr"/>
                      <a:r>
                        <a:rPr lang="en-US" sz="1800" dirty="0" smtClean="0">
                          <a:latin typeface="Arial" panose="020B0604020202020204" pitchFamily="34" charset="0"/>
                          <a:cs typeface="Arial" panose="020B0604020202020204" pitchFamily="34" charset="0"/>
                        </a:rPr>
                        <a:t>1 John 3:4-7</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Arial" panose="020B0604020202020204" pitchFamily="34" charset="0"/>
                          <a:cs typeface="Arial" panose="020B0604020202020204" pitchFamily="34" charset="0"/>
                        </a:rPr>
                        <a:t>1 John 3:8-10</a:t>
                      </a:r>
                      <a:endParaRPr lang="en-US" sz="1800" dirty="0">
                        <a:latin typeface="Arial" panose="020B0604020202020204" pitchFamily="34" charset="0"/>
                        <a:cs typeface="Arial" panose="020B0604020202020204" pitchFamily="34" charset="0"/>
                      </a:endParaRPr>
                    </a:p>
                  </a:txBody>
                  <a:tcPr/>
                </a:tc>
              </a:tr>
              <a:tr h="924560">
                <a:tc>
                  <a:txBody>
                    <a:bodyPr/>
                    <a:lstStyle/>
                    <a:p>
                      <a:pPr marL="0" marR="0" algn="just">
                        <a:spcBef>
                          <a:spcPts val="0"/>
                        </a:spcBef>
                        <a:spcAft>
                          <a:spcPts val="0"/>
                        </a:spcAft>
                      </a:pPr>
                      <a:r>
                        <a:rPr lang="en-US" sz="1800" dirty="0">
                          <a:effectLst/>
                          <a:latin typeface="Arial" panose="020B0604020202020204" pitchFamily="34" charset="0"/>
                          <a:ea typeface="Times New Roman"/>
                          <a:cs typeface="Arial" panose="020B0604020202020204" pitchFamily="34" charset="0"/>
                        </a:rPr>
                        <a:t>3:4 – Sin is serious because it is rebellion against God.</a:t>
                      </a:r>
                    </a:p>
                  </a:txBody>
                  <a:tcPr marL="68580" marR="68580" marT="0" marB="0"/>
                </a:tc>
                <a:tc>
                  <a:txBody>
                    <a:bodyPr/>
                    <a:lstStyle/>
                    <a:p>
                      <a:pPr marL="0" marR="0" algn="just">
                        <a:spcBef>
                          <a:spcPts val="0"/>
                        </a:spcBef>
                        <a:spcAft>
                          <a:spcPts val="0"/>
                        </a:spcAft>
                      </a:pPr>
                      <a:r>
                        <a:rPr lang="en-US" sz="1800" dirty="0">
                          <a:effectLst/>
                          <a:latin typeface="Arial" panose="020B0604020202020204" pitchFamily="34" charset="0"/>
                          <a:ea typeface="Times New Roman"/>
                          <a:cs typeface="Arial" panose="020B0604020202020204" pitchFamily="34" charset="0"/>
                        </a:rPr>
                        <a:t>3:8a - Sin is serious because it originates in the devil.</a:t>
                      </a:r>
                    </a:p>
                  </a:txBody>
                  <a:tcPr marL="68580" marR="68580" marT="0" marB="0"/>
                </a:tc>
              </a:tr>
              <a:tr h="924560">
                <a:tc>
                  <a:txBody>
                    <a:bodyPr/>
                    <a:lstStyle/>
                    <a:p>
                      <a:pPr marL="0" marR="0" algn="just">
                        <a:spcBef>
                          <a:spcPts val="0"/>
                        </a:spcBef>
                        <a:spcAft>
                          <a:spcPts val="0"/>
                        </a:spcAft>
                      </a:pPr>
                      <a:r>
                        <a:rPr lang="en-US" sz="1800" dirty="0">
                          <a:effectLst/>
                          <a:latin typeface="Arial" panose="020B0604020202020204" pitchFamily="34" charset="0"/>
                          <a:ea typeface="Times New Roman"/>
                          <a:cs typeface="Arial" panose="020B0604020202020204" pitchFamily="34" charset="0"/>
                        </a:rPr>
                        <a:t>3:5 – Sin is opposed to Christ’s appearing to take ways sins.</a:t>
                      </a:r>
                    </a:p>
                  </a:txBody>
                  <a:tcPr marL="68580" marR="68580" marT="0" marB="0"/>
                </a:tc>
                <a:tc>
                  <a:txBody>
                    <a:bodyPr/>
                    <a:lstStyle/>
                    <a:p>
                      <a:pPr marL="0" marR="0" algn="just">
                        <a:spcBef>
                          <a:spcPts val="0"/>
                        </a:spcBef>
                        <a:spcAft>
                          <a:spcPts val="0"/>
                        </a:spcAft>
                      </a:pPr>
                      <a:r>
                        <a:rPr lang="en-US" sz="1800" dirty="0">
                          <a:effectLst/>
                          <a:latin typeface="Arial" panose="020B0604020202020204" pitchFamily="34" charset="0"/>
                          <a:ea typeface="Times New Roman"/>
                          <a:cs typeface="Arial" panose="020B0604020202020204" pitchFamily="34" charset="0"/>
                        </a:rPr>
                        <a:t>3:8b – Sin is opposed to Christ’s appearing to destroy the works of the devil.</a:t>
                      </a:r>
                    </a:p>
                  </a:txBody>
                  <a:tcPr marL="68580" marR="68580" marT="0" marB="0"/>
                </a:tc>
              </a:tr>
              <a:tr h="924560">
                <a:tc>
                  <a:txBody>
                    <a:bodyPr/>
                    <a:lstStyle/>
                    <a:p>
                      <a:pPr marL="0" marR="0" algn="just">
                        <a:spcBef>
                          <a:spcPts val="0"/>
                        </a:spcBef>
                        <a:spcAft>
                          <a:spcPts val="0"/>
                        </a:spcAft>
                      </a:pPr>
                      <a:r>
                        <a:rPr lang="en-US" sz="1800" dirty="0">
                          <a:effectLst/>
                          <a:latin typeface="Arial" panose="020B0604020202020204" pitchFamily="34" charset="0"/>
                          <a:ea typeface="Times New Roman"/>
                          <a:cs typeface="Arial" panose="020B0604020202020204" pitchFamily="34" charset="0"/>
                        </a:rPr>
                        <a:t>3:6 – A true Christian </a:t>
                      </a:r>
                      <a:r>
                        <a:rPr lang="en-US" sz="1800" i="1" u="sng" dirty="0">
                          <a:effectLst/>
                          <a:latin typeface="Arial" panose="020B0604020202020204" pitchFamily="34" charset="0"/>
                          <a:ea typeface="Times New Roman"/>
                          <a:cs typeface="Arial" panose="020B0604020202020204" pitchFamily="34" charset="0"/>
                        </a:rPr>
                        <a:t>does not</a:t>
                      </a:r>
                      <a:r>
                        <a:rPr lang="en-US" sz="1800" dirty="0">
                          <a:effectLst/>
                          <a:latin typeface="Arial" panose="020B0604020202020204" pitchFamily="34" charset="0"/>
                          <a:ea typeface="Times New Roman"/>
                          <a:cs typeface="Arial" panose="020B0604020202020204" pitchFamily="34" charset="0"/>
                        </a:rPr>
                        <a:t> live in sin.</a:t>
                      </a:r>
                    </a:p>
                  </a:txBody>
                  <a:tcPr marL="68580" marR="68580" marT="0" marB="0"/>
                </a:tc>
                <a:tc>
                  <a:txBody>
                    <a:bodyPr/>
                    <a:lstStyle/>
                    <a:p>
                      <a:pPr marL="0" marR="0" algn="just">
                        <a:spcBef>
                          <a:spcPts val="0"/>
                        </a:spcBef>
                        <a:spcAft>
                          <a:spcPts val="0"/>
                        </a:spcAft>
                      </a:pPr>
                      <a:r>
                        <a:rPr lang="en-US" sz="1800" dirty="0">
                          <a:effectLst/>
                          <a:latin typeface="Arial" panose="020B0604020202020204" pitchFamily="34" charset="0"/>
                          <a:ea typeface="Times New Roman"/>
                          <a:cs typeface="Arial" panose="020B0604020202020204" pitchFamily="34" charset="0"/>
                        </a:rPr>
                        <a:t>3:9 – A true Christian </a:t>
                      </a:r>
                      <a:r>
                        <a:rPr lang="en-US" sz="1800" i="1" u="sng" dirty="0">
                          <a:effectLst/>
                          <a:latin typeface="Arial" panose="020B0604020202020204" pitchFamily="34" charset="0"/>
                          <a:ea typeface="Times New Roman"/>
                          <a:cs typeface="Arial" panose="020B0604020202020204" pitchFamily="34" charset="0"/>
                        </a:rPr>
                        <a:t>cannot</a:t>
                      </a:r>
                      <a:r>
                        <a:rPr lang="en-US" sz="1800" dirty="0">
                          <a:effectLst/>
                          <a:latin typeface="Arial" panose="020B0604020202020204" pitchFamily="34" charset="0"/>
                          <a:ea typeface="Times New Roman"/>
                          <a:cs typeface="Arial" panose="020B0604020202020204" pitchFamily="34" charset="0"/>
                        </a:rPr>
                        <a:t> live in sin.</a:t>
                      </a:r>
                    </a:p>
                  </a:txBody>
                  <a:tcPr marL="68580" marR="68580" marT="0" marB="0"/>
                </a:tc>
              </a:tr>
              <a:tr h="924560">
                <a:tc>
                  <a:txBody>
                    <a:bodyPr/>
                    <a:lstStyle/>
                    <a:p>
                      <a:pPr marL="0" marR="0" algn="just">
                        <a:spcBef>
                          <a:spcPts val="0"/>
                        </a:spcBef>
                        <a:spcAft>
                          <a:spcPts val="0"/>
                        </a:spcAft>
                      </a:pPr>
                      <a:r>
                        <a:rPr lang="en-US" sz="1800" dirty="0">
                          <a:effectLst/>
                          <a:latin typeface="Arial" panose="020B0604020202020204" pitchFamily="34" charset="0"/>
                          <a:ea typeface="Times New Roman"/>
                          <a:cs typeface="Arial" panose="020B0604020202020204" pitchFamily="34" charset="0"/>
                        </a:rPr>
                        <a:t>3:7 – A true Christian practices righteousness</a:t>
                      </a:r>
                    </a:p>
                  </a:txBody>
                  <a:tcPr marL="68580" marR="68580" marT="0" marB="0"/>
                </a:tc>
                <a:tc>
                  <a:txBody>
                    <a:bodyPr/>
                    <a:lstStyle/>
                    <a:p>
                      <a:pPr marL="0" marR="0" algn="just">
                        <a:spcBef>
                          <a:spcPts val="0"/>
                        </a:spcBef>
                        <a:spcAft>
                          <a:spcPts val="0"/>
                        </a:spcAft>
                      </a:pPr>
                      <a:r>
                        <a:rPr lang="en-US" sz="1800" dirty="0">
                          <a:effectLst/>
                          <a:latin typeface="Arial" panose="020B0604020202020204" pitchFamily="34" charset="0"/>
                          <a:ea typeface="Times New Roman"/>
                          <a:cs typeface="Arial" panose="020B0604020202020204" pitchFamily="34" charset="0"/>
                        </a:rPr>
                        <a:t>3:10 – A true Christian practices righteousness and love</a:t>
                      </a:r>
                    </a:p>
                  </a:txBody>
                  <a:tcPr marL="68580" marR="68580" marT="0" marB="0"/>
                </a:tc>
              </a:tr>
            </a:tbl>
          </a:graphicData>
        </a:graphic>
      </p:graphicFrame>
    </p:spTree>
    <p:extLst>
      <p:ext uri="{BB962C8B-B14F-4D97-AF65-F5344CB8AC3E}">
        <p14:creationId xmlns:p14="http://schemas.microsoft.com/office/powerpoint/2010/main" val="159278527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Big Idea for </a:t>
            </a:r>
            <a:r>
              <a:rPr lang="en-US" sz="4800" dirty="0" smtClean="0">
                <a:solidFill>
                  <a:schemeClr val="bg1"/>
                </a:solidFill>
              </a:rPr>
              <a:t>1 John 3:4-10</a:t>
            </a:r>
            <a:endParaRPr lang="en-US" sz="4800" dirty="0" smtClean="0">
              <a:solidFill>
                <a:schemeClr val="bg1"/>
              </a:solidFill>
            </a:endParaRPr>
          </a:p>
        </p:txBody>
      </p:sp>
      <p:sp>
        <p:nvSpPr>
          <p:cNvPr id="10" name="TextBox 9"/>
          <p:cNvSpPr txBox="1"/>
          <p:nvPr/>
        </p:nvSpPr>
        <p:spPr>
          <a:xfrm>
            <a:off x="304800" y="990600"/>
            <a:ext cx="8610600" cy="3170099"/>
          </a:xfrm>
          <a:prstGeom prst="rect">
            <a:avLst/>
          </a:prstGeom>
          <a:noFill/>
        </p:spPr>
        <p:txBody>
          <a:bodyPr wrap="square" rtlCol="0">
            <a:spAutoFit/>
          </a:bodyPr>
          <a:lstStyle/>
          <a:p>
            <a:pPr algn="just"/>
            <a:r>
              <a:rPr lang="en-US" sz="4000" i="1" dirty="0">
                <a:solidFill>
                  <a:schemeClr val="bg1"/>
                </a:solidFill>
              </a:rPr>
              <a:t>Sin is rebellion against God, for it is from the </a:t>
            </a:r>
            <a:r>
              <a:rPr lang="en-US" sz="4000" i="1" dirty="0" smtClean="0">
                <a:solidFill>
                  <a:schemeClr val="bg1"/>
                </a:solidFill>
              </a:rPr>
              <a:t>devil and is </a:t>
            </a:r>
            <a:r>
              <a:rPr lang="en-US" sz="4000" i="1" dirty="0">
                <a:solidFill>
                  <a:schemeClr val="bg1"/>
                </a:solidFill>
              </a:rPr>
              <a:t>opposed to why Christ came, and therefore true Christians do not and cannot live in sin but rather must pursue righteousness and love.</a:t>
            </a:r>
            <a:endParaRPr lang="en-US" sz="4000" dirty="0">
              <a:solidFill>
                <a:schemeClr val="bg1"/>
              </a:solidFill>
            </a:endParaRPr>
          </a:p>
        </p:txBody>
      </p:sp>
    </p:spTree>
    <p:extLst>
      <p:ext uri="{BB962C8B-B14F-4D97-AF65-F5344CB8AC3E}">
        <p14:creationId xmlns:p14="http://schemas.microsoft.com/office/powerpoint/2010/main" val="232382296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646331"/>
          </a:xfrm>
          <a:prstGeom prst="rect">
            <a:avLst/>
          </a:prstGeom>
          <a:noFill/>
          <a:ln>
            <a:solidFill>
              <a:schemeClr val="tx2">
                <a:lumMod val="20000"/>
                <a:lumOff val="80000"/>
              </a:schemeClr>
            </a:solidFill>
          </a:ln>
        </p:spPr>
        <p:txBody>
          <a:bodyPr wrap="square" rtlCol="0">
            <a:spAutoFit/>
          </a:bodyPr>
          <a:lstStyle/>
          <a:p>
            <a:r>
              <a:rPr lang="en-US" sz="3600" dirty="0" smtClean="0">
                <a:solidFill>
                  <a:schemeClr val="bg1"/>
                </a:solidFill>
              </a:rPr>
              <a:t>I. </a:t>
            </a:r>
            <a:r>
              <a:rPr lang="en-US" sz="3600" dirty="0" smtClean="0">
                <a:solidFill>
                  <a:schemeClr val="bg1"/>
                </a:solidFill>
              </a:rPr>
              <a:t>Sin is rebellion against God </a:t>
            </a:r>
            <a:r>
              <a:rPr lang="en-US" sz="3600" baseline="30000" dirty="0" smtClean="0">
                <a:solidFill>
                  <a:schemeClr val="bg1"/>
                </a:solidFill>
              </a:rPr>
              <a:t>(3:4; 8a)</a:t>
            </a:r>
            <a:endParaRPr lang="en-US" sz="3600" baseline="30000" dirty="0" smtClean="0">
              <a:solidFill>
                <a:schemeClr val="bg1"/>
              </a:solidFill>
            </a:endParaRPr>
          </a:p>
        </p:txBody>
      </p:sp>
      <p:sp>
        <p:nvSpPr>
          <p:cNvPr id="10" name="TextBox 9"/>
          <p:cNvSpPr txBox="1"/>
          <p:nvPr/>
        </p:nvSpPr>
        <p:spPr>
          <a:xfrm>
            <a:off x="304800" y="762000"/>
            <a:ext cx="8610600" cy="1384995"/>
          </a:xfrm>
          <a:prstGeom prst="rect">
            <a:avLst/>
          </a:prstGeom>
          <a:noFill/>
        </p:spPr>
        <p:txBody>
          <a:bodyPr wrap="square" rtlCol="0">
            <a:spAutoFit/>
          </a:bodyPr>
          <a:lstStyle/>
          <a:p>
            <a:pPr algn="just"/>
            <a:r>
              <a:rPr lang="en-US" sz="2800" i="1" dirty="0" smtClean="0">
                <a:solidFill>
                  <a:schemeClr val="bg1"/>
                </a:solidFill>
              </a:rPr>
              <a:t>4 Everyone </a:t>
            </a:r>
            <a:r>
              <a:rPr lang="en-US" sz="2800" i="1" dirty="0">
                <a:solidFill>
                  <a:schemeClr val="bg1"/>
                </a:solidFill>
              </a:rPr>
              <a:t>who practices sin also practices lawlessness; and sin is lawlessness. 8a the one who practices sin is of the devil; for the devil has sinned from the beginning.</a:t>
            </a:r>
            <a:endParaRPr lang="en-US" sz="2800" dirty="0">
              <a:solidFill>
                <a:schemeClr val="bg1"/>
              </a:solidFill>
            </a:endParaRPr>
          </a:p>
        </p:txBody>
      </p:sp>
      <p:sp>
        <p:nvSpPr>
          <p:cNvPr id="5" name="TextBox 4"/>
          <p:cNvSpPr txBox="1"/>
          <p:nvPr/>
        </p:nvSpPr>
        <p:spPr>
          <a:xfrm>
            <a:off x="304800" y="2128421"/>
            <a:ext cx="8610600" cy="4401205"/>
          </a:xfrm>
          <a:prstGeom prst="rect">
            <a:avLst/>
          </a:prstGeom>
          <a:noFill/>
        </p:spPr>
        <p:txBody>
          <a:bodyPr wrap="square" rtlCol="0">
            <a:spAutoFit/>
          </a:bodyPr>
          <a:lstStyle/>
          <a:p>
            <a:pPr algn="just"/>
            <a:r>
              <a:rPr lang="en-US" sz="2800" b="1" i="1" dirty="0" smtClean="0">
                <a:solidFill>
                  <a:schemeClr val="bg1"/>
                </a:solidFill>
              </a:rPr>
              <a:t>Sin:</a:t>
            </a:r>
          </a:p>
          <a:p>
            <a:pPr marL="457200" lvl="0" indent="-457200" algn="just">
              <a:buFont typeface="Wingdings" panose="05000000000000000000" pitchFamily="2" charset="2"/>
              <a:buChar char="§"/>
            </a:pPr>
            <a:r>
              <a:rPr lang="en-US" sz="2800" dirty="0" smtClean="0">
                <a:solidFill>
                  <a:schemeClr val="bg1"/>
                </a:solidFill>
              </a:rPr>
              <a:t>…questions </a:t>
            </a:r>
            <a:r>
              <a:rPr lang="en-US" sz="2800" dirty="0">
                <a:solidFill>
                  <a:schemeClr val="bg1"/>
                </a:solidFill>
              </a:rPr>
              <a:t>His wisdom asking if God really knows what is best or even what is right for me.  </a:t>
            </a:r>
          </a:p>
          <a:p>
            <a:pPr marL="457200" lvl="0" indent="-457200" algn="just">
              <a:buFont typeface="Wingdings" panose="05000000000000000000" pitchFamily="2" charset="2"/>
              <a:buChar char="§"/>
            </a:pPr>
            <a:r>
              <a:rPr lang="en-US" sz="2800" dirty="0" smtClean="0">
                <a:solidFill>
                  <a:schemeClr val="bg1"/>
                </a:solidFill>
              </a:rPr>
              <a:t>…questions </a:t>
            </a:r>
            <a:r>
              <a:rPr lang="en-US" sz="2800" dirty="0">
                <a:solidFill>
                  <a:schemeClr val="bg1"/>
                </a:solidFill>
              </a:rPr>
              <a:t>His sovereignty or authority as if to suggest that God does not have the right to rule over my life; that I don’t belong or have responsibility to </a:t>
            </a:r>
            <a:r>
              <a:rPr lang="en-US" sz="2800" dirty="0" smtClean="0">
                <a:solidFill>
                  <a:schemeClr val="bg1"/>
                </a:solidFill>
              </a:rPr>
              <a:t>God.  </a:t>
            </a:r>
            <a:endParaRPr lang="en-US" sz="2800" dirty="0">
              <a:solidFill>
                <a:schemeClr val="bg1"/>
              </a:solidFill>
            </a:endParaRPr>
          </a:p>
          <a:p>
            <a:pPr marL="457200" lvl="0" indent="-457200" algn="just">
              <a:buFont typeface="Wingdings" panose="05000000000000000000" pitchFamily="2" charset="2"/>
              <a:buChar char="§"/>
            </a:pPr>
            <a:r>
              <a:rPr lang="en-US" sz="2800" dirty="0" smtClean="0">
                <a:solidFill>
                  <a:schemeClr val="bg1"/>
                </a:solidFill>
              </a:rPr>
              <a:t>…questions </a:t>
            </a:r>
            <a:r>
              <a:rPr lang="en-US" sz="2800" dirty="0">
                <a:solidFill>
                  <a:schemeClr val="bg1"/>
                </a:solidFill>
              </a:rPr>
              <a:t>the very goodness of God, that perhaps God is not interested in or able satisfy my desires, that all He really wants to do is torment me with rules and rituals that take away all the fun in life.  </a:t>
            </a:r>
          </a:p>
        </p:txBody>
      </p:sp>
    </p:spTree>
    <p:extLst>
      <p:ext uri="{BB962C8B-B14F-4D97-AF65-F5344CB8AC3E}">
        <p14:creationId xmlns:p14="http://schemas.microsoft.com/office/powerpoint/2010/main" val="331283865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childTnLst>
                                </p:cTn>
                              </p:par>
                            </p:childTnLst>
                          </p:cTn>
                        </p:par>
                        <p:par>
                          <p:cTn id="13" fill="hold">
                            <p:stCondLst>
                              <p:cond delay="1000"/>
                            </p:stCondLst>
                            <p:childTnLst>
                              <p:par>
                                <p:cTn id="14" presetID="10" presetClass="entr" presetSubtype="0" fill="hold" grpId="0" nodeType="afterEffect">
                                  <p:stCondLst>
                                    <p:cond delay="25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175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75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75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noFill/>
          <a:ln>
            <a:solidFill>
              <a:schemeClr val="tx2">
                <a:lumMod val="20000"/>
                <a:lumOff val="80000"/>
              </a:schemeClr>
            </a:solidFill>
          </a:ln>
        </p:spPr>
        <p:txBody>
          <a:bodyPr wrap="square" rtlCol="0">
            <a:spAutoFit/>
          </a:bodyPr>
          <a:lstStyle/>
          <a:p>
            <a:pPr algn="ctr"/>
            <a:r>
              <a:rPr lang="en-US" sz="4800" dirty="0" smtClean="0">
                <a:solidFill>
                  <a:schemeClr val="bg1"/>
                </a:solidFill>
              </a:rPr>
              <a:t>Isaiah 14:12-14</a:t>
            </a:r>
            <a:endParaRPr lang="en-US" sz="4800" dirty="0" smtClean="0">
              <a:solidFill>
                <a:schemeClr val="bg1"/>
              </a:solidFill>
            </a:endParaRPr>
          </a:p>
        </p:txBody>
      </p:sp>
      <p:sp>
        <p:nvSpPr>
          <p:cNvPr id="10" name="TextBox 9"/>
          <p:cNvSpPr txBox="1"/>
          <p:nvPr/>
        </p:nvSpPr>
        <p:spPr>
          <a:xfrm>
            <a:off x="304800" y="990600"/>
            <a:ext cx="8610600" cy="5632311"/>
          </a:xfrm>
          <a:prstGeom prst="rect">
            <a:avLst/>
          </a:prstGeom>
          <a:noFill/>
        </p:spPr>
        <p:txBody>
          <a:bodyPr wrap="square" rtlCol="0">
            <a:spAutoFit/>
          </a:bodyPr>
          <a:lstStyle/>
          <a:p>
            <a:pPr algn="just"/>
            <a:r>
              <a:rPr lang="en-US" sz="3600" i="1" dirty="0">
                <a:solidFill>
                  <a:schemeClr val="bg1"/>
                </a:solidFill>
              </a:rPr>
              <a:t>12 How you have fallen from heaven, O star of the morning, son of the dawn! You have been cut down to the earth, you who have weakened the nations! 13 But you said in your heart, “I will ascend to heaven; I will raise my throne above the stars of God, and I will sit on the mount of the assembly in the recesses of the north. 14 I will ascend above the heights of the clouds; I will make myself like the Most High.”</a:t>
            </a:r>
            <a:endParaRPr lang="en-US" sz="3600" dirty="0">
              <a:solidFill>
                <a:schemeClr val="bg1"/>
              </a:solidFill>
            </a:endParaRPr>
          </a:p>
        </p:txBody>
      </p:sp>
    </p:spTree>
    <p:extLst>
      <p:ext uri="{BB962C8B-B14F-4D97-AF65-F5344CB8AC3E}">
        <p14:creationId xmlns:p14="http://schemas.microsoft.com/office/powerpoint/2010/main" val="157223542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646331"/>
          </a:xfrm>
          <a:prstGeom prst="rect">
            <a:avLst/>
          </a:prstGeom>
          <a:noFill/>
          <a:ln>
            <a:solidFill>
              <a:schemeClr val="tx2">
                <a:lumMod val="20000"/>
                <a:lumOff val="80000"/>
              </a:schemeClr>
            </a:solidFill>
          </a:ln>
        </p:spPr>
        <p:txBody>
          <a:bodyPr wrap="square" rtlCol="0">
            <a:spAutoFit/>
          </a:bodyPr>
          <a:lstStyle/>
          <a:p>
            <a:r>
              <a:rPr lang="en-US" sz="3600" dirty="0" smtClean="0">
                <a:solidFill>
                  <a:schemeClr val="bg1"/>
                </a:solidFill>
              </a:rPr>
              <a:t>II. </a:t>
            </a:r>
            <a:r>
              <a:rPr lang="en-US" sz="3600" dirty="0" smtClean="0">
                <a:solidFill>
                  <a:schemeClr val="bg1"/>
                </a:solidFill>
              </a:rPr>
              <a:t>Sin is against Christ’s purpose </a:t>
            </a:r>
            <a:r>
              <a:rPr lang="en-US" sz="3600" baseline="30000" dirty="0" smtClean="0">
                <a:solidFill>
                  <a:schemeClr val="bg1"/>
                </a:solidFill>
              </a:rPr>
              <a:t>(3:5; 8b)</a:t>
            </a:r>
            <a:endParaRPr lang="en-US" sz="3600" baseline="30000" dirty="0" smtClean="0">
              <a:solidFill>
                <a:schemeClr val="bg1"/>
              </a:solidFill>
            </a:endParaRPr>
          </a:p>
        </p:txBody>
      </p:sp>
      <p:sp>
        <p:nvSpPr>
          <p:cNvPr id="10" name="TextBox 9"/>
          <p:cNvSpPr txBox="1"/>
          <p:nvPr/>
        </p:nvSpPr>
        <p:spPr>
          <a:xfrm>
            <a:off x="304800" y="762000"/>
            <a:ext cx="8610600" cy="1384995"/>
          </a:xfrm>
          <a:prstGeom prst="rect">
            <a:avLst/>
          </a:prstGeom>
          <a:noFill/>
        </p:spPr>
        <p:txBody>
          <a:bodyPr wrap="square" rtlCol="0">
            <a:spAutoFit/>
          </a:bodyPr>
          <a:lstStyle/>
          <a:p>
            <a:pPr algn="just"/>
            <a:r>
              <a:rPr lang="en-US" sz="2800" i="1" dirty="0">
                <a:solidFill>
                  <a:schemeClr val="bg1"/>
                </a:solidFill>
              </a:rPr>
              <a:t>You know that He </a:t>
            </a:r>
            <a:r>
              <a:rPr lang="en-US" sz="2800" i="1" u="sng" dirty="0">
                <a:solidFill>
                  <a:schemeClr val="bg1"/>
                </a:solidFill>
              </a:rPr>
              <a:t>appeared</a:t>
            </a:r>
            <a:r>
              <a:rPr lang="en-US" sz="2800" i="1" dirty="0">
                <a:solidFill>
                  <a:schemeClr val="bg1"/>
                </a:solidFill>
              </a:rPr>
              <a:t> in order to take away sins; and in Him there is no sin. 8b </a:t>
            </a:r>
            <a:r>
              <a:rPr lang="en-US" sz="2800" i="1" dirty="0" smtClean="0">
                <a:solidFill>
                  <a:schemeClr val="bg1"/>
                </a:solidFill>
              </a:rPr>
              <a:t>…The </a:t>
            </a:r>
            <a:r>
              <a:rPr lang="en-US" sz="2800" i="1" dirty="0">
                <a:solidFill>
                  <a:schemeClr val="bg1"/>
                </a:solidFill>
              </a:rPr>
              <a:t>Son of God </a:t>
            </a:r>
            <a:r>
              <a:rPr lang="en-US" sz="2800" i="1" u="sng" dirty="0">
                <a:solidFill>
                  <a:schemeClr val="bg1"/>
                </a:solidFill>
              </a:rPr>
              <a:t>appeared</a:t>
            </a:r>
            <a:r>
              <a:rPr lang="en-US" sz="2800" i="1" dirty="0">
                <a:solidFill>
                  <a:schemeClr val="bg1"/>
                </a:solidFill>
              </a:rPr>
              <a:t> for this purpose, to destroy the works of the devil.</a:t>
            </a:r>
            <a:endParaRPr lang="en-US" sz="2800" dirty="0">
              <a:solidFill>
                <a:schemeClr val="bg1"/>
              </a:solidFill>
            </a:endParaRPr>
          </a:p>
        </p:txBody>
      </p:sp>
      <p:sp>
        <p:nvSpPr>
          <p:cNvPr id="5" name="TextBox 4"/>
          <p:cNvSpPr txBox="1"/>
          <p:nvPr/>
        </p:nvSpPr>
        <p:spPr>
          <a:xfrm>
            <a:off x="304800" y="2348805"/>
            <a:ext cx="8610600" cy="1384995"/>
          </a:xfrm>
          <a:prstGeom prst="rect">
            <a:avLst/>
          </a:prstGeom>
          <a:noFill/>
        </p:spPr>
        <p:txBody>
          <a:bodyPr wrap="square" rtlCol="0">
            <a:spAutoFit/>
          </a:bodyPr>
          <a:lstStyle/>
          <a:p>
            <a:pPr algn="just"/>
            <a:r>
              <a:rPr lang="en-US" sz="2800" i="1" dirty="0">
                <a:solidFill>
                  <a:schemeClr val="bg1"/>
                </a:solidFill>
              </a:rPr>
              <a:t>Now, little children, abide in Him, so that when He </a:t>
            </a:r>
            <a:r>
              <a:rPr lang="en-US" sz="2800" i="1" u="sng" dirty="0">
                <a:solidFill>
                  <a:schemeClr val="bg1"/>
                </a:solidFill>
              </a:rPr>
              <a:t>appears</a:t>
            </a:r>
            <a:r>
              <a:rPr lang="en-US" sz="2800" i="1" dirty="0">
                <a:solidFill>
                  <a:schemeClr val="bg1"/>
                </a:solidFill>
              </a:rPr>
              <a:t>, we may have confidence and not shrink away from Him in shame at His </a:t>
            </a:r>
            <a:r>
              <a:rPr lang="en-US" sz="2800" i="1" dirty="0" smtClean="0">
                <a:solidFill>
                  <a:schemeClr val="bg1"/>
                </a:solidFill>
              </a:rPr>
              <a:t>coming</a:t>
            </a:r>
            <a:r>
              <a:rPr lang="en-US" sz="2800" i="1" dirty="0">
                <a:solidFill>
                  <a:schemeClr val="bg1"/>
                </a:solidFill>
              </a:rPr>
              <a:t> </a:t>
            </a:r>
            <a:r>
              <a:rPr lang="en-US" sz="2800" i="1" dirty="0" smtClean="0">
                <a:solidFill>
                  <a:schemeClr val="bg1"/>
                </a:solidFill>
              </a:rPr>
              <a:t>(1 John 2:28)</a:t>
            </a:r>
            <a:endParaRPr lang="en-US" sz="2800" dirty="0">
              <a:solidFill>
                <a:schemeClr val="bg1"/>
              </a:solidFill>
            </a:endParaRPr>
          </a:p>
        </p:txBody>
      </p:sp>
      <p:sp>
        <p:nvSpPr>
          <p:cNvPr id="6" name="TextBox 5"/>
          <p:cNvSpPr txBox="1"/>
          <p:nvPr/>
        </p:nvSpPr>
        <p:spPr>
          <a:xfrm>
            <a:off x="304800" y="3949005"/>
            <a:ext cx="8610600" cy="1815882"/>
          </a:xfrm>
          <a:prstGeom prst="rect">
            <a:avLst/>
          </a:prstGeom>
          <a:noFill/>
        </p:spPr>
        <p:txBody>
          <a:bodyPr wrap="square" rtlCol="0">
            <a:spAutoFit/>
          </a:bodyPr>
          <a:lstStyle/>
          <a:p>
            <a:pPr algn="just"/>
            <a:r>
              <a:rPr lang="en-US" sz="2800" i="1" dirty="0">
                <a:solidFill>
                  <a:schemeClr val="bg1"/>
                </a:solidFill>
              </a:rPr>
              <a:t>Beloved, now we are children of God; and it has not appeared as yet what we will be.  We know that when He </a:t>
            </a:r>
            <a:r>
              <a:rPr lang="en-US" sz="2800" i="1" u="sng" dirty="0">
                <a:solidFill>
                  <a:schemeClr val="bg1"/>
                </a:solidFill>
              </a:rPr>
              <a:t>appears</a:t>
            </a:r>
            <a:r>
              <a:rPr lang="en-US" sz="2800" i="1" dirty="0">
                <a:solidFill>
                  <a:schemeClr val="bg1"/>
                </a:solidFill>
              </a:rPr>
              <a:t>, we will be like Him, because we will see Him just as He </a:t>
            </a:r>
            <a:r>
              <a:rPr lang="en-US" sz="2800" i="1" dirty="0" smtClean="0">
                <a:solidFill>
                  <a:schemeClr val="bg1"/>
                </a:solidFill>
              </a:rPr>
              <a:t>is (1 John 3:2)</a:t>
            </a:r>
            <a:endParaRPr lang="en-US" sz="2800" dirty="0">
              <a:solidFill>
                <a:schemeClr val="bg1"/>
              </a:solidFill>
            </a:endParaRPr>
          </a:p>
        </p:txBody>
      </p:sp>
    </p:spTree>
    <p:extLst>
      <p:ext uri="{BB962C8B-B14F-4D97-AF65-F5344CB8AC3E}">
        <p14:creationId xmlns:p14="http://schemas.microsoft.com/office/powerpoint/2010/main" val="373890890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5" grpId="0" build="p"/>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18798</TotalTime>
  <Words>1275</Words>
  <Application>Microsoft Office PowerPoint</Application>
  <PresentationFormat>On-screen Show (4:3)</PresentationFormat>
  <Paragraphs>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c:creator>
  <cp:lastModifiedBy>Ed Godfrey</cp:lastModifiedBy>
  <cp:revision>619</cp:revision>
  <dcterms:created xsi:type="dcterms:W3CDTF">2013-08-08T16:28:40Z</dcterms:created>
  <dcterms:modified xsi:type="dcterms:W3CDTF">2018-01-21T11:53:44Z</dcterms:modified>
</cp:coreProperties>
</file>