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1516" r:id="rId2"/>
    <p:sldId id="1481" r:id="rId3"/>
    <p:sldId id="1531" r:id="rId4"/>
    <p:sldId id="1532" r:id="rId5"/>
    <p:sldId id="1533" r:id="rId6"/>
    <p:sldId id="1534" r:id="rId7"/>
    <p:sldId id="1535" r:id="rId8"/>
    <p:sldId id="1536" r:id="rId9"/>
    <p:sldId id="1537" r:id="rId10"/>
    <p:sldId id="1538" r:id="rId11"/>
    <p:sldId id="1539" r:id="rId12"/>
    <p:sldId id="1540" r:id="rId13"/>
    <p:sldId id="1543" r:id="rId14"/>
    <p:sldId id="1544" r:id="rId15"/>
    <p:sldId id="1545" r:id="rId16"/>
    <p:sldId id="1546" r:id="rId17"/>
    <p:sldId id="1548" r:id="rId18"/>
    <p:sldId id="1541" r:id="rId19"/>
    <p:sldId id="1542" r:id="rId20"/>
    <p:sldId id="1549" r:id="rId21"/>
    <p:sldId id="1547" r:id="rId22"/>
    <p:sldId id="1550" r:id="rId23"/>
    <p:sldId id="1551" r:id="rId24"/>
    <p:sldId id="1552" r:id="rId25"/>
    <p:sldId id="1553" r:id="rId26"/>
    <p:sldId id="1554" r:id="rId27"/>
    <p:sldId id="1555" r:id="rId28"/>
    <p:sldId id="1556" r:id="rId29"/>
    <p:sldId id="15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37CA2C"/>
    <a:srgbClr val="53D749"/>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23</a:t>
            </a:fld>
            <a:endParaRPr lang="en-US"/>
          </a:p>
        </p:txBody>
      </p:sp>
    </p:spTree>
    <p:extLst>
      <p:ext uri="{BB962C8B-B14F-4D97-AF65-F5344CB8AC3E}">
        <p14:creationId xmlns:p14="http://schemas.microsoft.com/office/powerpoint/2010/main" val="2234175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25</a:t>
            </a:fld>
            <a:endParaRPr lang="en-US"/>
          </a:p>
        </p:txBody>
      </p:sp>
    </p:spTree>
    <p:extLst>
      <p:ext uri="{BB962C8B-B14F-4D97-AF65-F5344CB8AC3E}">
        <p14:creationId xmlns:p14="http://schemas.microsoft.com/office/powerpoint/2010/main" val="2234175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27</a:t>
            </a:fld>
            <a:endParaRPr lang="en-US"/>
          </a:p>
        </p:txBody>
      </p:sp>
    </p:spTree>
    <p:extLst>
      <p:ext uri="{BB962C8B-B14F-4D97-AF65-F5344CB8AC3E}">
        <p14:creationId xmlns:p14="http://schemas.microsoft.com/office/powerpoint/2010/main" val="223417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4" name="TextBox 3"/>
          <p:cNvSpPr txBox="1"/>
          <p:nvPr/>
        </p:nvSpPr>
        <p:spPr>
          <a:xfrm>
            <a:off x="76200" y="6019800"/>
            <a:ext cx="8915400" cy="707886"/>
          </a:xfrm>
          <a:prstGeom prst="rect">
            <a:avLst/>
          </a:prstGeom>
          <a:noFill/>
        </p:spPr>
        <p:txBody>
          <a:bodyPr wrap="square" rtlCol="0">
            <a:spAutoFit/>
          </a:bodyPr>
          <a:lstStyle/>
          <a:p>
            <a:pPr algn="ctr"/>
            <a:r>
              <a:rPr lang="en-US" sz="4000" dirty="0" smtClean="0">
                <a:solidFill>
                  <a:schemeClr val="tx2">
                    <a:lumMod val="20000"/>
                    <a:lumOff val="80000"/>
                  </a:schemeClr>
                </a:solidFill>
                <a:latin typeface="Californian FB" panose="0207040306080B030204" pitchFamily="18" charset="0"/>
              </a:rPr>
              <a:t>Reformation Sunday, October 29, 2017</a:t>
            </a:r>
            <a:endParaRPr lang="en-US" sz="4000" dirty="0">
              <a:solidFill>
                <a:schemeClr val="tx2">
                  <a:lumMod val="20000"/>
                  <a:lumOff val="80000"/>
                </a:schemeClr>
              </a:solidFill>
              <a:latin typeface="Californian FB" panose="0207040306080B030204" pitchFamily="18" charset="0"/>
            </a:endParaRPr>
          </a:p>
        </p:txBody>
      </p:sp>
    </p:spTree>
    <p:extLst>
      <p:ext uri="{BB962C8B-B14F-4D97-AF65-F5344CB8AC3E}">
        <p14:creationId xmlns:p14="http://schemas.microsoft.com/office/powerpoint/2010/main" val="3863303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AutoNum type="romanUcPeriod"/>
            </a:pPr>
            <a:r>
              <a:rPr lang="en-US" sz="4400" b="1" dirty="0" smtClean="0">
                <a:solidFill>
                  <a:schemeClr val="bg1"/>
                </a:solidFill>
              </a:rPr>
              <a:t>Being made right with God is every person’s greatness need.</a:t>
            </a:r>
          </a:p>
        </p:txBody>
      </p:sp>
      <p:sp>
        <p:nvSpPr>
          <p:cNvPr id="7" name="TextBox 6"/>
          <p:cNvSpPr txBox="1"/>
          <p:nvPr/>
        </p:nvSpPr>
        <p:spPr>
          <a:xfrm>
            <a:off x="304800" y="2438400"/>
            <a:ext cx="8610600" cy="954107"/>
          </a:xfrm>
          <a:prstGeom prst="rect">
            <a:avLst/>
          </a:prstGeom>
          <a:noFill/>
        </p:spPr>
        <p:txBody>
          <a:bodyPr wrap="square" rtlCol="0">
            <a:spAutoFit/>
          </a:bodyPr>
          <a:lstStyle/>
          <a:p>
            <a:pPr algn="just"/>
            <a:r>
              <a:rPr lang="en-US" sz="2800" i="1" dirty="0" smtClean="0">
                <a:solidFill>
                  <a:schemeClr val="bg1"/>
                </a:solidFill>
              </a:rPr>
              <a:t>[the gospel] is </a:t>
            </a:r>
            <a:r>
              <a:rPr lang="en-US" sz="2800" i="1" dirty="0">
                <a:solidFill>
                  <a:schemeClr val="bg1"/>
                </a:solidFill>
              </a:rPr>
              <a:t>the power of God for salvation to everyone who believes…</a:t>
            </a:r>
            <a:endParaRPr lang="en-US" sz="2800" dirty="0">
              <a:solidFill>
                <a:schemeClr val="bg1"/>
              </a:solidFill>
            </a:endParaRPr>
          </a:p>
        </p:txBody>
      </p:sp>
      <p:sp>
        <p:nvSpPr>
          <p:cNvPr id="8" name="TextBox 7"/>
          <p:cNvSpPr txBox="1"/>
          <p:nvPr/>
        </p:nvSpPr>
        <p:spPr>
          <a:xfrm>
            <a:off x="304800" y="3465493"/>
            <a:ext cx="8610600" cy="1384995"/>
          </a:xfrm>
          <a:prstGeom prst="rect">
            <a:avLst/>
          </a:prstGeom>
          <a:noFill/>
        </p:spPr>
        <p:txBody>
          <a:bodyPr wrap="square" rtlCol="0">
            <a:spAutoFit/>
          </a:bodyPr>
          <a:lstStyle/>
          <a:p>
            <a:pPr marL="514350" indent="-514350" algn="just">
              <a:buAutoNum type="alphaUcPeriod"/>
            </a:pPr>
            <a:r>
              <a:rPr lang="en-US" sz="3600" b="1" dirty="0" smtClean="0">
                <a:solidFill>
                  <a:schemeClr val="bg1"/>
                </a:solidFill>
              </a:rPr>
              <a:t>What are we SAVED from?</a:t>
            </a:r>
            <a:endParaRPr lang="en-US" sz="3600" b="1" dirty="0">
              <a:solidFill>
                <a:schemeClr val="bg1"/>
              </a:solidFill>
            </a:endParaRPr>
          </a:p>
          <a:p>
            <a:pPr algn="just"/>
            <a:r>
              <a:rPr lang="en-US" sz="3600" b="1" dirty="0">
                <a:solidFill>
                  <a:schemeClr val="bg1"/>
                </a:solidFill>
              </a:rPr>
              <a:t>	</a:t>
            </a:r>
            <a:r>
              <a:rPr lang="en-US" sz="3600" b="1" dirty="0" smtClean="0">
                <a:solidFill>
                  <a:schemeClr val="bg1"/>
                </a:solidFill>
              </a:rPr>
              <a:t>The </a:t>
            </a:r>
            <a:r>
              <a:rPr lang="en-US" sz="4800" b="1" dirty="0" smtClean="0">
                <a:solidFill>
                  <a:srgbClr val="FF0000"/>
                </a:solidFill>
              </a:rPr>
              <a:t>WRATH</a:t>
            </a:r>
            <a:r>
              <a:rPr lang="en-US" sz="3600" b="1" dirty="0" smtClean="0">
                <a:solidFill>
                  <a:schemeClr val="bg1"/>
                </a:solidFill>
              </a:rPr>
              <a:t> of God </a:t>
            </a:r>
            <a:r>
              <a:rPr lang="en-US" sz="3600" baseline="30000" dirty="0" smtClean="0">
                <a:solidFill>
                  <a:schemeClr val="bg1"/>
                </a:solidFill>
              </a:rPr>
              <a:t>(Romans 1:18; 5:10)</a:t>
            </a:r>
          </a:p>
        </p:txBody>
      </p:sp>
    </p:spTree>
    <p:extLst>
      <p:ext uri="{BB962C8B-B14F-4D97-AF65-F5344CB8AC3E}">
        <p14:creationId xmlns:p14="http://schemas.microsoft.com/office/powerpoint/2010/main" val="160395523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250"/>
                                        <p:tgtEl>
                                          <p:spTgt spid="8">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75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22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Font typeface="+mj-lt"/>
              <a:buAutoNum type="romanUcPeriod" startAt="2"/>
            </a:pPr>
            <a:r>
              <a:rPr lang="en-US" sz="4400" b="1" dirty="0" smtClean="0">
                <a:solidFill>
                  <a:schemeClr val="bg1"/>
                </a:solidFill>
              </a:rPr>
              <a:t>Being made right with God is found only in God.</a:t>
            </a:r>
          </a:p>
        </p:txBody>
      </p:sp>
      <p:sp>
        <p:nvSpPr>
          <p:cNvPr id="7" name="TextBox 6"/>
          <p:cNvSpPr txBox="1"/>
          <p:nvPr/>
        </p:nvSpPr>
        <p:spPr>
          <a:xfrm>
            <a:off x="304800" y="2438400"/>
            <a:ext cx="8610600" cy="954107"/>
          </a:xfrm>
          <a:prstGeom prst="rect">
            <a:avLst/>
          </a:prstGeom>
          <a:noFill/>
        </p:spPr>
        <p:txBody>
          <a:bodyPr wrap="square" rtlCol="0">
            <a:spAutoFit/>
          </a:bodyPr>
          <a:lstStyle/>
          <a:p>
            <a:pPr algn="just"/>
            <a:r>
              <a:rPr lang="en-US" sz="2800" i="1" dirty="0">
                <a:solidFill>
                  <a:schemeClr val="bg1"/>
                </a:solidFill>
              </a:rPr>
              <a:t>For I am not ashamed of the gospel, for it is </a:t>
            </a:r>
            <a:r>
              <a:rPr lang="en-US" sz="2800" b="1" i="1" dirty="0" smtClean="0">
                <a:solidFill>
                  <a:schemeClr val="bg1"/>
                </a:solidFill>
              </a:rPr>
              <a:t>THE POWER OF GOD</a:t>
            </a:r>
            <a:r>
              <a:rPr lang="en-US" sz="2800" i="1" dirty="0" smtClean="0">
                <a:solidFill>
                  <a:schemeClr val="bg1"/>
                </a:solidFill>
              </a:rPr>
              <a:t> for </a:t>
            </a:r>
            <a:r>
              <a:rPr lang="en-US" sz="2800" i="1" dirty="0">
                <a:solidFill>
                  <a:schemeClr val="bg1"/>
                </a:solidFill>
              </a:rPr>
              <a:t>salvation…</a:t>
            </a:r>
            <a:endParaRPr lang="en-US" sz="2800" dirty="0">
              <a:solidFill>
                <a:schemeClr val="bg1"/>
              </a:solidFill>
            </a:endParaRPr>
          </a:p>
        </p:txBody>
      </p:sp>
      <p:sp>
        <p:nvSpPr>
          <p:cNvPr id="8" name="TextBox 7"/>
          <p:cNvSpPr txBox="1"/>
          <p:nvPr/>
        </p:nvSpPr>
        <p:spPr>
          <a:xfrm>
            <a:off x="304800" y="3465493"/>
            <a:ext cx="8610600" cy="646331"/>
          </a:xfrm>
          <a:prstGeom prst="rect">
            <a:avLst/>
          </a:prstGeom>
          <a:noFill/>
        </p:spPr>
        <p:txBody>
          <a:bodyPr wrap="square" rtlCol="0">
            <a:spAutoFit/>
          </a:bodyPr>
          <a:lstStyle/>
          <a:p>
            <a:pPr marL="514350" indent="-514350" algn="just">
              <a:buAutoNum type="alphaUcPeriod"/>
            </a:pPr>
            <a:r>
              <a:rPr lang="en-US" sz="3600" b="1" dirty="0" smtClean="0">
                <a:solidFill>
                  <a:schemeClr val="bg1"/>
                </a:solidFill>
              </a:rPr>
              <a:t>The gospel is the </a:t>
            </a:r>
            <a:r>
              <a:rPr lang="en-US" sz="3600" b="1" dirty="0" smtClean="0">
                <a:solidFill>
                  <a:srgbClr val="92D050"/>
                </a:solidFill>
              </a:rPr>
              <a:t>WORK</a:t>
            </a:r>
            <a:r>
              <a:rPr lang="en-US" sz="3600" b="1" dirty="0" smtClean="0">
                <a:solidFill>
                  <a:schemeClr val="bg1"/>
                </a:solidFill>
              </a:rPr>
              <a:t> of God</a:t>
            </a:r>
            <a:endParaRPr lang="en-US" sz="3600" baseline="30000" dirty="0" smtClean="0">
              <a:solidFill>
                <a:schemeClr val="bg1"/>
              </a:solidFill>
            </a:endParaRPr>
          </a:p>
        </p:txBody>
      </p:sp>
    </p:spTree>
    <p:extLst>
      <p:ext uri="{BB962C8B-B14F-4D97-AF65-F5344CB8AC3E}">
        <p14:creationId xmlns:p14="http://schemas.microsoft.com/office/powerpoint/2010/main" val="170941463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250"/>
                                        <p:tgtEl>
                                          <p:spTgt spid="6">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100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25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22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Salvation is from the Lord</a:t>
            </a:r>
            <a:endParaRPr lang="en-US" sz="4800" dirty="0" smtClean="0">
              <a:solidFill>
                <a:schemeClr val="bg1"/>
              </a:solidFill>
            </a:endParaRPr>
          </a:p>
        </p:txBody>
      </p:sp>
      <p:sp>
        <p:nvSpPr>
          <p:cNvPr id="5" name="TextBox 4"/>
          <p:cNvSpPr txBox="1"/>
          <p:nvPr/>
        </p:nvSpPr>
        <p:spPr>
          <a:xfrm>
            <a:off x="304800" y="1066800"/>
            <a:ext cx="8610600" cy="2431435"/>
          </a:xfrm>
          <a:prstGeom prst="rect">
            <a:avLst/>
          </a:prstGeom>
          <a:noFill/>
        </p:spPr>
        <p:txBody>
          <a:bodyPr wrap="square" rtlCol="0">
            <a:spAutoFit/>
          </a:bodyPr>
          <a:lstStyle/>
          <a:p>
            <a:pPr algn="just"/>
            <a:r>
              <a:rPr lang="en-US" sz="3600" i="1" dirty="0">
                <a:solidFill>
                  <a:schemeClr val="bg1"/>
                </a:solidFill>
              </a:rPr>
              <a:t>Ephesians </a:t>
            </a:r>
            <a:r>
              <a:rPr lang="en-US" sz="3600" i="1" dirty="0" smtClean="0">
                <a:solidFill>
                  <a:schemeClr val="bg1"/>
                </a:solidFill>
              </a:rPr>
              <a:t>2:8-9 --- 8 </a:t>
            </a:r>
            <a:r>
              <a:rPr lang="en-US" sz="3600" i="1" dirty="0">
                <a:solidFill>
                  <a:schemeClr val="bg1"/>
                </a:solidFill>
              </a:rPr>
              <a:t>For by grace you have been saved through faith; </a:t>
            </a:r>
            <a:r>
              <a:rPr lang="en-US" sz="3600" i="1" u="sng" dirty="0">
                <a:solidFill>
                  <a:schemeClr val="bg1"/>
                </a:solidFill>
              </a:rPr>
              <a:t>and that not of yourselves</a:t>
            </a:r>
            <a:r>
              <a:rPr lang="en-US" sz="3600" i="1" dirty="0">
                <a:solidFill>
                  <a:schemeClr val="bg1"/>
                </a:solidFill>
              </a:rPr>
              <a:t>, </a:t>
            </a:r>
            <a:r>
              <a:rPr lang="en-US" sz="3600" i="1" u="sng" dirty="0">
                <a:solidFill>
                  <a:schemeClr val="bg1"/>
                </a:solidFill>
              </a:rPr>
              <a:t>it is the gift of God</a:t>
            </a:r>
            <a:r>
              <a:rPr lang="en-US" sz="3600" i="1" dirty="0">
                <a:solidFill>
                  <a:schemeClr val="bg1"/>
                </a:solidFill>
              </a:rPr>
              <a:t>; 9 not as a result of works, so that no one may boast. </a:t>
            </a:r>
            <a:r>
              <a:rPr lang="en-US" sz="4400" i="1" dirty="0"/>
              <a:t> </a:t>
            </a:r>
            <a:endParaRPr lang="en-US" sz="4400" dirty="0"/>
          </a:p>
        </p:txBody>
      </p:sp>
      <p:sp>
        <p:nvSpPr>
          <p:cNvPr id="6" name="TextBox 5"/>
          <p:cNvSpPr txBox="1"/>
          <p:nvPr/>
        </p:nvSpPr>
        <p:spPr>
          <a:xfrm>
            <a:off x="304800" y="3816965"/>
            <a:ext cx="8610600" cy="1754326"/>
          </a:xfrm>
          <a:prstGeom prst="rect">
            <a:avLst/>
          </a:prstGeom>
          <a:noFill/>
        </p:spPr>
        <p:txBody>
          <a:bodyPr wrap="square" rtlCol="0">
            <a:spAutoFit/>
          </a:bodyPr>
          <a:lstStyle/>
          <a:p>
            <a:pPr algn="just"/>
            <a:r>
              <a:rPr lang="en-US" sz="3600" i="1" dirty="0">
                <a:solidFill>
                  <a:schemeClr val="bg1"/>
                </a:solidFill>
              </a:rPr>
              <a:t>Philippians </a:t>
            </a:r>
            <a:r>
              <a:rPr lang="en-US" sz="3600" i="1" dirty="0" smtClean="0">
                <a:solidFill>
                  <a:schemeClr val="bg1"/>
                </a:solidFill>
              </a:rPr>
              <a:t>1:29 --- For </a:t>
            </a:r>
            <a:r>
              <a:rPr lang="en-US" sz="3600" i="1" dirty="0">
                <a:solidFill>
                  <a:schemeClr val="bg1"/>
                </a:solidFill>
              </a:rPr>
              <a:t>to you </a:t>
            </a:r>
            <a:r>
              <a:rPr lang="en-US" sz="3600" i="1" u="sng" dirty="0">
                <a:solidFill>
                  <a:schemeClr val="bg1"/>
                </a:solidFill>
              </a:rPr>
              <a:t>it has been granted</a:t>
            </a:r>
            <a:r>
              <a:rPr lang="en-US" sz="3600" i="1" dirty="0">
                <a:solidFill>
                  <a:schemeClr val="bg1"/>
                </a:solidFill>
              </a:rPr>
              <a:t> for Christ's sake, not only </a:t>
            </a:r>
            <a:r>
              <a:rPr lang="en-US" sz="3600" i="1" u="sng" dirty="0">
                <a:solidFill>
                  <a:schemeClr val="bg1"/>
                </a:solidFill>
              </a:rPr>
              <a:t>to believe in Him</a:t>
            </a:r>
            <a:r>
              <a:rPr lang="en-US" sz="3600" i="1" dirty="0">
                <a:solidFill>
                  <a:schemeClr val="bg1"/>
                </a:solidFill>
              </a:rPr>
              <a:t>, but also to suffer for His sake, </a:t>
            </a:r>
            <a:endParaRPr lang="en-US" sz="3600" dirty="0">
              <a:solidFill>
                <a:schemeClr val="bg1"/>
              </a:solidFill>
            </a:endParaRPr>
          </a:p>
        </p:txBody>
      </p:sp>
    </p:spTree>
    <p:extLst>
      <p:ext uri="{BB962C8B-B14F-4D97-AF65-F5344CB8AC3E}">
        <p14:creationId xmlns:p14="http://schemas.microsoft.com/office/powerpoint/2010/main" val="114037895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par>
                          <p:cTn id="8" fill="hold">
                            <p:stCondLst>
                              <p:cond delay="2000"/>
                            </p:stCondLst>
                            <p:childTnLst>
                              <p:par>
                                <p:cTn id="9" presetID="10" presetClass="entr" presetSubtype="0" fill="hold" grpId="0" nodeType="afterEffect">
                                  <p:stCondLst>
                                    <p:cond delay="4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Salvation is from the Lord</a:t>
            </a:r>
            <a:endParaRPr lang="en-US" sz="4800" dirty="0" smtClean="0">
              <a:solidFill>
                <a:schemeClr val="bg1"/>
              </a:solidFill>
            </a:endParaRPr>
          </a:p>
        </p:txBody>
      </p:sp>
      <p:sp>
        <p:nvSpPr>
          <p:cNvPr id="5" name="TextBox 4"/>
          <p:cNvSpPr txBox="1"/>
          <p:nvPr/>
        </p:nvSpPr>
        <p:spPr>
          <a:xfrm>
            <a:off x="304800" y="1066800"/>
            <a:ext cx="8610600" cy="3416320"/>
          </a:xfrm>
          <a:prstGeom prst="rect">
            <a:avLst/>
          </a:prstGeom>
          <a:noFill/>
        </p:spPr>
        <p:txBody>
          <a:bodyPr wrap="square" rtlCol="0">
            <a:spAutoFit/>
          </a:bodyPr>
          <a:lstStyle/>
          <a:p>
            <a:pPr algn="just"/>
            <a:r>
              <a:rPr lang="en-US" sz="3600" i="1" dirty="0">
                <a:solidFill>
                  <a:schemeClr val="bg1"/>
                </a:solidFill>
              </a:rPr>
              <a:t>1 Corinthians </a:t>
            </a:r>
            <a:r>
              <a:rPr lang="en-US" sz="3600" i="1" dirty="0" smtClean="0">
                <a:solidFill>
                  <a:schemeClr val="bg1"/>
                </a:solidFill>
              </a:rPr>
              <a:t>1:30-31 --- 30 </a:t>
            </a:r>
            <a:r>
              <a:rPr lang="en-US" sz="3600" i="1" u="sng" dirty="0">
                <a:solidFill>
                  <a:schemeClr val="bg1"/>
                </a:solidFill>
              </a:rPr>
              <a:t>But by His </a:t>
            </a:r>
            <a:r>
              <a:rPr lang="en-US" sz="3600" i="1" u="sng" dirty="0" smtClean="0">
                <a:solidFill>
                  <a:schemeClr val="bg1"/>
                </a:solidFill>
              </a:rPr>
              <a:t>doing </a:t>
            </a:r>
            <a:r>
              <a:rPr lang="en-US" sz="3600" i="1" u="sng" dirty="0">
                <a:solidFill>
                  <a:schemeClr val="bg1"/>
                </a:solidFill>
              </a:rPr>
              <a:t>you are in Christ Jesus</a:t>
            </a:r>
            <a:r>
              <a:rPr lang="en-US" sz="3600" i="1" dirty="0">
                <a:solidFill>
                  <a:schemeClr val="bg1"/>
                </a:solidFill>
              </a:rPr>
              <a:t>, who became to us wisdom from God, and righteousness and sanctification, and redemption,  </a:t>
            </a:r>
            <a:r>
              <a:rPr lang="en-US" sz="3600" i="1" dirty="0" smtClean="0">
                <a:solidFill>
                  <a:schemeClr val="bg1"/>
                </a:solidFill>
              </a:rPr>
              <a:t>31 </a:t>
            </a:r>
            <a:r>
              <a:rPr lang="en-US" sz="3600" i="1" dirty="0">
                <a:solidFill>
                  <a:schemeClr val="bg1"/>
                </a:solidFill>
              </a:rPr>
              <a:t>so that, just as it is written, "LET HIM WHO BOASTS, BOAST IN THE LORD."</a:t>
            </a:r>
            <a:endParaRPr lang="en-US" sz="3600" dirty="0">
              <a:solidFill>
                <a:schemeClr val="bg1"/>
              </a:solidFill>
            </a:endParaRPr>
          </a:p>
        </p:txBody>
      </p:sp>
    </p:spTree>
    <p:extLst>
      <p:ext uri="{BB962C8B-B14F-4D97-AF65-F5344CB8AC3E}">
        <p14:creationId xmlns:p14="http://schemas.microsoft.com/office/powerpoint/2010/main" val="256252406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Salvation is from the Lord</a:t>
            </a:r>
            <a:endParaRPr lang="en-US" sz="4800" dirty="0" smtClean="0">
              <a:solidFill>
                <a:schemeClr val="bg1"/>
              </a:solidFill>
            </a:endParaRPr>
          </a:p>
        </p:txBody>
      </p:sp>
      <p:sp>
        <p:nvSpPr>
          <p:cNvPr id="5" name="TextBox 4"/>
          <p:cNvSpPr txBox="1"/>
          <p:nvPr/>
        </p:nvSpPr>
        <p:spPr>
          <a:xfrm>
            <a:off x="304800" y="1066800"/>
            <a:ext cx="8610600" cy="2308324"/>
          </a:xfrm>
          <a:prstGeom prst="rect">
            <a:avLst/>
          </a:prstGeom>
          <a:noFill/>
        </p:spPr>
        <p:txBody>
          <a:bodyPr wrap="square" rtlCol="0">
            <a:spAutoFit/>
          </a:bodyPr>
          <a:lstStyle/>
          <a:p>
            <a:pPr algn="just"/>
            <a:r>
              <a:rPr lang="en-US" sz="3600" i="1" dirty="0">
                <a:solidFill>
                  <a:schemeClr val="bg1"/>
                </a:solidFill>
              </a:rPr>
              <a:t>Acts 11:18 --- When they heard this, they quieted down and glorified God, saying, "Well then, </a:t>
            </a:r>
            <a:r>
              <a:rPr lang="en-US" sz="3600" i="1" u="sng" dirty="0">
                <a:solidFill>
                  <a:schemeClr val="bg1"/>
                </a:solidFill>
              </a:rPr>
              <a:t>God has granted to the Gentiles also the repentance</a:t>
            </a:r>
            <a:r>
              <a:rPr lang="en-US" sz="3600" i="1" dirty="0">
                <a:solidFill>
                  <a:schemeClr val="bg1"/>
                </a:solidFill>
              </a:rPr>
              <a:t> that leads to life." </a:t>
            </a:r>
            <a:endParaRPr lang="en-US" sz="3600" dirty="0">
              <a:solidFill>
                <a:schemeClr val="bg1"/>
              </a:solidFill>
            </a:endParaRPr>
          </a:p>
        </p:txBody>
      </p:sp>
      <p:sp>
        <p:nvSpPr>
          <p:cNvPr id="6" name="TextBox 5"/>
          <p:cNvSpPr txBox="1"/>
          <p:nvPr/>
        </p:nvSpPr>
        <p:spPr>
          <a:xfrm>
            <a:off x="304800" y="3816965"/>
            <a:ext cx="8610600" cy="2308324"/>
          </a:xfrm>
          <a:prstGeom prst="rect">
            <a:avLst/>
          </a:prstGeom>
          <a:noFill/>
        </p:spPr>
        <p:txBody>
          <a:bodyPr wrap="square" rtlCol="0">
            <a:spAutoFit/>
          </a:bodyPr>
          <a:lstStyle/>
          <a:p>
            <a:pPr algn="just"/>
            <a:r>
              <a:rPr lang="en-US" sz="3600" i="1" dirty="0">
                <a:solidFill>
                  <a:schemeClr val="bg1"/>
                </a:solidFill>
              </a:rPr>
              <a:t>Acts 13:48 --- When the Gentiles heard this, they began rejoicing and glorifying the word of the Lord; and </a:t>
            </a:r>
            <a:r>
              <a:rPr lang="en-US" sz="3600" i="1" u="sng" dirty="0">
                <a:solidFill>
                  <a:schemeClr val="bg1"/>
                </a:solidFill>
              </a:rPr>
              <a:t>as many as had been appointed to eternal life believed</a:t>
            </a:r>
            <a:r>
              <a:rPr lang="en-US" sz="3600" i="1" dirty="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13881262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par>
                          <p:cTn id="8" fill="hold">
                            <p:stCondLst>
                              <p:cond delay="2000"/>
                            </p:stCondLst>
                            <p:childTnLst>
                              <p:par>
                                <p:cTn id="9" presetID="10" presetClass="entr" presetSubtype="0" fill="hold" grpId="0" nodeType="afterEffect">
                                  <p:stCondLst>
                                    <p:cond delay="4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Font typeface="+mj-lt"/>
              <a:buAutoNum type="romanUcPeriod" startAt="2"/>
            </a:pPr>
            <a:r>
              <a:rPr lang="en-US" sz="4400" b="1" dirty="0" smtClean="0">
                <a:solidFill>
                  <a:schemeClr val="bg1"/>
                </a:solidFill>
              </a:rPr>
              <a:t>Being made right with God is found only in God.</a:t>
            </a:r>
          </a:p>
        </p:txBody>
      </p:sp>
      <p:sp>
        <p:nvSpPr>
          <p:cNvPr id="7" name="TextBox 6"/>
          <p:cNvSpPr txBox="1"/>
          <p:nvPr/>
        </p:nvSpPr>
        <p:spPr>
          <a:xfrm>
            <a:off x="304800" y="2438400"/>
            <a:ext cx="8610600" cy="954107"/>
          </a:xfrm>
          <a:prstGeom prst="rect">
            <a:avLst/>
          </a:prstGeom>
          <a:noFill/>
        </p:spPr>
        <p:txBody>
          <a:bodyPr wrap="square" rtlCol="0">
            <a:spAutoFit/>
          </a:bodyPr>
          <a:lstStyle/>
          <a:p>
            <a:pPr algn="just"/>
            <a:r>
              <a:rPr lang="en-US" sz="2800" i="1" dirty="0">
                <a:solidFill>
                  <a:schemeClr val="bg1"/>
                </a:solidFill>
              </a:rPr>
              <a:t>For I am not ashamed of the gospel, for it is </a:t>
            </a:r>
            <a:r>
              <a:rPr lang="en-US" sz="2800" b="1" i="1" dirty="0" smtClean="0">
                <a:solidFill>
                  <a:schemeClr val="bg1"/>
                </a:solidFill>
              </a:rPr>
              <a:t>THE POWER OF GOD</a:t>
            </a:r>
            <a:r>
              <a:rPr lang="en-US" sz="2800" i="1" dirty="0" smtClean="0">
                <a:solidFill>
                  <a:schemeClr val="bg1"/>
                </a:solidFill>
              </a:rPr>
              <a:t> for </a:t>
            </a:r>
            <a:r>
              <a:rPr lang="en-US" sz="2800" i="1" dirty="0">
                <a:solidFill>
                  <a:schemeClr val="bg1"/>
                </a:solidFill>
              </a:rPr>
              <a:t>salvation…</a:t>
            </a:r>
            <a:endParaRPr lang="en-US" sz="2800" dirty="0">
              <a:solidFill>
                <a:schemeClr val="bg1"/>
              </a:solidFill>
            </a:endParaRPr>
          </a:p>
        </p:txBody>
      </p:sp>
      <p:sp>
        <p:nvSpPr>
          <p:cNvPr id="8" name="TextBox 7"/>
          <p:cNvSpPr txBox="1"/>
          <p:nvPr/>
        </p:nvSpPr>
        <p:spPr>
          <a:xfrm>
            <a:off x="304800" y="3465493"/>
            <a:ext cx="8610600" cy="1200329"/>
          </a:xfrm>
          <a:prstGeom prst="rect">
            <a:avLst/>
          </a:prstGeom>
          <a:noFill/>
        </p:spPr>
        <p:txBody>
          <a:bodyPr wrap="square" rtlCol="0">
            <a:spAutoFit/>
          </a:bodyPr>
          <a:lstStyle/>
          <a:p>
            <a:pPr marL="514350" indent="-514350" algn="just">
              <a:buAutoNum type="alphaUcPeriod"/>
            </a:pPr>
            <a:r>
              <a:rPr lang="en-US" sz="3600" b="1" dirty="0" smtClean="0">
                <a:solidFill>
                  <a:schemeClr val="bg1"/>
                </a:solidFill>
              </a:rPr>
              <a:t>The gospel is the </a:t>
            </a:r>
            <a:r>
              <a:rPr lang="en-US" sz="3600" b="1" dirty="0" smtClean="0">
                <a:solidFill>
                  <a:srgbClr val="92D050"/>
                </a:solidFill>
              </a:rPr>
              <a:t>WORK</a:t>
            </a:r>
            <a:r>
              <a:rPr lang="en-US" sz="3600" b="1" dirty="0" smtClean="0">
                <a:solidFill>
                  <a:schemeClr val="bg1"/>
                </a:solidFill>
              </a:rPr>
              <a:t> of God</a:t>
            </a:r>
            <a:endParaRPr lang="en-US" sz="3600" dirty="0">
              <a:solidFill>
                <a:schemeClr val="bg1"/>
              </a:solidFill>
            </a:endParaRPr>
          </a:p>
          <a:p>
            <a:pPr marL="514350" indent="-514350" algn="just">
              <a:buAutoNum type="alphaUcPeriod"/>
            </a:pPr>
            <a:r>
              <a:rPr lang="en-US" sz="3600" b="1" dirty="0" smtClean="0">
                <a:solidFill>
                  <a:schemeClr val="bg1"/>
                </a:solidFill>
              </a:rPr>
              <a:t>Only God </a:t>
            </a:r>
            <a:r>
              <a:rPr lang="en-US" sz="3600" b="1" dirty="0" smtClean="0">
                <a:solidFill>
                  <a:srgbClr val="92D050"/>
                </a:solidFill>
              </a:rPr>
              <a:t>CAN</a:t>
            </a:r>
            <a:r>
              <a:rPr lang="en-US" sz="3600" b="1" dirty="0" smtClean="0">
                <a:solidFill>
                  <a:schemeClr val="bg1"/>
                </a:solidFill>
              </a:rPr>
              <a:t> save</a:t>
            </a:r>
          </a:p>
        </p:txBody>
      </p:sp>
    </p:spTree>
    <p:extLst>
      <p:ext uri="{BB962C8B-B14F-4D97-AF65-F5344CB8AC3E}">
        <p14:creationId xmlns:p14="http://schemas.microsoft.com/office/powerpoint/2010/main" val="4071538978"/>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22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2800767"/>
          </a:xfrm>
          <a:prstGeom prst="rect">
            <a:avLst/>
          </a:prstGeom>
          <a:noFill/>
        </p:spPr>
        <p:txBody>
          <a:bodyPr wrap="square" rtlCol="0">
            <a:spAutoFit/>
          </a:bodyPr>
          <a:lstStyle/>
          <a:p>
            <a:pPr marL="857250" indent="-857250" algn="just">
              <a:buFont typeface="+mj-lt"/>
              <a:buAutoNum type="romanUcPeriod" startAt="3"/>
            </a:pPr>
            <a:r>
              <a:rPr lang="en-US" sz="4400" dirty="0" smtClean="0">
                <a:solidFill>
                  <a:schemeClr val="bg1"/>
                </a:solidFill>
              </a:rPr>
              <a:t>Being made right with God </a:t>
            </a:r>
            <a:r>
              <a:rPr lang="en-US" sz="4400" dirty="0">
                <a:solidFill>
                  <a:schemeClr val="bg1"/>
                </a:solidFill>
              </a:rPr>
              <a:t>demands the righteousness of God be upheld and applied to the guilty </a:t>
            </a:r>
            <a:r>
              <a:rPr lang="en-US" sz="4400" dirty="0" smtClean="0">
                <a:solidFill>
                  <a:schemeClr val="bg1"/>
                </a:solidFill>
              </a:rPr>
              <a:t>sinner.</a:t>
            </a:r>
          </a:p>
        </p:txBody>
      </p:sp>
      <p:sp>
        <p:nvSpPr>
          <p:cNvPr id="7" name="TextBox 6"/>
          <p:cNvSpPr txBox="1"/>
          <p:nvPr/>
        </p:nvSpPr>
        <p:spPr>
          <a:xfrm>
            <a:off x="304800" y="3733800"/>
            <a:ext cx="8610600" cy="954107"/>
          </a:xfrm>
          <a:prstGeom prst="rect">
            <a:avLst/>
          </a:prstGeom>
          <a:noFill/>
        </p:spPr>
        <p:txBody>
          <a:bodyPr wrap="square" rtlCol="0">
            <a:spAutoFit/>
          </a:bodyPr>
          <a:lstStyle/>
          <a:p>
            <a:pPr algn="just"/>
            <a:r>
              <a:rPr lang="en-US" sz="2800" i="1" dirty="0">
                <a:solidFill>
                  <a:schemeClr val="bg1"/>
                </a:solidFill>
              </a:rPr>
              <a:t>For in it the righteousness of God is revealed from faith to faith</a:t>
            </a:r>
            <a:r>
              <a:rPr lang="en-US" sz="2800" i="1" dirty="0" smtClean="0">
                <a:solidFill>
                  <a:schemeClr val="bg1"/>
                </a:solidFill>
              </a:rPr>
              <a:t>…(17)</a:t>
            </a:r>
            <a:endParaRPr lang="en-US" sz="2800" dirty="0">
              <a:solidFill>
                <a:schemeClr val="bg1"/>
              </a:solidFill>
            </a:endParaRPr>
          </a:p>
        </p:txBody>
      </p:sp>
      <p:sp>
        <p:nvSpPr>
          <p:cNvPr id="8" name="TextBox 7"/>
          <p:cNvSpPr txBox="1"/>
          <p:nvPr/>
        </p:nvSpPr>
        <p:spPr>
          <a:xfrm>
            <a:off x="304800" y="4724400"/>
            <a:ext cx="8610600" cy="1754326"/>
          </a:xfrm>
          <a:prstGeom prst="rect">
            <a:avLst/>
          </a:prstGeom>
          <a:noFill/>
        </p:spPr>
        <p:txBody>
          <a:bodyPr wrap="square" rtlCol="0">
            <a:spAutoFit/>
          </a:bodyPr>
          <a:lstStyle/>
          <a:p>
            <a:pPr marL="514350" indent="-514350" algn="just">
              <a:buAutoNum type="alphaUcPeriod"/>
            </a:pPr>
            <a:r>
              <a:rPr lang="en-US" sz="3600" b="1" dirty="0" smtClean="0">
                <a:solidFill>
                  <a:schemeClr val="bg1"/>
                </a:solidFill>
              </a:rPr>
              <a:t>Where the gospel begins ---</a:t>
            </a:r>
          </a:p>
          <a:p>
            <a:pPr algn="just"/>
            <a:r>
              <a:rPr lang="en-US" sz="3600" b="1" dirty="0">
                <a:solidFill>
                  <a:schemeClr val="bg1"/>
                </a:solidFill>
              </a:rPr>
              <a:t>	</a:t>
            </a:r>
            <a:r>
              <a:rPr lang="en-US" sz="3600" b="1" dirty="0" smtClean="0">
                <a:solidFill>
                  <a:schemeClr val="bg1"/>
                </a:solidFill>
              </a:rPr>
              <a:t>the </a:t>
            </a:r>
            <a:r>
              <a:rPr lang="en-US" sz="3600" b="1" dirty="0" smtClean="0">
                <a:solidFill>
                  <a:srgbClr val="FFFF00"/>
                </a:solidFill>
              </a:rPr>
              <a:t>RIGHTEOUSNESS</a:t>
            </a:r>
            <a:r>
              <a:rPr lang="en-US" sz="3600" b="1" dirty="0" smtClean="0">
                <a:solidFill>
                  <a:schemeClr val="bg1"/>
                </a:solidFill>
              </a:rPr>
              <a:t> of God</a:t>
            </a:r>
          </a:p>
          <a:p>
            <a:pPr algn="just"/>
            <a:r>
              <a:rPr lang="en-US" sz="3600" b="1" dirty="0" smtClean="0">
                <a:solidFill>
                  <a:schemeClr val="bg1"/>
                </a:solidFill>
              </a:rPr>
              <a:t>B. What is the of </a:t>
            </a:r>
            <a:r>
              <a:rPr lang="en-US" sz="3600" b="1" dirty="0" smtClean="0">
                <a:solidFill>
                  <a:srgbClr val="FFFF00"/>
                </a:solidFill>
              </a:rPr>
              <a:t>RIGHTEOUSNESS</a:t>
            </a:r>
            <a:r>
              <a:rPr lang="en-US" sz="3600" b="1" dirty="0" smtClean="0">
                <a:solidFill>
                  <a:schemeClr val="bg1"/>
                </a:solidFill>
              </a:rPr>
              <a:t> God?</a:t>
            </a:r>
          </a:p>
        </p:txBody>
      </p:sp>
    </p:spTree>
    <p:extLst>
      <p:ext uri="{BB962C8B-B14F-4D97-AF65-F5344CB8AC3E}">
        <p14:creationId xmlns:p14="http://schemas.microsoft.com/office/powerpoint/2010/main" val="3171855538"/>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750"/>
                                        <p:tgtEl>
                                          <p:spTgt spid="8">
                                            <p:txEl>
                                              <p:pRg st="0" end="0"/>
                                            </p:txEl>
                                          </p:spTgt>
                                        </p:tgtEl>
                                      </p:cBhvr>
                                    </p:animEffect>
                                  </p:childTnLst>
                                </p:cTn>
                              </p:par>
                            </p:childTnLst>
                          </p:cTn>
                        </p:par>
                        <p:par>
                          <p:cTn id="13" fill="hold">
                            <p:stCondLst>
                              <p:cond delay="1750"/>
                            </p:stCondLst>
                            <p:childTnLst>
                              <p:par>
                                <p:cTn id="14" presetID="10" presetClass="entr" presetSubtype="0" fill="hold" grpId="0" nodeType="afterEffect">
                                  <p:stCondLst>
                                    <p:cond delay="225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275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27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07886"/>
          </a:xfrm>
          <a:prstGeom prst="rect">
            <a:avLst/>
          </a:prstGeom>
          <a:noFill/>
          <a:ln>
            <a:solidFill>
              <a:schemeClr val="tx2">
                <a:lumMod val="20000"/>
                <a:lumOff val="80000"/>
              </a:schemeClr>
            </a:solidFill>
          </a:ln>
        </p:spPr>
        <p:txBody>
          <a:bodyPr wrap="square" rtlCol="0">
            <a:spAutoFit/>
          </a:bodyPr>
          <a:lstStyle/>
          <a:p>
            <a:pPr algn="ctr"/>
            <a:r>
              <a:rPr lang="en-US" sz="4000" dirty="0" smtClean="0">
                <a:solidFill>
                  <a:schemeClr val="bg1"/>
                </a:solidFill>
              </a:rPr>
              <a:t>What is the </a:t>
            </a:r>
            <a:r>
              <a:rPr lang="en-US" sz="4000" b="1" dirty="0" smtClean="0">
                <a:solidFill>
                  <a:srgbClr val="FFFF00"/>
                </a:solidFill>
              </a:rPr>
              <a:t>RIGHTOUESNESS</a:t>
            </a:r>
            <a:r>
              <a:rPr lang="en-US" sz="4000" dirty="0" smtClean="0">
                <a:solidFill>
                  <a:schemeClr val="bg1"/>
                </a:solidFill>
              </a:rPr>
              <a:t> of God?</a:t>
            </a:r>
            <a:endParaRPr lang="en-US" sz="4000" dirty="0" smtClean="0">
              <a:solidFill>
                <a:schemeClr val="bg1"/>
              </a:solidFill>
            </a:endParaRPr>
          </a:p>
        </p:txBody>
      </p:sp>
      <p:sp>
        <p:nvSpPr>
          <p:cNvPr id="5" name="TextBox 4"/>
          <p:cNvSpPr txBox="1"/>
          <p:nvPr/>
        </p:nvSpPr>
        <p:spPr>
          <a:xfrm>
            <a:off x="304800" y="838200"/>
            <a:ext cx="8610600" cy="6001643"/>
          </a:xfrm>
          <a:prstGeom prst="rect">
            <a:avLst/>
          </a:prstGeom>
          <a:noFill/>
        </p:spPr>
        <p:txBody>
          <a:bodyPr wrap="square" rtlCol="0">
            <a:spAutoFit/>
          </a:bodyPr>
          <a:lstStyle/>
          <a:p>
            <a:pPr marL="742950" indent="-742950" algn="just">
              <a:buAutoNum type="arabicPeriod"/>
            </a:pPr>
            <a:r>
              <a:rPr lang="en-US" sz="3200" i="1" dirty="0" smtClean="0">
                <a:solidFill>
                  <a:schemeClr val="bg1"/>
                </a:solidFill>
              </a:rPr>
              <a:t>It is an attribute of God – His essence meaning that everything He is and everything He does is “right”.</a:t>
            </a:r>
          </a:p>
          <a:p>
            <a:pPr marL="742950" indent="-742950" algn="just">
              <a:buAutoNum type="arabicPeriod"/>
            </a:pPr>
            <a:r>
              <a:rPr lang="en-US" sz="3200" i="1" dirty="0" smtClean="0">
                <a:solidFill>
                  <a:schemeClr val="bg1"/>
                </a:solidFill>
              </a:rPr>
              <a:t>Speaks of the faithfulness; the assurance that God will keep His promises.  He is always “right” to do what He has said.</a:t>
            </a:r>
          </a:p>
          <a:p>
            <a:pPr marL="742950" indent="-742950" algn="just">
              <a:buAutoNum type="arabicPeriod"/>
            </a:pPr>
            <a:r>
              <a:rPr lang="en-US" sz="3200" i="1" dirty="0" smtClean="0">
                <a:solidFill>
                  <a:schemeClr val="bg1"/>
                </a:solidFill>
              </a:rPr>
              <a:t>A transferable “rightness” granted to the believer by God so that the believer in Christ is seen as possessing all the rightness of Christ [the doctrine of imputation – the charging to the sinners account the righteousness of Christ].</a:t>
            </a:r>
          </a:p>
        </p:txBody>
      </p:sp>
    </p:spTree>
    <p:extLst>
      <p:ext uri="{BB962C8B-B14F-4D97-AF65-F5344CB8AC3E}">
        <p14:creationId xmlns:p14="http://schemas.microsoft.com/office/powerpoint/2010/main" val="426001706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F.F. Bruce</a:t>
            </a:r>
            <a:endParaRPr lang="en-US" sz="4800" dirty="0" smtClean="0">
              <a:solidFill>
                <a:schemeClr val="bg1"/>
              </a:solidFill>
            </a:endParaRPr>
          </a:p>
        </p:txBody>
      </p:sp>
      <p:sp>
        <p:nvSpPr>
          <p:cNvPr id="6" name="TextBox 5"/>
          <p:cNvSpPr txBox="1"/>
          <p:nvPr/>
        </p:nvSpPr>
        <p:spPr>
          <a:xfrm>
            <a:off x="304800" y="990600"/>
            <a:ext cx="8610600" cy="5632311"/>
          </a:xfrm>
          <a:prstGeom prst="rect">
            <a:avLst/>
          </a:prstGeom>
          <a:noFill/>
        </p:spPr>
        <p:txBody>
          <a:bodyPr wrap="square" rtlCol="0">
            <a:spAutoFit/>
          </a:bodyPr>
          <a:lstStyle/>
          <a:p>
            <a:pPr algn="just"/>
            <a:r>
              <a:rPr lang="en-US" sz="4000" i="1" dirty="0">
                <a:solidFill>
                  <a:schemeClr val="bg1"/>
                </a:solidFill>
              </a:rPr>
              <a:t>“When, therefore, the righteousness of God is revealed in the gospel, it is revealed in a twofold manner. The gospel tells us first how men and women, sinners as they are, can come to be ‘in the right’ with God and second how God’s personal righteousness is vindicated in the very act of declaring sinful men and women ‘righteous’.</a:t>
            </a:r>
            <a:endParaRPr lang="en-US" sz="4000" dirty="0">
              <a:solidFill>
                <a:schemeClr val="bg1"/>
              </a:solidFill>
            </a:endParaRPr>
          </a:p>
        </p:txBody>
      </p:sp>
    </p:spTree>
    <p:extLst>
      <p:ext uri="{BB962C8B-B14F-4D97-AF65-F5344CB8AC3E}">
        <p14:creationId xmlns:p14="http://schemas.microsoft.com/office/powerpoint/2010/main" val="114037895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Romans 3:21-26</a:t>
            </a:r>
            <a:endParaRPr lang="en-US" sz="4800" dirty="0" smtClean="0">
              <a:solidFill>
                <a:schemeClr val="bg1"/>
              </a:solidFill>
            </a:endParaRPr>
          </a:p>
        </p:txBody>
      </p:sp>
      <p:sp>
        <p:nvSpPr>
          <p:cNvPr id="5" name="TextBox 4"/>
          <p:cNvSpPr txBox="1"/>
          <p:nvPr/>
        </p:nvSpPr>
        <p:spPr>
          <a:xfrm>
            <a:off x="304800" y="990600"/>
            <a:ext cx="8610600" cy="5693866"/>
          </a:xfrm>
          <a:prstGeom prst="rect">
            <a:avLst/>
          </a:prstGeom>
          <a:noFill/>
        </p:spPr>
        <p:txBody>
          <a:bodyPr wrap="square" rtlCol="0">
            <a:spAutoFit/>
          </a:bodyPr>
          <a:lstStyle/>
          <a:p>
            <a:pPr algn="just"/>
            <a:r>
              <a:rPr lang="en-US" sz="2800" i="1" dirty="0">
                <a:solidFill>
                  <a:schemeClr val="bg1"/>
                </a:solidFill>
              </a:rPr>
              <a:t>21 But now apart from the Law </a:t>
            </a:r>
            <a:r>
              <a:rPr lang="en-US" sz="2800" b="1" i="1" u="sng" dirty="0">
                <a:solidFill>
                  <a:schemeClr val="bg1"/>
                </a:solidFill>
              </a:rPr>
              <a:t>the righteousness of God </a:t>
            </a:r>
            <a:r>
              <a:rPr lang="en-US" sz="2800" i="1" dirty="0">
                <a:solidFill>
                  <a:schemeClr val="bg1"/>
                </a:solidFill>
              </a:rPr>
              <a:t>has been manifested, being witnessed by the Law and the Prophets, 22 even </a:t>
            </a:r>
            <a:r>
              <a:rPr lang="en-US" sz="2800" b="1" i="1" u="sng" dirty="0">
                <a:solidFill>
                  <a:schemeClr val="bg1"/>
                </a:solidFill>
              </a:rPr>
              <a:t>the righteousness of God </a:t>
            </a:r>
            <a:r>
              <a:rPr lang="en-US" sz="2800" i="1" u="sng" dirty="0">
                <a:solidFill>
                  <a:schemeClr val="bg1"/>
                </a:solidFill>
              </a:rPr>
              <a:t>through faith in Jesus Christ for all those who believe</a:t>
            </a:r>
            <a:r>
              <a:rPr lang="en-US" sz="2800" i="1" dirty="0">
                <a:solidFill>
                  <a:schemeClr val="bg1"/>
                </a:solidFill>
              </a:rPr>
              <a:t>; for there is no distinction;  23 for all have sinned and fall short of the glory of God, 24 being justified as a gift by His grace through the redemption which is in Christ Jesus; 25 whom God displayed publicly as a propitiation in His blood through faith. This was to demonstrate </a:t>
            </a:r>
            <a:r>
              <a:rPr lang="en-US" sz="2800" b="1" i="1" u="sng" dirty="0">
                <a:solidFill>
                  <a:schemeClr val="bg1"/>
                </a:solidFill>
              </a:rPr>
              <a:t>His righteousness</a:t>
            </a:r>
            <a:r>
              <a:rPr lang="en-US" sz="2800" i="1" dirty="0">
                <a:solidFill>
                  <a:schemeClr val="bg1"/>
                </a:solidFill>
              </a:rPr>
              <a:t>, because in the forbearance of God He passed over the sins previously committed; 26 for the demonstration, I say, of </a:t>
            </a:r>
            <a:r>
              <a:rPr lang="en-US" sz="2800" b="1" i="1" u="sng" dirty="0">
                <a:solidFill>
                  <a:schemeClr val="bg1"/>
                </a:solidFill>
              </a:rPr>
              <a:t>His righteousness</a:t>
            </a:r>
            <a:r>
              <a:rPr lang="en-US" sz="2800" b="1" i="1" dirty="0">
                <a:solidFill>
                  <a:schemeClr val="bg1"/>
                </a:solidFill>
              </a:rPr>
              <a:t> </a:t>
            </a:r>
            <a:r>
              <a:rPr lang="en-US" sz="2800" i="1" dirty="0">
                <a:solidFill>
                  <a:schemeClr val="bg1"/>
                </a:solidFill>
              </a:rPr>
              <a:t>at the present time, so that He would be just and the justifier of the one who has faith in Jesus. </a:t>
            </a:r>
            <a:endParaRPr lang="en-US" sz="2800" dirty="0">
              <a:solidFill>
                <a:schemeClr val="bg1"/>
              </a:solidFill>
            </a:endParaRPr>
          </a:p>
        </p:txBody>
      </p:sp>
    </p:spTree>
    <p:extLst>
      <p:ext uri="{BB962C8B-B14F-4D97-AF65-F5344CB8AC3E}">
        <p14:creationId xmlns:p14="http://schemas.microsoft.com/office/powerpoint/2010/main" val="114037895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Romans 1:16-17</a:t>
            </a:r>
            <a:endParaRPr lang="en-US" sz="4800" dirty="0" smtClean="0">
              <a:solidFill>
                <a:schemeClr val="bg1"/>
              </a:solidFill>
            </a:endParaRPr>
          </a:p>
        </p:txBody>
      </p:sp>
      <p:sp>
        <p:nvSpPr>
          <p:cNvPr id="5" name="TextBox 4"/>
          <p:cNvSpPr txBox="1"/>
          <p:nvPr/>
        </p:nvSpPr>
        <p:spPr>
          <a:xfrm>
            <a:off x="304800" y="1066800"/>
            <a:ext cx="8610600" cy="4401205"/>
          </a:xfrm>
          <a:prstGeom prst="rect">
            <a:avLst/>
          </a:prstGeom>
          <a:noFill/>
        </p:spPr>
        <p:txBody>
          <a:bodyPr wrap="square" rtlCol="0">
            <a:spAutoFit/>
          </a:bodyPr>
          <a:lstStyle/>
          <a:p>
            <a:pPr algn="just"/>
            <a:r>
              <a:rPr lang="en-US" sz="4000" i="1" dirty="0">
                <a:solidFill>
                  <a:schemeClr val="bg1"/>
                </a:solidFill>
              </a:rPr>
              <a:t>16 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4000" dirty="0">
              <a:solidFill>
                <a:schemeClr val="bg1"/>
              </a:solidFill>
            </a:endParaRPr>
          </a:p>
        </p:txBody>
      </p:sp>
    </p:spTree>
    <p:extLst>
      <p:ext uri="{BB962C8B-B14F-4D97-AF65-F5344CB8AC3E}">
        <p14:creationId xmlns:p14="http://schemas.microsoft.com/office/powerpoint/2010/main" val="3618155660"/>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3:9</a:t>
            </a:r>
            <a:endParaRPr lang="en-US" sz="4800" dirty="0" smtClean="0">
              <a:solidFill>
                <a:schemeClr val="bg1"/>
              </a:solidFill>
            </a:endParaRPr>
          </a:p>
        </p:txBody>
      </p:sp>
      <p:sp>
        <p:nvSpPr>
          <p:cNvPr id="5" name="TextBox 4"/>
          <p:cNvSpPr txBox="1"/>
          <p:nvPr/>
        </p:nvSpPr>
        <p:spPr>
          <a:xfrm>
            <a:off x="304800" y="990600"/>
            <a:ext cx="8610600" cy="3477875"/>
          </a:xfrm>
          <a:prstGeom prst="rect">
            <a:avLst/>
          </a:prstGeom>
          <a:noFill/>
        </p:spPr>
        <p:txBody>
          <a:bodyPr wrap="square" rtlCol="0">
            <a:spAutoFit/>
          </a:bodyPr>
          <a:lstStyle/>
          <a:p>
            <a:pPr algn="just"/>
            <a:r>
              <a:rPr lang="en-US" sz="4400" i="1" dirty="0">
                <a:solidFill>
                  <a:schemeClr val="bg1"/>
                </a:solidFill>
              </a:rPr>
              <a:t>“not having a righteousness of my own derived from the Law, but that which is through faith in Christ, the righteousness which comes from God on the basis of faith.”</a:t>
            </a:r>
            <a:r>
              <a:rPr lang="en-US" sz="4400" dirty="0">
                <a:solidFill>
                  <a:schemeClr val="bg1"/>
                </a:solidFill>
              </a:rPr>
              <a:t> </a:t>
            </a:r>
          </a:p>
        </p:txBody>
      </p:sp>
    </p:spTree>
    <p:extLst>
      <p:ext uri="{BB962C8B-B14F-4D97-AF65-F5344CB8AC3E}">
        <p14:creationId xmlns:p14="http://schemas.microsoft.com/office/powerpoint/2010/main" val="1731706253"/>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2123658"/>
          </a:xfrm>
          <a:prstGeom prst="rect">
            <a:avLst/>
          </a:prstGeom>
          <a:noFill/>
        </p:spPr>
        <p:txBody>
          <a:bodyPr wrap="square" rtlCol="0">
            <a:spAutoFit/>
          </a:bodyPr>
          <a:lstStyle/>
          <a:p>
            <a:pPr marL="857250" indent="-857250" algn="just">
              <a:buFont typeface="+mj-lt"/>
              <a:buAutoNum type="romanUcPeriod" startAt="4"/>
            </a:pPr>
            <a:r>
              <a:rPr lang="en-US" sz="4400" dirty="0" smtClean="0">
                <a:solidFill>
                  <a:schemeClr val="bg1"/>
                </a:solidFill>
              </a:rPr>
              <a:t>Being made right with God requires faith from beginning to end. </a:t>
            </a:r>
          </a:p>
        </p:txBody>
      </p:sp>
      <p:sp>
        <p:nvSpPr>
          <p:cNvPr id="7" name="TextBox 6"/>
          <p:cNvSpPr txBox="1"/>
          <p:nvPr/>
        </p:nvSpPr>
        <p:spPr>
          <a:xfrm>
            <a:off x="304800" y="3048000"/>
            <a:ext cx="8610600" cy="954107"/>
          </a:xfrm>
          <a:prstGeom prst="rect">
            <a:avLst/>
          </a:prstGeom>
          <a:noFill/>
        </p:spPr>
        <p:txBody>
          <a:bodyPr wrap="square" rtlCol="0">
            <a:spAutoFit/>
          </a:bodyPr>
          <a:lstStyle/>
          <a:p>
            <a:pPr algn="just"/>
            <a:r>
              <a:rPr lang="en-US" sz="2800" i="1" dirty="0">
                <a:solidFill>
                  <a:schemeClr val="bg1"/>
                </a:solidFill>
              </a:rPr>
              <a:t>For in it the righteousness of God is revealed </a:t>
            </a:r>
            <a:r>
              <a:rPr lang="en-US" sz="2800" b="1" i="1" u="sng" dirty="0">
                <a:solidFill>
                  <a:schemeClr val="bg1"/>
                </a:solidFill>
              </a:rPr>
              <a:t>from faith to faith</a:t>
            </a:r>
            <a:r>
              <a:rPr lang="en-US" sz="2800" b="1" i="1" dirty="0" smtClean="0">
                <a:solidFill>
                  <a:schemeClr val="bg1"/>
                </a:solidFill>
              </a:rPr>
              <a:t>…</a:t>
            </a:r>
            <a:r>
              <a:rPr lang="en-US" sz="2800" i="1" dirty="0" smtClean="0">
                <a:solidFill>
                  <a:schemeClr val="bg1"/>
                </a:solidFill>
              </a:rPr>
              <a:t>(17)</a:t>
            </a:r>
            <a:endParaRPr lang="en-US" sz="2800" dirty="0">
              <a:solidFill>
                <a:schemeClr val="bg1"/>
              </a:solidFill>
            </a:endParaRPr>
          </a:p>
        </p:txBody>
      </p:sp>
      <p:sp>
        <p:nvSpPr>
          <p:cNvPr id="8" name="TextBox 7"/>
          <p:cNvSpPr txBox="1"/>
          <p:nvPr/>
        </p:nvSpPr>
        <p:spPr>
          <a:xfrm>
            <a:off x="304800" y="4038600"/>
            <a:ext cx="8610600" cy="646331"/>
          </a:xfrm>
          <a:prstGeom prst="rect">
            <a:avLst/>
          </a:prstGeom>
          <a:noFill/>
        </p:spPr>
        <p:txBody>
          <a:bodyPr wrap="square" rtlCol="0">
            <a:spAutoFit/>
          </a:bodyPr>
          <a:lstStyle/>
          <a:p>
            <a:pPr marL="514350" indent="-514350" algn="just">
              <a:buAutoNum type="alphaUcPeriod"/>
            </a:pPr>
            <a:r>
              <a:rPr lang="en-US" sz="3600" b="1" dirty="0" smtClean="0">
                <a:solidFill>
                  <a:schemeClr val="bg1"/>
                </a:solidFill>
              </a:rPr>
              <a:t>The </a:t>
            </a:r>
            <a:r>
              <a:rPr lang="en-US" sz="3600" b="1" u="sng" dirty="0" smtClean="0">
                <a:solidFill>
                  <a:srgbClr val="FFC000"/>
                </a:solidFill>
              </a:rPr>
              <a:t>ESSENCE</a:t>
            </a:r>
            <a:r>
              <a:rPr lang="en-US" sz="3600" b="1" dirty="0" smtClean="0">
                <a:solidFill>
                  <a:srgbClr val="FFC000"/>
                </a:solidFill>
              </a:rPr>
              <a:t> </a:t>
            </a:r>
            <a:r>
              <a:rPr lang="en-US" sz="3600" b="1" dirty="0" smtClean="0">
                <a:solidFill>
                  <a:schemeClr val="bg1"/>
                </a:solidFill>
              </a:rPr>
              <a:t>of faith</a:t>
            </a:r>
          </a:p>
        </p:txBody>
      </p:sp>
    </p:spTree>
    <p:extLst>
      <p:ext uri="{BB962C8B-B14F-4D97-AF65-F5344CB8AC3E}">
        <p14:creationId xmlns:p14="http://schemas.microsoft.com/office/powerpoint/2010/main" val="2456461904"/>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The </a:t>
            </a:r>
            <a:r>
              <a:rPr lang="en-US" sz="4800" b="1" u="sng" dirty="0" smtClean="0">
                <a:solidFill>
                  <a:srgbClr val="FFC000"/>
                </a:solidFill>
              </a:rPr>
              <a:t>ESSENCE</a:t>
            </a:r>
            <a:r>
              <a:rPr lang="en-US" sz="4800" dirty="0" smtClean="0">
                <a:solidFill>
                  <a:schemeClr val="bg1"/>
                </a:solidFill>
              </a:rPr>
              <a:t> of faith</a:t>
            </a:r>
            <a:endParaRPr lang="en-US" sz="4800" dirty="0" smtClean="0">
              <a:solidFill>
                <a:schemeClr val="bg1"/>
              </a:solidFill>
            </a:endParaRPr>
          </a:p>
        </p:txBody>
      </p:sp>
      <p:sp>
        <p:nvSpPr>
          <p:cNvPr id="5" name="TextBox 4"/>
          <p:cNvSpPr txBox="1"/>
          <p:nvPr/>
        </p:nvSpPr>
        <p:spPr>
          <a:xfrm>
            <a:off x="304800" y="990600"/>
            <a:ext cx="8610600" cy="3970318"/>
          </a:xfrm>
          <a:prstGeom prst="rect">
            <a:avLst/>
          </a:prstGeom>
          <a:noFill/>
        </p:spPr>
        <p:txBody>
          <a:bodyPr wrap="square" rtlCol="0">
            <a:spAutoFit/>
          </a:bodyPr>
          <a:lstStyle/>
          <a:p>
            <a:pPr marL="742950" lvl="0" indent="-742950" algn="just">
              <a:buAutoNum type="arabicPeriod"/>
            </a:pPr>
            <a:r>
              <a:rPr lang="en-US" sz="3600" dirty="0" smtClean="0">
                <a:solidFill>
                  <a:schemeClr val="bg1"/>
                </a:solidFill>
              </a:rPr>
              <a:t>Biblical </a:t>
            </a:r>
            <a:r>
              <a:rPr lang="en-US" sz="3600" dirty="0">
                <a:solidFill>
                  <a:schemeClr val="bg1"/>
                </a:solidFill>
              </a:rPr>
              <a:t>faith is understanding the core of the gospel; the essential truths of the gospel</a:t>
            </a:r>
            <a:r>
              <a:rPr lang="en-US" sz="3600" dirty="0" smtClean="0">
                <a:solidFill>
                  <a:schemeClr val="bg1"/>
                </a:solidFill>
              </a:rPr>
              <a:t>.</a:t>
            </a:r>
          </a:p>
          <a:p>
            <a:pPr marL="742950" indent="-742950" algn="just">
              <a:buFontTx/>
              <a:buAutoNum type="arabicPeriod"/>
            </a:pPr>
            <a:r>
              <a:rPr lang="en-US" sz="3600" dirty="0">
                <a:solidFill>
                  <a:schemeClr val="bg1"/>
                </a:solidFill>
              </a:rPr>
              <a:t>Biblical faith demonstrates itself in new desires and affections.</a:t>
            </a:r>
          </a:p>
          <a:p>
            <a:pPr marL="742950" indent="-742950" algn="just">
              <a:buFontTx/>
              <a:buAutoNum type="arabicPeriod"/>
            </a:pPr>
            <a:r>
              <a:rPr lang="en-US" sz="3600" dirty="0">
                <a:solidFill>
                  <a:schemeClr val="bg1"/>
                </a:solidFill>
              </a:rPr>
              <a:t>Biblical faith alone saves; but never the faith that is alone</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240629108"/>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2123658"/>
          </a:xfrm>
          <a:prstGeom prst="rect">
            <a:avLst/>
          </a:prstGeom>
          <a:noFill/>
        </p:spPr>
        <p:txBody>
          <a:bodyPr wrap="square" rtlCol="0">
            <a:spAutoFit/>
          </a:bodyPr>
          <a:lstStyle/>
          <a:p>
            <a:pPr marL="857250" indent="-857250" algn="just">
              <a:buFont typeface="+mj-lt"/>
              <a:buAutoNum type="romanUcPeriod" startAt="4"/>
            </a:pPr>
            <a:r>
              <a:rPr lang="en-US" sz="4400" dirty="0" smtClean="0">
                <a:solidFill>
                  <a:schemeClr val="bg1"/>
                </a:solidFill>
              </a:rPr>
              <a:t>Being made right with God requires faith from beginning to end. </a:t>
            </a:r>
          </a:p>
        </p:txBody>
      </p:sp>
      <p:sp>
        <p:nvSpPr>
          <p:cNvPr id="7" name="TextBox 6"/>
          <p:cNvSpPr txBox="1"/>
          <p:nvPr/>
        </p:nvSpPr>
        <p:spPr>
          <a:xfrm>
            <a:off x="304800" y="3048000"/>
            <a:ext cx="8610600" cy="954107"/>
          </a:xfrm>
          <a:prstGeom prst="rect">
            <a:avLst/>
          </a:prstGeom>
          <a:noFill/>
        </p:spPr>
        <p:txBody>
          <a:bodyPr wrap="square" rtlCol="0">
            <a:spAutoFit/>
          </a:bodyPr>
          <a:lstStyle/>
          <a:p>
            <a:pPr algn="just"/>
            <a:r>
              <a:rPr lang="en-US" sz="2800" i="1" dirty="0">
                <a:solidFill>
                  <a:schemeClr val="bg1"/>
                </a:solidFill>
              </a:rPr>
              <a:t>For in it the righteousness of God is revealed </a:t>
            </a:r>
            <a:r>
              <a:rPr lang="en-US" sz="2800" b="1" i="1" u="sng" dirty="0">
                <a:solidFill>
                  <a:schemeClr val="bg1"/>
                </a:solidFill>
              </a:rPr>
              <a:t>from faith to faith</a:t>
            </a:r>
            <a:r>
              <a:rPr lang="en-US" sz="2800" b="1" i="1" dirty="0" smtClean="0">
                <a:solidFill>
                  <a:schemeClr val="bg1"/>
                </a:solidFill>
              </a:rPr>
              <a:t>…</a:t>
            </a:r>
            <a:r>
              <a:rPr lang="en-US" sz="2800" i="1" dirty="0" smtClean="0">
                <a:solidFill>
                  <a:schemeClr val="bg1"/>
                </a:solidFill>
              </a:rPr>
              <a:t>(17)</a:t>
            </a:r>
            <a:endParaRPr lang="en-US" sz="2800" dirty="0">
              <a:solidFill>
                <a:schemeClr val="bg1"/>
              </a:solidFill>
            </a:endParaRPr>
          </a:p>
        </p:txBody>
      </p:sp>
      <p:sp>
        <p:nvSpPr>
          <p:cNvPr id="8" name="TextBox 7"/>
          <p:cNvSpPr txBox="1"/>
          <p:nvPr/>
        </p:nvSpPr>
        <p:spPr>
          <a:xfrm>
            <a:off x="304800" y="4038600"/>
            <a:ext cx="8610600" cy="646331"/>
          </a:xfrm>
          <a:prstGeom prst="rect">
            <a:avLst/>
          </a:prstGeom>
          <a:noFill/>
        </p:spPr>
        <p:txBody>
          <a:bodyPr wrap="square" rtlCol="0">
            <a:spAutoFit/>
          </a:bodyPr>
          <a:lstStyle/>
          <a:p>
            <a:pPr marL="742950" indent="-742950" algn="just">
              <a:buAutoNum type="alphaUcPeriod"/>
            </a:pPr>
            <a:r>
              <a:rPr lang="en-US" sz="3600" b="1" dirty="0" smtClean="0">
                <a:solidFill>
                  <a:schemeClr val="bg1"/>
                </a:solidFill>
              </a:rPr>
              <a:t>The </a:t>
            </a:r>
            <a:r>
              <a:rPr lang="en-US" sz="3600" b="1" u="sng" dirty="0" smtClean="0">
                <a:solidFill>
                  <a:srgbClr val="FFC000"/>
                </a:solidFill>
              </a:rPr>
              <a:t>ESSENCE</a:t>
            </a:r>
            <a:r>
              <a:rPr lang="en-US" sz="3600" b="1" dirty="0" smtClean="0">
                <a:solidFill>
                  <a:srgbClr val="FFC000"/>
                </a:solidFill>
              </a:rPr>
              <a:t> </a:t>
            </a:r>
            <a:r>
              <a:rPr lang="en-US" sz="3600" b="1" dirty="0" smtClean="0">
                <a:solidFill>
                  <a:schemeClr val="bg1"/>
                </a:solidFill>
              </a:rPr>
              <a:t>of faith – </a:t>
            </a:r>
            <a:r>
              <a:rPr lang="en-US" sz="3600" i="1" dirty="0" smtClean="0">
                <a:solidFill>
                  <a:schemeClr val="bg1"/>
                </a:solidFill>
              </a:rPr>
              <a:t>the core of belief</a:t>
            </a:r>
          </a:p>
        </p:txBody>
      </p:sp>
      <p:sp>
        <p:nvSpPr>
          <p:cNvPr id="10" name="TextBox 9"/>
          <p:cNvSpPr txBox="1"/>
          <p:nvPr/>
        </p:nvSpPr>
        <p:spPr>
          <a:xfrm>
            <a:off x="304800" y="4648200"/>
            <a:ext cx="8610600" cy="1200329"/>
          </a:xfrm>
          <a:prstGeom prst="rect">
            <a:avLst/>
          </a:prstGeom>
          <a:noFill/>
        </p:spPr>
        <p:txBody>
          <a:bodyPr wrap="square" rtlCol="0">
            <a:spAutoFit/>
          </a:bodyPr>
          <a:lstStyle/>
          <a:p>
            <a:pPr marL="742950" indent="-742950" algn="just">
              <a:buFont typeface="+mj-lt"/>
              <a:buAutoNum type="alphaUcPeriod" startAt="2"/>
            </a:pPr>
            <a:r>
              <a:rPr lang="en-US" sz="3600" b="1" dirty="0" smtClean="0">
                <a:solidFill>
                  <a:schemeClr val="bg1"/>
                </a:solidFill>
              </a:rPr>
              <a:t>The </a:t>
            </a:r>
            <a:r>
              <a:rPr lang="en-US" sz="3600" b="1" u="sng" dirty="0" smtClean="0">
                <a:solidFill>
                  <a:srgbClr val="FFC000"/>
                </a:solidFill>
              </a:rPr>
              <a:t>EXTENT</a:t>
            </a:r>
            <a:r>
              <a:rPr lang="en-US" sz="3600" b="1" dirty="0" smtClean="0">
                <a:solidFill>
                  <a:srgbClr val="FFC000"/>
                </a:solidFill>
              </a:rPr>
              <a:t> </a:t>
            </a:r>
            <a:r>
              <a:rPr lang="en-US" sz="3600" b="1" dirty="0" smtClean="0">
                <a:solidFill>
                  <a:schemeClr val="bg1"/>
                </a:solidFill>
              </a:rPr>
              <a:t>of faith – </a:t>
            </a:r>
            <a:r>
              <a:rPr lang="en-US" sz="3600" i="1" dirty="0" smtClean="0">
                <a:solidFill>
                  <a:schemeClr val="bg1"/>
                </a:solidFill>
              </a:rPr>
              <a:t>affects all we do</a:t>
            </a:r>
          </a:p>
          <a:p>
            <a:pPr marL="742950" indent="-742950" algn="just">
              <a:buFont typeface="+mj-lt"/>
              <a:buAutoNum type="alphaUcPeriod" startAt="2"/>
            </a:pPr>
            <a:r>
              <a:rPr lang="en-US" sz="3600" b="1" dirty="0" smtClean="0">
                <a:solidFill>
                  <a:schemeClr val="bg1"/>
                </a:solidFill>
              </a:rPr>
              <a:t>The </a:t>
            </a:r>
            <a:r>
              <a:rPr lang="en-US" sz="3600" b="1" u="sng" dirty="0" smtClean="0">
                <a:solidFill>
                  <a:srgbClr val="FFC000"/>
                </a:solidFill>
              </a:rPr>
              <a:t>EXPLANATION</a:t>
            </a:r>
            <a:r>
              <a:rPr lang="en-US" sz="3600" b="1" dirty="0" smtClean="0">
                <a:solidFill>
                  <a:schemeClr val="bg1"/>
                </a:solidFill>
              </a:rPr>
              <a:t> of faith - </a:t>
            </a:r>
          </a:p>
        </p:txBody>
      </p:sp>
    </p:spTree>
    <p:extLst>
      <p:ext uri="{BB962C8B-B14F-4D97-AF65-F5344CB8AC3E}">
        <p14:creationId xmlns:p14="http://schemas.microsoft.com/office/powerpoint/2010/main" val="1605020517"/>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75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225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fade">
                                      <p:cBhvr>
                                        <p:cTn id="16"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61" y="55605"/>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The </a:t>
            </a:r>
            <a:r>
              <a:rPr lang="en-US" sz="4800" b="1" u="sng" dirty="0" smtClean="0">
                <a:solidFill>
                  <a:srgbClr val="FFC000"/>
                </a:solidFill>
              </a:rPr>
              <a:t>EXPLANATION</a:t>
            </a:r>
            <a:r>
              <a:rPr lang="en-US" sz="4800" dirty="0" smtClean="0">
                <a:solidFill>
                  <a:schemeClr val="bg1"/>
                </a:solidFill>
              </a:rPr>
              <a:t> of faith</a:t>
            </a:r>
            <a:endParaRPr lang="en-US" sz="4800" dirty="0" smtClean="0">
              <a:solidFill>
                <a:schemeClr val="bg1"/>
              </a:solidFill>
            </a:endParaRPr>
          </a:p>
        </p:txBody>
      </p:sp>
      <p:sp>
        <p:nvSpPr>
          <p:cNvPr id="5" name="TextBox 4"/>
          <p:cNvSpPr txBox="1"/>
          <p:nvPr/>
        </p:nvSpPr>
        <p:spPr>
          <a:xfrm>
            <a:off x="304800" y="990600"/>
            <a:ext cx="8610600" cy="1323439"/>
          </a:xfrm>
          <a:prstGeom prst="rect">
            <a:avLst/>
          </a:prstGeom>
          <a:noFill/>
        </p:spPr>
        <p:txBody>
          <a:bodyPr wrap="square" rtlCol="0">
            <a:spAutoFit/>
          </a:bodyPr>
          <a:lstStyle/>
          <a:p>
            <a:pPr algn="just"/>
            <a:r>
              <a:rPr lang="en-US" sz="4000" i="1" dirty="0" smtClean="0">
                <a:solidFill>
                  <a:schemeClr val="bg1"/>
                </a:solidFill>
              </a:rPr>
              <a:t>How is the quote from Habakkuk to be understood? </a:t>
            </a:r>
            <a:endParaRPr lang="en-US" sz="4000" dirty="0">
              <a:solidFill>
                <a:schemeClr val="bg1"/>
              </a:solidFill>
            </a:endParaRPr>
          </a:p>
        </p:txBody>
      </p:sp>
      <p:sp>
        <p:nvSpPr>
          <p:cNvPr id="6" name="TextBox 5"/>
          <p:cNvSpPr txBox="1"/>
          <p:nvPr/>
        </p:nvSpPr>
        <p:spPr>
          <a:xfrm>
            <a:off x="304800" y="2439650"/>
            <a:ext cx="8610600" cy="4154984"/>
          </a:xfrm>
          <a:prstGeom prst="rect">
            <a:avLst/>
          </a:prstGeom>
          <a:noFill/>
        </p:spPr>
        <p:txBody>
          <a:bodyPr wrap="square" rtlCol="0">
            <a:spAutoFit/>
          </a:bodyPr>
          <a:lstStyle/>
          <a:p>
            <a:pPr marL="571500" indent="-571500" algn="just">
              <a:buFont typeface="Wingdings" panose="05000000000000000000" pitchFamily="2" charset="2"/>
              <a:buChar char="§"/>
            </a:pPr>
            <a:r>
              <a:rPr lang="en-US" sz="4400" b="1" i="1" dirty="0">
                <a:solidFill>
                  <a:schemeClr val="bg1"/>
                </a:solidFill>
              </a:rPr>
              <a:t>“the righteous man shall live by faith</a:t>
            </a:r>
            <a:r>
              <a:rPr lang="en-US" sz="4400" b="1" i="1" dirty="0" smtClean="0">
                <a:solidFill>
                  <a:schemeClr val="bg1"/>
                </a:solidFill>
              </a:rPr>
              <a:t>” </a:t>
            </a:r>
            <a:r>
              <a:rPr lang="en-US" sz="4400" i="1" dirty="0" smtClean="0">
                <a:solidFill>
                  <a:schemeClr val="bg1"/>
                </a:solidFill>
              </a:rPr>
              <a:t>– </a:t>
            </a:r>
            <a:r>
              <a:rPr lang="en-US" sz="4400" dirty="0" smtClean="0">
                <a:solidFill>
                  <a:schemeClr val="bg1"/>
                </a:solidFill>
              </a:rPr>
              <a:t>the manner in which he lives?</a:t>
            </a:r>
          </a:p>
          <a:p>
            <a:pPr marL="571500" indent="-571500" algn="just">
              <a:buFont typeface="Wingdings" panose="05000000000000000000" pitchFamily="2" charset="2"/>
              <a:buChar char="§"/>
            </a:pPr>
            <a:r>
              <a:rPr lang="en-US" sz="4400" b="1" i="1" dirty="0">
                <a:solidFill>
                  <a:schemeClr val="bg1"/>
                </a:solidFill>
              </a:rPr>
              <a:t>“the one who is righteous by faith - shall live.”</a:t>
            </a:r>
            <a:r>
              <a:rPr lang="en-US" sz="4400" b="1" dirty="0">
                <a:solidFill>
                  <a:schemeClr val="bg1"/>
                </a:solidFill>
              </a:rPr>
              <a:t> </a:t>
            </a:r>
            <a:r>
              <a:rPr lang="en-US" sz="4400" dirty="0" smtClean="0">
                <a:solidFill>
                  <a:schemeClr val="bg1"/>
                </a:solidFill>
              </a:rPr>
              <a:t>– emphasis upon salvation.</a:t>
            </a:r>
            <a:endParaRPr lang="en-US" sz="4400" dirty="0">
              <a:solidFill>
                <a:schemeClr val="bg1"/>
              </a:solidFill>
            </a:endParaRPr>
          </a:p>
        </p:txBody>
      </p:sp>
    </p:spTree>
    <p:extLst>
      <p:ext uri="{BB962C8B-B14F-4D97-AF65-F5344CB8AC3E}">
        <p14:creationId xmlns:p14="http://schemas.microsoft.com/office/powerpoint/2010/main" val="216460330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75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Font typeface="+mj-lt"/>
              <a:buAutoNum type="romanUcPeriod" startAt="5"/>
            </a:pPr>
            <a:r>
              <a:rPr lang="en-US" sz="4400" dirty="0" smtClean="0">
                <a:solidFill>
                  <a:schemeClr val="bg1"/>
                </a:solidFill>
              </a:rPr>
              <a:t>Being made right with God is a personal responsibility.</a:t>
            </a:r>
          </a:p>
        </p:txBody>
      </p:sp>
      <p:sp>
        <p:nvSpPr>
          <p:cNvPr id="7" name="TextBox 6"/>
          <p:cNvSpPr txBox="1"/>
          <p:nvPr/>
        </p:nvSpPr>
        <p:spPr>
          <a:xfrm>
            <a:off x="304800" y="2438400"/>
            <a:ext cx="8610600" cy="1384995"/>
          </a:xfrm>
          <a:prstGeom prst="rect">
            <a:avLst/>
          </a:prstGeom>
          <a:noFill/>
        </p:spPr>
        <p:txBody>
          <a:bodyPr wrap="square" rtlCol="0">
            <a:spAutoFit/>
          </a:bodyPr>
          <a:lstStyle/>
          <a:p>
            <a:pPr algn="just"/>
            <a:r>
              <a:rPr lang="en-US" sz="2800" i="1" dirty="0">
                <a:solidFill>
                  <a:schemeClr val="bg1"/>
                </a:solidFill>
              </a:rPr>
              <a:t>For I am not ashamed of the gospel, for it is the power of God for salvation to everyone who believes, </a:t>
            </a:r>
            <a:r>
              <a:rPr lang="en-US" sz="2800" i="1" u="sng" dirty="0">
                <a:solidFill>
                  <a:schemeClr val="bg1"/>
                </a:solidFill>
              </a:rPr>
              <a:t>to the Jew first and also to the Greek</a:t>
            </a:r>
            <a:r>
              <a:rPr lang="en-US" sz="2800" i="1" dirty="0">
                <a:solidFill>
                  <a:schemeClr val="bg1"/>
                </a:solidFill>
              </a:rPr>
              <a:t>.</a:t>
            </a:r>
            <a:endParaRPr lang="en-US" sz="2800" dirty="0">
              <a:solidFill>
                <a:schemeClr val="bg1"/>
              </a:solidFill>
            </a:endParaRPr>
          </a:p>
        </p:txBody>
      </p:sp>
      <p:sp>
        <p:nvSpPr>
          <p:cNvPr id="8" name="TextBox 7"/>
          <p:cNvSpPr txBox="1"/>
          <p:nvPr/>
        </p:nvSpPr>
        <p:spPr>
          <a:xfrm>
            <a:off x="304800" y="3962400"/>
            <a:ext cx="8610600" cy="646331"/>
          </a:xfrm>
          <a:prstGeom prst="rect">
            <a:avLst/>
          </a:prstGeom>
          <a:noFill/>
        </p:spPr>
        <p:txBody>
          <a:bodyPr wrap="square" rtlCol="0">
            <a:spAutoFit/>
          </a:bodyPr>
          <a:lstStyle/>
          <a:p>
            <a:pPr marL="742950" indent="-742950" algn="just">
              <a:buAutoNum type="alphaUcPeriod"/>
            </a:pPr>
            <a:r>
              <a:rPr lang="en-US" sz="3600" dirty="0" smtClean="0">
                <a:solidFill>
                  <a:schemeClr val="bg1"/>
                </a:solidFill>
              </a:rPr>
              <a:t>The gospel must be personally </a:t>
            </a:r>
            <a:r>
              <a:rPr lang="en-US" sz="3600" b="1" u="sng" dirty="0" smtClean="0">
                <a:solidFill>
                  <a:srgbClr val="00FF00"/>
                </a:solidFill>
              </a:rPr>
              <a:t>RECEIVED</a:t>
            </a:r>
            <a:r>
              <a:rPr lang="en-US" sz="3600" dirty="0" smtClean="0">
                <a:solidFill>
                  <a:schemeClr val="bg1"/>
                </a:solidFill>
              </a:rPr>
              <a:t>.</a:t>
            </a:r>
            <a:endParaRPr lang="en-US" sz="3600" i="1" dirty="0" smtClean="0">
              <a:solidFill>
                <a:schemeClr val="bg1"/>
              </a:solidFill>
            </a:endParaRPr>
          </a:p>
        </p:txBody>
      </p:sp>
      <p:sp>
        <p:nvSpPr>
          <p:cNvPr id="10" name="TextBox 9"/>
          <p:cNvSpPr txBox="1"/>
          <p:nvPr/>
        </p:nvSpPr>
        <p:spPr>
          <a:xfrm>
            <a:off x="304800" y="4648200"/>
            <a:ext cx="8610600" cy="646331"/>
          </a:xfrm>
          <a:prstGeom prst="rect">
            <a:avLst/>
          </a:prstGeom>
          <a:noFill/>
        </p:spPr>
        <p:txBody>
          <a:bodyPr wrap="square" rtlCol="0">
            <a:spAutoFit/>
          </a:bodyPr>
          <a:lstStyle/>
          <a:p>
            <a:pPr marL="742950" indent="-742950" algn="just">
              <a:buFont typeface="+mj-lt"/>
              <a:buAutoNum type="alphaUcPeriod" startAt="2"/>
            </a:pPr>
            <a:r>
              <a:rPr lang="en-US" sz="3600" dirty="0" smtClean="0">
                <a:solidFill>
                  <a:schemeClr val="bg1"/>
                </a:solidFill>
              </a:rPr>
              <a:t>The gospel must be personally </a:t>
            </a:r>
            <a:r>
              <a:rPr lang="en-US" sz="3600" b="1" u="sng" dirty="0" smtClean="0">
                <a:solidFill>
                  <a:srgbClr val="00FF00"/>
                </a:solidFill>
              </a:rPr>
              <a:t>BELIEVED</a:t>
            </a:r>
            <a:r>
              <a:rPr lang="en-US" sz="3600" dirty="0" smtClean="0">
                <a:solidFill>
                  <a:schemeClr val="bg1"/>
                </a:solidFill>
              </a:rPr>
              <a:t>. </a:t>
            </a:r>
            <a:endParaRPr lang="en-US" sz="3600" i="1" dirty="0" smtClean="0">
              <a:solidFill>
                <a:schemeClr val="bg1"/>
              </a:solidFill>
            </a:endParaRPr>
          </a:p>
        </p:txBody>
      </p:sp>
    </p:spTree>
    <p:extLst>
      <p:ext uri="{BB962C8B-B14F-4D97-AF65-F5344CB8AC3E}">
        <p14:creationId xmlns:p14="http://schemas.microsoft.com/office/powerpoint/2010/main" val="3561560367"/>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Come Ye, Sinners</a:t>
            </a:r>
            <a:endParaRPr lang="en-US" sz="4800" dirty="0" smtClean="0">
              <a:solidFill>
                <a:schemeClr val="bg1"/>
              </a:solidFill>
            </a:endParaRPr>
          </a:p>
        </p:txBody>
      </p:sp>
      <p:sp>
        <p:nvSpPr>
          <p:cNvPr id="5" name="TextBox 4"/>
          <p:cNvSpPr txBox="1"/>
          <p:nvPr/>
        </p:nvSpPr>
        <p:spPr>
          <a:xfrm>
            <a:off x="304800" y="990600"/>
            <a:ext cx="8610600" cy="4154984"/>
          </a:xfrm>
          <a:prstGeom prst="rect">
            <a:avLst/>
          </a:prstGeom>
          <a:noFill/>
        </p:spPr>
        <p:txBody>
          <a:bodyPr wrap="square" rtlCol="0">
            <a:spAutoFit/>
          </a:bodyPr>
          <a:lstStyle/>
          <a:p>
            <a:pPr algn="ctr"/>
            <a:r>
              <a:rPr lang="en-US" sz="4400" i="1" dirty="0">
                <a:solidFill>
                  <a:schemeClr val="bg1"/>
                </a:solidFill>
              </a:rPr>
              <a:t>Let not conscience make you linger</a:t>
            </a:r>
            <a:endParaRPr lang="en-US" sz="4400" dirty="0">
              <a:solidFill>
                <a:schemeClr val="bg1"/>
              </a:solidFill>
            </a:endParaRPr>
          </a:p>
          <a:p>
            <a:pPr algn="ctr"/>
            <a:r>
              <a:rPr lang="en-US" sz="4400" i="1" dirty="0">
                <a:solidFill>
                  <a:schemeClr val="bg1"/>
                </a:solidFill>
              </a:rPr>
              <a:t>Nor of fitness fondly dream</a:t>
            </a:r>
            <a:endParaRPr lang="en-US" sz="4400" dirty="0">
              <a:solidFill>
                <a:schemeClr val="bg1"/>
              </a:solidFill>
            </a:endParaRPr>
          </a:p>
          <a:p>
            <a:pPr algn="ctr"/>
            <a:r>
              <a:rPr lang="en-US" sz="4400" i="1" dirty="0">
                <a:solidFill>
                  <a:schemeClr val="bg1"/>
                </a:solidFill>
              </a:rPr>
              <a:t>All the fitness He </a:t>
            </a:r>
            <a:r>
              <a:rPr lang="en-US" sz="4400" i="1" dirty="0" err="1">
                <a:solidFill>
                  <a:schemeClr val="bg1"/>
                </a:solidFill>
              </a:rPr>
              <a:t>requireth</a:t>
            </a:r>
            <a:endParaRPr lang="en-US" sz="4400" dirty="0">
              <a:solidFill>
                <a:schemeClr val="bg1"/>
              </a:solidFill>
            </a:endParaRPr>
          </a:p>
          <a:p>
            <a:pPr algn="ctr"/>
            <a:r>
              <a:rPr lang="en-US" sz="4400" i="1" dirty="0">
                <a:solidFill>
                  <a:schemeClr val="bg1"/>
                </a:solidFill>
              </a:rPr>
              <a:t>Is to feel your need of Him.</a:t>
            </a:r>
            <a:endParaRPr lang="en-US" sz="4400" dirty="0">
              <a:solidFill>
                <a:schemeClr val="bg1"/>
              </a:solidFill>
            </a:endParaRPr>
          </a:p>
          <a:p>
            <a:pPr algn="ctr"/>
            <a:r>
              <a:rPr lang="en-US" sz="4400" i="1" dirty="0">
                <a:solidFill>
                  <a:schemeClr val="bg1"/>
                </a:solidFill>
              </a:rPr>
              <a:t>This He gives you; this He gives you</a:t>
            </a:r>
            <a:endParaRPr lang="en-US" sz="4400" dirty="0">
              <a:solidFill>
                <a:schemeClr val="bg1"/>
              </a:solidFill>
            </a:endParaRPr>
          </a:p>
          <a:p>
            <a:pPr algn="ctr"/>
            <a:r>
              <a:rPr lang="en-US" sz="4400" i="1" dirty="0">
                <a:solidFill>
                  <a:schemeClr val="bg1"/>
                </a:solidFill>
              </a:rPr>
              <a:t>Tis the Spirit’s rising beam.</a:t>
            </a:r>
            <a:endParaRPr lang="en-US" sz="4400" dirty="0">
              <a:solidFill>
                <a:schemeClr val="bg1"/>
              </a:solidFill>
            </a:endParaRPr>
          </a:p>
        </p:txBody>
      </p:sp>
    </p:spTree>
    <p:extLst>
      <p:ext uri="{BB962C8B-B14F-4D97-AF65-F5344CB8AC3E}">
        <p14:creationId xmlns:p14="http://schemas.microsoft.com/office/powerpoint/2010/main" val="2335042084"/>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Font typeface="+mj-lt"/>
              <a:buAutoNum type="romanUcPeriod" startAt="5"/>
            </a:pPr>
            <a:r>
              <a:rPr lang="en-US" sz="4400" dirty="0" smtClean="0">
                <a:solidFill>
                  <a:schemeClr val="bg1"/>
                </a:solidFill>
              </a:rPr>
              <a:t>Being made right with God is a personal responsibility.</a:t>
            </a:r>
          </a:p>
        </p:txBody>
      </p:sp>
      <p:sp>
        <p:nvSpPr>
          <p:cNvPr id="7" name="TextBox 6"/>
          <p:cNvSpPr txBox="1"/>
          <p:nvPr/>
        </p:nvSpPr>
        <p:spPr>
          <a:xfrm>
            <a:off x="304800" y="2438400"/>
            <a:ext cx="8610600" cy="1384995"/>
          </a:xfrm>
          <a:prstGeom prst="rect">
            <a:avLst/>
          </a:prstGeom>
          <a:noFill/>
        </p:spPr>
        <p:txBody>
          <a:bodyPr wrap="square" rtlCol="0">
            <a:spAutoFit/>
          </a:bodyPr>
          <a:lstStyle/>
          <a:p>
            <a:pPr algn="just"/>
            <a:r>
              <a:rPr lang="en-US" sz="2800" i="1" dirty="0">
                <a:solidFill>
                  <a:schemeClr val="bg1"/>
                </a:solidFill>
              </a:rPr>
              <a:t>For I am not ashamed of the gospel, for it is the power of God for salvation to everyone who believes, </a:t>
            </a:r>
            <a:r>
              <a:rPr lang="en-US" sz="2800" i="1" u="sng" dirty="0">
                <a:solidFill>
                  <a:schemeClr val="bg1"/>
                </a:solidFill>
              </a:rPr>
              <a:t>to the Jew first and also to the Greek</a:t>
            </a:r>
            <a:r>
              <a:rPr lang="en-US" sz="2800" i="1" dirty="0">
                <a:solidFill>
                  <a:schemeClr val="bg1"/>
                </a:solidFill>
              </a:rPr>
              <a:t>.</a:t>
            </a:r>
            <a:endParaRPr lang="en-US" sz="2800" dirty="0">
              <a:solidFill>
                <a:schemeClr val="bg1"/>
              </a:solidFill>
            </a:endParaRPr>
          </a:p>
        </p:txBody>
      </p:sp>
      <p:sp>
        <p:nvSpPr>
          <p:cNvPr id="8" name="TextBox 7"/>
          <p:cNvSpPr txBox="1"/>
          <p:nvPr/>
        </p:nvSpPr>
        <p:spPr>
          <a:xfrm>
            <a:off x="304800" y="3962400"/>
            <a:ext cx="8610600" cy="646331"/>
          </a:xfrm>
          <a:prstGeom prst="rect">
            <a:avLst/>
          </a:prstGeom>
          <a:noFill/>
        </p:spPr>
        <p:txBody>
          <a:bodyPr wrap="square" rtlCol="0">
            <a:spAutoFit/>
          </a:bodyPr>
          <a:lstStyle/>
          <a:p>
            <a:pPr marL="742950" indent="-742950" algn="just">
              <a:buAutoNum type="alphaUcPeriod"/>
            </a:pPr>
            <a:r>
              <a:rPr lang="en-US" sz="3600" dirty="0" smtClean="0">
                <a:solidFill>
                  <a:schemeClr val="bg1"/>
                </a:solidFill>
              </a:rPr>
              <a:t>The gospel must be personally </a:t>
            </a:r>
            <a:r>
              <a:rPr lang="en-US" sz="3600" b="1" u="sng" dirty="0" smtClean="0">
                <a:solidFill>
                  <a:srgbClr val="00FF00"/>
                </a:solidFill>
              </a:rPr>
              <a:t>RECEIVED</a:t>
            </a:r>
            <a:r>
              <a:rPr lang="en-US" sz="3600" dirty="0" smtClean="0">
                <a:solidFill>
                  <a:schemeClr val="bg1"/>
                </a:solidFill>
              </a:rPr>
              <a:t>.</a:t>
            </a:r>
            <a:endParaRPr lang="en-US" sz="3600" i="1" dirty="0" smtClean="0">
              <a:solidFill>
                <a:schemeClr val="bg1"/>
              </a:solidFill>
            </a:endParaRPr>
          </a:p>
        </p:txBody>
      </p:sp>
      <p:sp>
        <p:nvSpPr>
          <p:cNvPr id="10" name="TextBox 9"/>
          <p:cNvSpPr txBox="1"/>
          <p:nvPr/>
        </p:nvSpPr>
        <p:spPr>
          <a:xfrm>
            <a:off x="304800" y="4648200"/>
            <a:ext cx="8610600" cy="1754326"/>
          </a:xfrm>
          <a:prstGeom prst="rect">
            <a:avLst/>
          </a:prstGeom>
          <a:noFill/>
        </p:spPr>
        <p:txBody>
          <a:bodyPr wrap="square" rtlCol="0">
            <a:spAutoFit/>
          </a:bodyPr>
          <a:lstStyle/>
          <a:p>
            <a:pPr marL="742950" indent="-742950" algn="just">
              <a:buFont typeface="+mj-lt"/>
              <a:buAutoNum type="alphaUcPeriod" startAt="2"/>
            </a:pPr>
            <a:r>
              <a:rPr lang="en-US" sz="3600" dirty="0" smtClean="0">
                <a:solidFill>
                  <a:schemeClr val="bg1"/>
                </a:solidFill>
              </a:rPr>
              <a:t>The gospel must be personally </a:t>
            </a:r>
            <a:r>
              <a:rPr lang="en-US" sz="3600" b="1" u="sng" dirty="0" smtClean="0">
                <a:solidFill>
                  <a:srgbClr val="00FF00"/>
                </a:solidFill>
              </a:rPr>
              <a:t>BELIEVED</a:t>
            </a:r>
            <a:r>
              <a:rPr lang="en-US" sz="3600" dirty="0" smtClean="0">
                <a:solidFill>
                  <a:schemeClr val="bg1"/>
                </a:solidFill>
              </a:rPr>
              <a:t>.</a:t>
            </a:r>
          </a:p>
          <a:p>
            <a:pPr marL="742950" indent="-742950" algn="just">
              <a:buFont typeface="+mj-lt"/>
              <a:buAutoNum type="alphaUcPeriod" startAt="2"/>
            </a:pPr>
            <a:r>
              <a:rPr lang="en-US" sz="3600" dirty="0" smtClean="0">
                <a:solidFill>
                  <a:schemeClr val="bg1"/>
                </a:solidFill>
              </a:rPr>
              <a:t>The gospel must be personally </a:t>
            </a:r>
            <a:r>
              <a:rPr lang="en-US" sz="3600" b="1" u="sng" dirty="0" smtClean="0">
                <a:solidFill>
                  <a:srgbClr val="00FF00"/>
                </a:solidFill>
              </a:rPr>
              <a:t>PROCLAIMED</a:t>
            </a:r>
            <a:r>
              <a:rPr lang="en-US" sz="3600" dirty="0" smtClean="0">
                <a:solidFill>
                  <a:schemeClr val="bg1"/>
                </a:solidFill>
              </a:rPr>
              <a:t>. </a:t>
            </a:r>
            <a:endParaRPr lang="en-US" sz="3600" i="1" dirty="0" smtClean="0">
              <a:solidFill>
                <a:schemeClr val="bg1"/>
              </a:solidFill>
            </a:endParaRPr>
          </a:p>
        </p:txBody>
      </p:sp>
    </p:spTree>
    <p:extLst>
      <p:ext uri="{BB962C8B-B14F-4D97-AF65-F5344CB8AC3E}">
        <p14:creationId xmlns:p14="http://schemas.microsoft.com/office/powerpoint/2010/main" val="3413362700"/>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2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The </a:t>
            </a:r>
            <a:r>
              <a:rPr lang="en-US" sz="4800" b="1" dirty="0" smtClean="0">
                <a:solidFill>
                  <a:srgbClr val="FFFF00"/>
                </a:solidFill>
              </a:rPr>
              <a:t>GOSPEL</a:t>
            </a:r>
            <a:endParaRPr lang="en-US" sz="4800" b="1" dirty="0" smtClean="0">
              <a:solidFill>
                <a:srgbClr val="FFFF00"/>
              </a:solidFill>
            </a:endParaRPr>
          </a:p>
        </p:txBody>
      </p:sp>
      <p:sp>
        <p:nvSpPr>
          <p:cNvPr id="5" name="TextBox 4"/>
          <p:cNvSpPr txBox="1"/>
          <p:nvPr/>
        </p:nvSpPr>
        <p:spPr>
          <a:xfrm>
            <a:off x="304800" y="990600"/>
            <a:ext cx="8610600" cy="5632311"/>
          </a:xfrm>
          <a:prstGeom prst="rect">
            <a:avLst/>
          </a:prstGeom>
          <a:noFill/>
        </p:spPr>
        <p:txBody>
          <a:bodyPr wrap="square" rtlCol="0">
            <a:spAutoFit/>
          </a:bodyPr>
          <a:lstStyle/>
          <a:p>
            <a:pPr algn="just"/>
            <a:r>
              <a:rPr lang="en-US" sz="3600" i="1" dirty="0" smtClean="0">
                <a:solidFill>
                  <a:schemeClr val="bg1"/>
                </a:solidFill>
              </a:rPr>
              <a:t>…is </a:t>
            </a:r>
            <a:r>
              <a:rPr lang="en-US" sz="3600" i="1" dirty="0">
                <a:solidFill>
                  <a:schemeClr val="bg1"/>
                </a:solidFill>
              </a:rPr>
              <a:t>the good news that God became man in Jesus Christ; that He lived the life we should have lived and died the death we should have died because of our sin on the cross in our place. Three days later, He rose from the dead, just as He said, proving that He is the Son of God and offering the gift of the forgiveness of sins and eternal life (salvation) to all who, by faith, repent of their sins and receive Jesus Christ as both Lord and Savior</a:t>
            </a:r>
            <a:r>
              <a:rPr lang="en-US" sz="3600" i="1" dirty="0" smtClean="0">
                <a:solidFill>
                  <a:schemeClr val="bg1"/>
                </a:solidFill>
              </a:rPr>
              <a:t>.</a:t>
            </a:r>
            <a:r>
              <a:rPr lang="en-US" sz="3600" dirty="0" smtClean="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123948305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4" name="TextBox 3"/>
          <p:cNvSpPr txBox="1"/>
          <p:nvPr/>
        </p:nvSpPr>
        <p:spPr>
          <a:xfrm>
            <a:off x="76200" y="6019800"/>
            <a:ext cx="8915400" cy="707886"/>
          </a:xfrm>
          <a:prstGeom prst="rect">
            <a:avLst/>
          </a:prstGeom>
          <a:noFill/>
        </p:spPr>
        <p:txBody>
          <a:bodyPr wrap="square" rtlCol="0">
            <a:spAutoFit/>
          </a:bodyPr>
          <a:lstStyle/>
          <a:p>
            <a:pPr algn="ctr"/>
            <a:r>
              <a:rPr lang="en-US" sz="4000" dirty="0" smtClean="0">
                <a:solidFill>
                  <a:schemeClr val="tx2">
                    <a:lumMod val="20000"/>
                    <a:lumOff val="80000"/>
                  </a:schemeClr>
                </a:solidFill>
                <a:latin typeface="Californian FB" panose="0207040306080B030204" pitchFamily="18" charset="0"/>
              </a:rPr>
              <a:t>Reformation Sunday, October 29, 2017</a:t>
            </a:r>
            <a:endParaRPr lang="en-US" sz="4000" dirty="0">
              <a:solidFill>
                <a:schemeClr val="tx2">
                  <a:lumMod val="20000"/>
                  <a:lumOff val="80000"/>
                </a:schemeClr>
              </a:solidFill>
              <a:latin typeface="Californian FB" panose="0207040306080B030204" pitchFamily="18" charset="0"/>
            </a:endParaRPr>
          </a:p>
        </p:txBody>
      </p:sp>
    </p:spTree>
    <p:extLst>
      <p:ext uri="{BB962C8B-B14F-4D97-AF65-F5344CB8AC3E}">
        <p14:creationId xmlns:p14="http://schemas.microsoft.com/office/powerpoint/2010/main" val="949063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dirty="0" smtClean="0">
                <a:solidFill>
                  <a:schemeClr val="bg1"/>
                </a:solidFill>
              </a:rPr>
              <a:t>The significance of Romans 1:16-17</a:t>
            </a:r>
            <a:endParaRPr lang="en-US" sz="4400" dirty="0" smtClean="0">
              <a:solidFill>
                <a:schemeClr val="bg1"/>
              </a:solidFill>
            </a:endParaRPr>
          </a:p>
        </p:txBody>
      </p:sp>
      <p:sp>
        <p:nvSpPr>
          <p:cNvPr id="5" name="TextBox 4"/>
          <p:cNvSpPr txBox="1"/>
          <p:nvPr/>
        </p:nvSpPr>
        <p:spPr>
          <a:xfrm>
            <a:off x="304800" y="1066800"/>
            <a:ext cx="8610600" cy="4524315"/>
          </a:xfrm>
          <a:prstGeom prst="rect">
            <a:avLst/>
          </a:prstGeom>
          <a:noFill/>
        </p:spPr>
        <p:txBody>
          <a:bodyPr wrap="square" rtlCol="0">
            <a:spAutoFit/>
          </a:bodyPr>
          <a:lstStyle/>
          <a:p>
            <a:pPr algn="just"/>
            <a:r>
              <a:rPr lang="en-US" sz="4800" dirty="0" smtClean="0">
                <a:solidFill>
                  <a:schemeClr val="bg1"/>
                </a:solidFill>
              </a:rPr>
              <a:t>James M. </a:t>
            </a:r>
            <a:r>
              <a:rPr lang="en-US" sz="4800" dirty="0" err="1" smtClean="0">
                <a:solidFill>
                  <a:schemeClr val="bg1"/>
                </a:solidFill>
              </a:rPr>
              <a:t>Boice</a:t>
            </a:r>
            <a:r>
              <a:rPr lang="en-US" sz="4800" dirty="0" smtClean="0">
                <a:solidFill>
                  <a:schemeClr val="bg1"/>
                </a:solidFill>
              </a:rPr>
              <a:t> wrote that </a:t>
            </a:r>
            <a:r>
              <a:rPr lang="en-US" sz="4800" i="1" dirty="0" smtClean="0">
                <a:solidFill>
                  <a:schemeClr val="bg1"/>
                </a:solidFill>
              </a:rPr>
              <a:t>“are </a:t>
            </a:r>
            <a:r>
              <a:rPr lang="en-US" sz="4800" i="1" dirty="0">
                <a:solidFill>
                  <a:schemeClr val="bg1"/>
                </a:solidFill>
              </a:rPr>
              <a:t>the </a:t>
            </a:r>
            <a:r>
              <a:rPr lang="en-US" sz="4800" i="1" u="sng" dirty="0">
                <a:solidFill>
                  <a:schemeClr val="bg1"/>
                </a:solidFill>
              </a:rPr>
              <a:t>most important</a:t>
            </a:r>
            <a:r>
              <a:rPr lang="en-US" sz="4800" i="1" dirty="0">
                <a:solidFill>
                  <a:schemeClr val="bg1"/>
                </a:solidFill>
              </a:rPr>
              <a:t> in the </a:t>
            </a:r>
            <a:r>
              <a:rPr lang="en-US" sz="4800" i="1" dirty="0" smtClean="0">
                <a:solidFill>
                  <a:schemeClr val="bg1"/>
                </a:solidFill>
              </a:rPr>
              <a:t>letter [to the Romans] </a:t>
            </a:r>
            <a:r>
              <a:rPr lang="en-US" sz="4800" i="1" dirty="0">
                <a:solidFill>
                  <a:schemeClr val="bg1"/>
                </a:solidFill>
              </a:rPr>
              <a:t>and perhaps in all literature. They are the </a:t>
            </a:r>
            <a:r>
              <a:rPr lang="en-US" sz="4800" i="1" u="sng" dirty="0">
                <a:solidFill>
                  <a:schemeClr val="bg1"/>
                </a:solidFill>
              </a:rPr>
              <a:t>theme</a:t>
            </a:r>
            <a:r>
              <a:rPr lang="en-US" sz="4800" i="1" dirty="0">
                <a:solidFill>
                  <a:schemeClr val="bg1"/>
                </a:solidFill>
              </a:rPr>
              <a:t> of this epistle and the </a:t>
            </a:r>
            <a:r>
              <a:rPr lang="en-US" sz="4800" i="1" u="sng" dirty="0">
                <a:solidFill>
                  <a:schemeClr val="bg1"/>
                </a:solidFill>
              </a:rPr>
              <a:t>essence</a:t>
            </a:r>
            <a:r>
              <a:rPr lang="en-US" sz="4800" i="1" dirty="0">
                <a:solidFill>
                  <a:schemeClr val="bg1"/>
                </a:solidFill>
              </a:rPr>
              <a:t> of Christianity”</a:t>
            </a:r>
            <a:r>
              <a:rPr lang="en-US" sz="4800" dirty="0">
                <a:solidFill>
                  <a:schemeClr val="bg1"/>
                </a:solidFill>
              </a:rPr>
              <a:t> </a:t>
            </a:r>
          </a:p>
        </p:txBody>
      </p:sp>
    </p:spTree>
    <p:extLst>
      <p:ext uri="{BB962C8B-B14F-4D97-AF65-F5344CB8AC3E}">
        <p14:creationId xmlns:p14="http://schemas.microsoft.com/office/powerpoint/2010/main" val="2241190056"/>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Romans 1:15-17</a:t>
            </a:r>
            <a:endParaRPr lang="en-US" sz="4800" dirty="0" smtClean="0">
              <a:solidFill>
                <a:schemeClr val="bg1"/>
              </a:solidFill>
            </a:endParaRPr>
          </a:p>
        </p:txBody>
      </p:sp>
      <p:sp>
        <p:nvSpPr>
          <p:cNvPr id="5" name="TextBox 4"/>
          <p:cNvSpPr txBox="1"/>
          <p:nvPr/>
        </p:nvSpPr>
        <p:spPr>
          <a:xfrm>
            <a:off x="304800" y="1066800"/>
            <a:ext cx="8610600" cy="5201424"/>
          </a:xfrm>
          <a:prstGeom prst="rect">
            <a:avLst/>
          </a:prstGeom>
          <a:noFill/>
        </p:spPr>
        <p:txBody>
          <a:bodyPr wrap="square" rtlCol="0">
            <a:spAutoFit/>
          </a:bodyPr>
          <a:lstStyle/>
          <a:p>
            <a:pPr algn="just"/>
            <a:r>
              <a:rPr lang="en-US" sz="4000" b="1" i="1" dirty="0" smtClean="0">
                <a:solidFill>
                  <a:schemeClr val="bg1"/>
                </a:solidFill>
              </a:rPr>
              <a:t>15 So</a:t>
            </a:r>
            <a:r>
              <a:rPr lang="en-US" sz="4000" b="1" i="1" dirty="0">
                <a:solidFill>
                  <a:schemeClr val="bg1"/>
                </a:solidFill>
              </a:rPr>
              <a:t>, for my part, I am </a:t>
            </a:r>
            <a:r>
              <a:rPr lang="en-US" sz="4000" b="1" i="1" u="sng" dirty="0">
                <a:solidFill>
                  <a:schemeClr val="bg1"/>
                </a:solidFill>
              </a:rPr>
              <a:t>eager to preach the gospel</a:t>
            </a:r>
            <a:r>
              <a:rPr lang="en-US" sz="4000" b="1" i="1" dirty="0">
                <a:solidFill>
                  <a:schemeClr val="bg1"/>
                </a:solidFill>
              </a:rPr>
              <a:t> to you also who are in </a:t>
            </a:r>
            <a:r>
              <a:rPr lang="en-US" sz="4000" b="1" i="1" dirty="0" smtClean="0">
                <a:solidFill>
                  <a:schemeClr val="bg1"/>
                </a:solidFill>
              </a:rPr>
              <a:t>Rome. </a:t>
            </a:r>
            <a:r>
              <a:rPr lang="en-US" sz="3600" i="1" dirty="0" smtClean="0">
                <a:solidFill>
                  <a:schemeClr val="bg1"/>
                </a:solidFill>
              </a:rPr>
              <a:t>16 </a:t>
            </a:r>
            <a:r>
              <a:rPr lang="en-US" sz="3600" i="1" dirty="0">
                <a:solidFill>
                  <a:schemeClr val="bg1"/>
                </a:solidFill>
              </a:rPr>
              <a:t>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3600" dirty="0">
              <a:solidFill>
                <a:schemeClr val="bg1"/>
              </a:solidFill>
            </a:endParaRPr>
          </a:p>
        </p:txBody>
      </p:sp>
    </p:spTree>
    <p:extLst>
      <p:ext uri="{BB962C8B-B14F-4D97-AF65-F5344CB8AC3E}">
        <p14:creationId xmlns:p14="http://schemas.microsoft.com/office/powerpoint/2010/main" val="34780504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Litotes</a:t>
            </a:r>
            <a:endParaRPr lang="en-US" sz="4800" dirty="0" smtClean="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6622578"/>
              </p:ext>
            </p:extLst>
          </p:nvPr>
        </p:nvGraphicFramePr>
        <p:xfrm>
          <a:off x="381000" y="1066800"/>
          <a:ext cx="8534400" cy="5412376"/>
        </p:xfrm>
        <a:graphic>
          <a:graphicData uri="http://schemas.openxmlformats.org/drawingml/2006/table">
            <a:tbl>
              <a:tblPr firstRow="1" bandRow="1">
                <a:tableStyleId>{5C22544A-7EE6-4342-B048-85BDC9FD1C3A}</a:tableStyleId>
              </a:tblPr>
              <a:tblGrid>
                <a:gridCol w="4267200"/>
                <a:gridCol w="4267200"/>
              </a:tblGrid>
              <a:tr h="598714">
                <a:tc>
                  <a:txBody>
                    <a:bodyPr/>
                    <a:lstStyle/>
                    <a:p>
                      <a:pPr algn="ctr"/>
                      <a:r>
                        <a:rPr lang="en-US" sz="3200" dirty="0" smtClean="0"/>
                        <a:t>LITOTES</a:t>
                      </a:r>
                      <a:endParaRPr lang="en-US" sz="3200" dirty="0"/>
                    </a:p>
                  </a:txBody>
                  <a:tcPr>
                    <a:solidFill>
                      <a:schemeClr val="accent6">
                        <a:lumMod val="50000"/>
                        <a:alpha val="25000"/>
                      </a:schemeClr>
                    </a:solidFill>
                  </a:tcPr>
                </a:tc>
                <a:tc>
                  <a:txBody>
                    <a:bodyPr/>
                    <a:lstStyle/>
                    <a:p>
                      <a:pPr algn="ctr"/>
                      <a:r>
                        <a:rPr lang="en-US" sz="3200" dirty="0" smtClean="0"/>
                        <a:t>MEANING</a:t>
                      </a:r>
                      <a:endParaRPr lang="en-US" sz="3200" dirty="0"/>
                    </a:p>
                  </a:txBody>
                  <a:tcPr>
                    <a:solidFill>
                      <a:schemeClr val="accent6">
                        <a:lumMod val="50000"/>
                        <a:alpha val="25000"/>
                      </a:schemeClr>
                    </a:solidFill>
                  </a:tcPr>
                </a:tc>
              </a:tr>
              <a:tr h="598714">
                <a:tc>
                  <a:txBody>
                    <a:bodyPr/>
                    <a:lstStyle/>
                    <a:p>
                      <a:pPr algn="ctr"/>
                      <a:r>
                        <a:rPr lang="en-US" sz="3000" dirty="0" smtClean="0">
                          <a:solidFill>
                            <a:schemeClr val="bg1"/>
                          </a:solidFill>
                        </a:rPr>
                        <a:t>“Not bad”</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“good”</a:t>
                      </a:r>
                      <a:endParaRPr lang="en-US" sz="3000" dirty="0">
                        <a:solidFill>
                          <a:schemeClr val="bg1"/>
                        </a:solidFill>
                      </a:endParaRPr>
                    </a:p>
                  </a:txBody>
                  <a:tcPr>
                    <a:solidFill>
                      <a:schemeClr val="accent6">
                        <a:lumMod val="50000"/>
                        <a:alpha val="25000"/>
                      </a:schemeClr>
                    </a:solidFill>
                  </a:tcPr>
                </a:tc>
              </a:tr>
              <a:tr h="598714">
                <a:tc>
                  <a:txBody>
                    <a:bodyPr/>
                    <a:lstStyle/>
                    <a:p>
                      <a:pPr algn="ctr"/>
                      <a:r>
                        <a:rPr lang="en-US" sz="3000" dirty="0" smtClean="0">
                          <a:solidFill>
                            <a:schemeClr val="bg1"/>
                          </a:solidFill>
                        </a:rPr>
                        <a:t>“She</a:t>
                      </a:r>
                      <a:r>
                        <a:rPr lang="en-US" sz="3000" baseline="0" dirty="0" smtClean="0">
                          <a:solidFill>
                            <a:schemeClr val="bg1"/>
                          </a:solidFill>
                        </a:rPr>
                        <a:t> is</a:t>
                      </a:r>
                      <a:r>
                        <a:rPr lang="en-US" sz="3000" dirty="0" smtClean="0">
                          <a:solidFill>
                            <a:schemeClr val="bg1"/>
                          </a:solidFill>
                        </a:rPr>
                        <a:t> not ugly”</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“She is pretty”</a:t>
                      </a:r>
                      <a:endParaRPr lang="en-US" sz="3000" dirty="0">
                        <a:solidFill>
                          <a:schemeClr val="bg1"/>
                        </a:solidFill>
                      </a:endParaRPr>
                    </a:p>
                  </a:txBody>
                  <a:tcPr>
                    <a:solidFill>
                      <a:schemeClr val="accent6">
                        <a:lumMod val="50000"/>
                        <a:alpha val="25000"/>
                      </a:schemeClr>
                    </a:solidFill>
                  </a:tcPr>
                </a:tc>
              </a:tr>
              <a:tr h="598714">
                <a:tc>
                  <a:txBody>
                    <a:bodyPr/>
                    <a:lstStyle/>
                    <a:p>
                      <a:pPr algn="ctr"/>
                      <a:r>
                        <a:rPr lang="en-US" sz="3000" dirty="0" smtClean="0">
                          <a:solidFill>
                            <a:schemeClr val="bg1"/>
                          </a:solidFill>
                        </a:rPr>
                        <a:t>“You’re not wrong”</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“You’re right”</a:t>
                      </a:r>
                      <a:endParaRPr lang="en-US" sz="3000" dirty="0">
                        <a:solidFill>
                          <a:schemeClr val="bg1"/>
                        </a:solidFill>
                      </a:endParaRPr>
                    </a:p>
                  </a:txBody>
                  <a:tcPr>
                    <a:solidFill>
                      <a:schemeClr val="accent6">
                        <a:lumMod val="50000"/>
                        <a:alpha val="25000"/>
                      </a:schemeClr>
                    </a:solidFill>
                  </a:tcPr>
                </a:tc>
              </a:tr>
              <a:tr h="598714">
                <a:tc>
                  <a:txBody>
                    <a:bodyPr/>
                    <a:lstStyle/>
                    <a:p>
                      <a:pPr algn="ctr"/>
                      <a:r>
                        <a:rPr lang="en-US" sz="3000" dirty="0" smtClean="0">
                          <a:solidFill>
                            <a:schemeClr val="bg1"/>
                          </a:solidFill>
                        </a:rPr>
                        <a:t>“I am not unfamiliar with theology”</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“I know a lot about theology”</a:t>
                      </a:r>
                      <a:endParaRPr lang="en-US" sz="3000" dirty="0">
                        <a:solidFill>
                          <a:schemeClr val="bg1"/>
                        </a:solidFill>
                      </a:endParaRPr>
                    </a:p>
                  </a:txBody>
                  <a:tcPr>
                    <a:solidFill>
                      <a:schemeClr val="accent6">
                        <a:lumMod val="50000"/>
                        <a:alpha val="25000"/>
                      </a:schemeClr>
                    </a:solidFill>
                  </a:tcPr>
                </a:tc>
              </a:tr>
              <a:tr h="598714">
                <a:tc>
                  <a:txBody>
                    <a:bodyPr/>
                    <a:lstStyle/>
                    <a:p>
                      <a:pPr algn="ctr"/>
                      <a:r>
                        <a:rPr lang="en-US" sz="3000" dirty="0" smtClean="0">
                          <a:solidFill>
                            <a:schemeClr val="bg1"/>
                          </a:solidFill>
                        </a:rPr>
                        <a:t>“That was no pleasant journey”</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“It was a horrible journey”</a:t>
                      </a:r>
                      <a:endParaRPr lang="en-US" sz="3000" dirty="0">
                        <a:solidFill>
                          <a:schemeClr val="bg1"/>
                        </a:solidFill>
                      </a:endParaRPr>
                    </a:p>
                  </a:txBody>
                  <a:tcPr>
                    <a:solidFill>
                      <a:schemeClr val="accent6">
                        <a:lumMod val="50000"/>
                        <a:alpha val="25000"/>
                      </a:schemeClr>
                    </a:solidFill>
                  </a:tcPr>
                </a:tc>
              </a:tr>
              <a:tr h="598714">
                <a:tc>
                  <a:txBody>
                    <a:bodyPr/>
                    <a:lstStyle/>
                    <a:p>
                      <a:pPr algn="ctr"/>
                      <a:r>
                        <a:rPr lang="en-US" sz="3000" dirty="0" smtClean="0">
                          <a:solidFill>
                            <a:schemeClr val="bg1"/>
                          </a:solidFill>
                        </a:rPr>
                        <a:t>“I am not ashamed of the gospel”</a:t>
                      </a:r>
                      <a:endParaRPr lang="en-US" sz="3000" dirty="0">
                        <a:solidFill>
                          <a:schemeClr val="bg1"/>
                        </a:solidFill>
                      </a:endParaRPr>
                    </a:p>
                  </a:txBody>
                  <a:tcPr>
                    <a:solidFill>
                      <a:schemeClr val="accent6">
                        <a:lumMod val="50000"/>
                        <a:alpha val="25000"/>
                      </a:schemeClr>
                    </a:solidFill>
                  </a:tcPr>
                </a:tc>
                <a:tc>
                  <a:txBody>
                    <a:bodyPr/>
                    <a:lstStyle/>
                    <a:p>
                      <a:pPr algn="ctr"/>
                      <a:r>
                        <a:rPr lang="en-US" sz="3000" dirty="0" smtClean="0">
                          <a:solidFill>
                            <a:schemeClr val="bg1"/>
                          </a:solidFill>
                        </a:rPr>
                        <a:t>“I glory and take great public joy in the gospel.”</a:t>
                      </a:r>
                      <a:endParaRPr lang="en-US" sz="3000" dirty="0">
                        <a:solidFill>
                          <a:schemeClr val="bg1"/>
                        </a:solidFill>
                      </a:endParaRPr>
                    </a:p>
                  </a:txBody>
                  <a:tcPr>
                    <a:solidFill>
                      <a:schemeClr val="accent6">
                        <a:lumMod val="50000"/>
                        <a:alpha val="25000"/>
                      </a:schemeClr>
                    </a:solidFill>
                  </a:tcPr>
                </a:tc>
              </a:tr>
            </a:tbl>
          </a:graphicData>
        </a:graphic>
      </p:graphicFrame>
    </p:spTree>
    <p:extLst>
      <p:ext uri="{BB962C8B-B14F-4D97-AF65-F5344CB8AC3E}">
        <p14:creationId xmlns:p14="http://schemas.microsoft.com/office/powerpoint/2010/main" val="783767692"/>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A q</a:t>
            </a:r>
            <a:r>
              <a:rPr lang="en-US" sz="4400" b="1" dirty="0" smtClean="0">
                <a:solidFill>
                  <a:schemeClr val="bg1"/>
                </a:solidFill>
              </a:rPr>
              <a:t>uestion everyone must answer</a:t>
            </a:r>
            <a:endParaRPr lang="en-US" sz="4400" b="1" dirty="0" smtClean="0">
              <a:solidFill>
                <a:schemeClr val="bg1"/>
              </a:solidFill>
            </a:endParaRPr>
          </a:p>
        </p:txBody>
      </p:sp>
      <p:sp>
        <p:nvSpPr>
          <p:cNvPr id="5" name="TextBox 4"/>
          <p:cNvSpPr txBox="1"/>
          <p:nvPr/>
        </p:nvSpPr>
        <p:spPr>
          <a:xfrm>
            <a:off x="304800" y="1066800"/>
            <a:ext cx="8610600" cy="1569660"/>
          </a:xfrm>
          <a:prstGeom prst="rect">
            <a:avLst/>
          </a:prstGeom>
          <a:noFill/>
        </p:spPr>
        <p:txBody>
          <a:bodyPr wrap="square" rtlCol="0">
            <a:spAutoFit/>
          </a:bodyPr>
          <a:lstStyle/>
          <a:p>
            <a:pPr algn="ctr"/>
            <a:r>
              <a:rPr lang="en-US" sz="4800" i="1" dirty="0">
                <a:solidFill>
                  <a:schemeClr val="bg1"/>
                </a:solidFill>
              </a:rPr>
              <a:t>“How can I be right before the holy God?” </a:t>
            </a:r>
            <a:endParaRPr lang="en-US" sz="4800" dirty="0">
              <a:solidFill>
                <a:schemeClr val="bg1"/>
              </a:solidFill>
            </a:endParaRPr>
          </a:p>
        </p:txBody>
      </p:sp>
      <p:sp>
        <p:nvSpPr>
          <p:cNvPr id="6" name="TextBox 5"/>
          <p:cNvSpPr txBox="1"/>
          <p:nvPr/>
        </p:nvSpPr>
        <p:spPr>
          <a:xfrm>
            <a:off x="304800" y="2819400"/>
            <a:ext cx="8610600" cy="3416320"/>
          </a:xfrm>
          <a:prstGeom prst="rect">
            <a:avLst/>
          </a:prstGeom>
          <a:noFill/>
        </p:spPr>
        <p:txBody>
          <a:bodyPr wrap="square" rtlCol="0">
            <a:spAutoFit/>
          </a:bodyPr>
          <a:lstStyle/>
          <a:p>
            <a:pPr algn="just"/>
            <a:r>
              <a:rPr lang="en-US" sz="3600" dirty="0" smtClean="0">
                <a:solidFill>
                  <a:schemeClr val="bg1"/>
                </a:solidFill>
                <a:latin typeface="Arial" panose="020B0604020202020204" pitchFamily="34" charset="0"/>
                <a:cs typeface="Arial" panose="020B0604020202020204" pitchFamily="34" charset="0"/>
              </a:rPr>
              <a:t>* Everyone </a:t>
            </a:r>
            <a:r>
              <a:rPr lang="en-US" sz="3600" dirty="0">
                <a:solidFill>
                  <a:schemeClr val="bg1"/>
                </a:solidFill>
                <a:latin typeface="Arial" panose="020B0604020202020204" pitchFamily="34" charset="0"/>
                <a:cs typeface="Arial" panose="020B0604020202020204" pitchFamily="34" charset="0"/>
              </a:rPr>
              <a:t>must answer this question and the coward’s way is to deny what is known as inherently true by all; that God exists; that He created all things; and therefore we will give an account to Him – [see Romans 1:20]. </a:t>
            </a:r>
          </a:p>
        </p:txBody>
      </p:sp>
    </p:spTree>
    <p:extLst>
      <p:ext uri="{BB962C8B-B14F-4D97-AF65-F5344CB8AC3E}">
        <p14:creationId xmlns:p14="http://schemas.microsoft.com/office/powerpoint/2010/main" val="536056546"/>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par>
                          <p:cTn id="8" fill="hold">
                            <p:stCondLst>
                              <p:cond delay="1250"/>
                            </p:stCondLst>
                            <p:childTnLst>
                              <p:par>
                                <p:cTn id="9" presetID="10" presetClass="entr" presetSubtype="0" fill="hold" nodeType="afterEffect">
                                  <p:stCondLst>
                                    <p:cond delay="2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What is Salvation?</a:t>
            </a:r>
            <a:endParaRPr lang="en-US" sz="4400" b="1" dirty="0" smtClean="0">
              <a:solidFill>
                <a:schemeClr val="bg1"/>
              </a:solidFill>
            </a:endParaRPr>
          </a:p>
        </p:txBody>
      </p:sp>
      <p:sp>
        <p:nvSpPr>
          <p:cNvPr id="6" name="TextBox 5"/>
          <p:cNvSpPr txBox="1"/>
          <p:nvPr/>
        </p:nvSpPr>
        <p:spPr>
          <a:xfrm>
            <a:off x="304800" y="990600"/>
            <a:ext cx="8610600" cy="2800767"/>
          </a:xfrm>
          <a:prstGeom prst="rect">
            <a:avLst/>
          </a:prstGeom>
          <a:noFill/>
        </p:spPr>
        <p:txBody>
          <a:bodyPr wrap="square" rtlCol="0">
            <a:spAutoFit/>
          </a:bodyPr>
          <a:lstStyle/>
          <a:p>
            <a:pPr algn="just"/>
            <a:r>
              <a:rPr lang="en-US" sz="4400" i="1" dirty="0" smtClean="0">
                <a:solidFill>
                  <a:schemeClr val="bg1"/>
                </a:solidFill>
              </a:rPr>
              <a:t>“The </a:t>
            </a:r>
            <a:r>
              <a:rPr lang="en-US" sz="4400" i="1" dirty="0">
                <a:solidFill>
                  <a:schemeClr val="bg1"/>
                </a:solidFill>
              </a:rPr>
              <a:t>process by which God delivers sinners from their deserved punishment and makes them right with Himself.”</a:t>
            </a:r>
            <a:endParaRPr lang="en-US" sz="4400" dirty="0">
              <a:solidFill>
                <a:schemeClr val="bg1"/>
              </a:solidFill>
            </a:endParaRPr>
          </a:p>
        </p:txBody>
      </p:sp>
      <p:sp>
        <p:nvSpPr>
          <p:cNvPr id="7" name="TextBox 6"/>
          <p:cNvSpPr txBox="1"/>
          <p:nvPr/>
        </p:nvSpPr>
        <p:spPr>
          <a:xfrm>
            <a:off x="304800" y="4419600"/>
            <a:ext cx="8610600" cy="1938992"/>
          </a:xfrm>
          <a:prstGeom prst="rect">
            <a:avLst/>
          </a:prstGeom>
          <a:noFill/>
        </p:spPr>
        <p:txBody>
          <a:bodyPr wrap="square" rtlCol="0">
            <a:spAutoFit/>
          </a:bodyPr>
          <a:lstStyle/>
          <a:p>
            <a:pPr algn="just"/>
            <a:r>
              <a:rPr lang="en-US" sz="4000" b="1" dirty="0" smtClean="0">
                <a:solidFill>
                  <a:schemeClr val="bg1"/>
                </a:solidFill>
              </a:rPr>
              <a:t>This </a:t>
            </a:r>
            <a:r>
              <a:rPr lang="en-US" sz="4000" b="1" dirty="0">
                <a:solidFill>
                  <a:schemeClr val="bg1"/>
                </a:solidFill>
              </a:rPr>
              <a:t>is the </a:t>
            </a:r>
            <a:r>
              <a:rPr lang="en-US" sz="4000" b="1" u="sng" dirty="0" smtClean="0">
                <a:solidFill>
                  <a:schemeClr val="bg1"/>
                </a:solidFill>
              </a:rPr>
              <a:t>GOSPEL</a:t>
            </a:r>
            <a:r>
              <a:rPr lang="en-US" sz="4000" b="1" dirty="0" smtClean="0">
                <a:solidFill>
                  <a:schemeClr val="bg1"/>
                </a:solidFill>
              </a:rPr>
              <a:t> that </a:t>
            </a:r>
            <a:r>
              <a:rPr lang="en-US" sz="4000" b="1" dirty="0">
                <a:solidFill>
                  <a:schemeClr val="bg1"/>
                </a:solidFill>
              </a:rPr>
              <a:t>must be </a:t>
            </a:r>
            <a:r>
              <a:rPr lang="en-US" sz="4000" b="1" u="sng" dirty="0" smtClean="0">
                <a:solidFill>
                  <a:schemeClr val="bg1"/>
                </a:solidFill>
              </a:rPr>
              <a:t>BELIEVED</a:t>
            </a:r>
            <a:r>
              <a:rPr lang="en-US" sz="4000" b="1" dirty="0" smtClean="0">
                <a:solidFill>
                  <a:schemeClr val="bg1"/>
                </a:solidFill>
              </a:rPr>
              <a:t> and </a:t>
            </a:r>
            <a:r>
              <a:rPr lang="en-US" sz="4000" b="1" dirty="0">
                <a:solidFill>
                  <a:schemeClr val="bg1"/>
                </a:solidFill>
              </a:rPr>
              <a:t>must be </a:t>
            </a:r>
            <a:r>
              <a:rPr lang="en-US" sz="4000" b="1" u="sng" dirty="0" smtClean="0">
                <a:solidFill>
                  <a:schemeClr val="bg1"/>
                </a:solidFill>
              </a:rPr>
              <a:t>PROCLAIMED</a:t>
            </a:r>
            <a:r>
              <a:rPr lang="en-US" sz="4000" b="1" dirty="0" smtClean="0">
                <a:solidFill>
                  <a:schemeClr val="bg1"/>
                </a:solidFill>
              </a:rPr>
              <a:t> boldly </a:t>
            </a:r>
            <a:r>
              <a:rPr lang="en-US" sz="4000" b="1" dirty="0">
                <a:solidFill>
                  <a:schemeClr val="bg1"/>
                </a:solidFill>
              </a:rPr>
              <a:t>in every place</a:t>
            </a:r>
            <a:r>
              <a:rPr lang="en-US" sz="4000" b="1" dirty="0" smtClean="0">
                <a:solidFill>
                  <a:schemeClr val="bg1"/>
                </a:solidFill>
              </a:rPr>
              <a:t>…”</a:t>
            </a:r>
            <a:endParaRPr lang="en-US" sz="4000" b="1" dirty="0">
              <a:solidFill>
                <a:schemeClr val="bg1"/>
              </a:solidFill>
            </a:endParaRPr>
          </a:p>
        </p:txBody>
      </p:sp>
    </p:spTree>
    <p:extLst>
      <p:ext uri="{BB962C8B-B14F-4D97-AF65-F5344CB8AC3E}">
        <p14:creationId xmlns:p14="http://schemas.microsoft.com/office/powerpoint/2010/main" val="3678063827"/>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250"/>
                                        <p:tgtEl>
                                          <p:spTgt spid="6">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375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769441"/>
          </a:xfrm>
          <a:prstGeom prst="rect">
            <a:avLst/>
          </a:prstGeom>
          <a:noFill/>
          <a:ln>
            <a:solidFill>
              <a:schemeClr val="tx2">
                <a:lumMod val="20000"/>
                <a:lumOff val="80000"/>
              </a:schemeClr>
            </a:solidFill>
          </a:ln>
        </p:spPr>
        <p:txBody>
          <a:bodyPr wrap="square" rtlCol="0">
            <a:spAutoFit/>
          </a:bodyPr>
          <a:lstStyle/>
          <a:p>
            <a:pPr algn="ctr"/>
            <a:r>
              <a:rPr lang="en-US" sz="4400" b="1" dirty="0" smtClean="0">
                <a:solidFill>
                  <a:schemeClr val="bg1"/>
                </a:solidFill>
              </a:rPr>
              <a:t>The Gospel</a:t>
            </a:r>
            <a:endParaRPr lang="en-US" sz="4400" b="1" dirty="0" smtClean="0">
              <a:solidFill>
                <a:schemeClr val="bg1"/>
              </a:solidFill>
            </a:endParaRPr>
          </a:p>
        </p:txBody>
      </p:sp>
      <p:sp>
        <p:nvSpPr>
          <p:cNvPr id="6" name="TextBox 5"/>
          <p:cNvSpPr txBox="1"/>
          <p:nvPr/>
        </p:nvSpPr>
        <p:spPr>
          <a:xfrm>
            <a:off x="304800" y="990600"/>
            <a:ext cx="8610600" cy="1446550"/>
          </a:xfrm>
          <a:prstGeom prst="rect">
            <a:avLst/>
          </a:prstGeom>
          <a:noFill/>
        </p:spPr>
        <p:txBody>
          <a:bodyPr wrap="square" rtlCol="0">
            <a:spAutoFit/>
          </a:bodyPr>
          <a:lstStyle/>
          <a:p>
            <a:pPr marL="857250" indent="-857250" algn="just">
              <a:buAutoNum type="romanUcPeriod"/>
            </a:pPr>
            <a:r>
              <a:rPr lang="en-US" sz="4400" b="1" dirty="0" smtClean="0">
                <a:solidFill>
                  <a:schemeClr val="bg1"/>
                </a:solidFill>
              </a:rPr>
              <a:t>Being made right with God is every person’s greatness need.</a:t>
            </a:r>
          </a:p>
        </p:txBody>
      </p:sp>
      <p:sp>
        <p:nvSpPr>
          <p:cNvPr id="7" name="TextBox 6"/>
          <p:cNvSpPr txBox="1"/>
          <p:nvPr/>
        </p:nvSpPr>
        <p:spPr>
          <a:xfrm>
            <a:off x="304800" y="2438400"/>
            <a:ext cx="8610600" cy="954107"/>
          </a:xfrm>
          <a:prstGeom prst="rect">
            <a:avLst/>
          </a:prstGeom>
          <a:noFill/>
        </p:spPr>
        <p:txBody>
          <a:bodyPr wrap="square" rtlCol="0">
            <a:spAutoFit/>
          </a:bodyPr>
          <a:lstStyle/>
          <a:p>
            <a:pPr algn="just"/>
            <a:r>
              <a:rPr lang="en-US" sz="2800" i="1" dirty="0" smtClean="0">
                <a:solidFill>
                  <a:schemeClr val="bg1"/>
                </a:solidFill>
              </a:rPr>
              <a:t>[the gospel] is </a:t>
            </a:r>
            <a:r>
              <a:rPr lang="en-US" sz="2800" i="1" dirty="0">
                <a:solidFill>
                  <a:schemeClr val="bg1"/>
                </a:solidFill>
              </a:rPr>
              <a:t>the power of God for salvation to everyone who believes…</a:t>
            </a:r>
            <a:endParaRPr lang="en-US" sz="2800" dirty="0">
              <a:solidFill>
                <a:schemeClr val="bg1"/>
              </a:solidFill>
            </a:endParaRPr>
          </a:p>
        </p:txBody>
      </p:sp>
    </p:spTree>
    <p:extLst>
      <p:ext uri="{BB962C8B-B14F-4D97-AF65-F5344CB8AC3E}">
        <p14:creationId xmlns:p14="http://schemas.microsoft.com/office/powerpoint/2010/main" val="3052910786"/>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250"/>
                                        <p:tgtEl>
                                          <p:spTgt spid="6">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100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62361"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Romans 1:18</a:t>
            </a:r>
            <a:endParaRPr lang="en-US" sz="4800" dirty="0" smtClean="0">
              <a:solidFill>
                <a:schemeClr val="bg1"/>
              </a:solidFill>
            </a:endParaRPr>
          </a:p>
        </p:txBody>
      </p:sp>
      <p:sp>
        <p:nvSpPr>
          <p:cNvPr id="5" name="TextBox 4"/>
          <p:cNvSpPr txBox="1"/>
          <p:nvPr/>
        </p:nvSpPr>
        <p:spPr>
          <a:xfrm>
            <a:off x="304800" y="1066800"/>
            <a:ext cx="8610600" cy="4832092"/>
          </a:xfrm>
          <a:prstGeom prst="rect">
            <a:avLst/>
          </a:prstGeom>
          <a:noFill/>
        </p:spPr>
        <p:txBody>
          <a:bodyPr wrap="square" rtlCol="0">
            <a:spAutoFit/>
          </a:bodyPr>
          <a:lstStyle/>
          <a:p>
            <a:pPr algn="just"/>
            <a:r>
              <a:rPr lang="en-US" sz="4400" i="1" dirty="0">
                <a:solidFill>
                  <a:schemeClr val="bg1"/>
                </a:solidFill>
              </a:rPr>
              <a:t>“For the wrath of God </a:t>
            </a:r>
            <a:r>
              <a:rPr lang="en-US" sz="4400" i="1" dirty="0">
                <a:solidFill>
                  <a:srgbClr val="FF0000"/>
                </a:solidFill>
              </a:rPr>
              <a:t>[the intense, passionate, violent out-pouring of the righteous anger of God] </a:t>
            </a:r>
            <a:r>
              <a:rPr lang="en-US" sz="4400" i="1" dirty="0">
                <a:solidFill>
                  <a:schemeClr val="bg1"/>
                </a:solidFill>
              </a:rPr>
              <a:t>is revealed from heaven against all ungodliness and unrighteousness of men who suppress the truth in unrighteousness.”</a:t>
            </a:r>
            <a:endParaRPr lang="en-US" sz="4400" dirty="0">
              <a:solidFill>
                <a:schemeClr val="bg1"/>
              </a:solidFill>
            </a:endParaRPr>
          </a:p>
        </p:txBody>
      </p:sp>
    </p:spTree>
    <p:extLst>
      <p:ext uri="{BB962C8B-B14F-4D97-AF65-F5344CB8AC3E}">
        <p14:creationId xmlns:p14="http://schemas.microsoft.com/office/powerpoint/2010/main" val="1493309251"/>
      </p:ext>
    </p:extLst>
  </p:cSld>
  <p:clrMapOvr>
    <a:masterClrMapping/>
  </p:clrMapOvr>
  <mc:AlternateContent xmlns:mc="http://schemas.openxmlformats.org/markup-compatibility/2006" xmlns:p14="http://schemas.microsoft.com/office/powerpoint/2010/main">
    <mc:Choice Requires="p14">
      <p:transition spd="slow" p14:dur="25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53231</TotalTime>
  <Words>1639</Words>
  <Application>Microsoft Office PowerPoint</Application>
  <PresentationFormat>On-screen Show (4:3)</PresentationFormat>
  <Paragraphs>113</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720</cp:revision>
  <dcterms:created xsi:type="dcterms:W3CDTF">2013-08-08T16:28:40Z</dcterms:created>
  <dcterms:modified xsi:type="dcterms:W3CDTF">2017-10-28T16:05:28Z</dcterms:modified>
</cp:coreProperties>
</file>