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1455" r:id="rId2"/>
    <p:sldId id="1674" r:id="rId3"/>
    <p:sldId id="1792" r:id="rId4"/>
    <p:sldId id="1793" r:id="rId5"/>
    <p:sldId id="1794" r:id="rId6"/>
    <p:sldId id="1795" r:id="rId7"/>
    <p:sldId id="1796" r:id="rId8"/>
    <p:sldId id="1797" r:id="rId9"/>
    <p:sldId id="1768" r:id="rId10"/>
    <p:sldId id="1769" r:id="rId11"/>
    <p:sldId id="1783" r:id="rId12"/>
    <p:sldId id="1798" r:id="rId13"/>
    <p:sldId id="1799" r:id="rId14"/>
    <p:sldId id="1800" r:id="rId15"/>
    <p:sldId id="1801" r:id="rId16"/>
    <p:sldId id="1802" r:id="rId17"/>
    <p:sldId id="1803" r:id="rId18"/>
    <p:sldId id="1804" r:id="rId19"/>
    <p:sldId id="1805" r:id="rId20"/>
    <p:sldId id="1806" r:id="rId21"/>
    <p:sldId id="1782" r:id="rId22"/>
    <p:sldId id="1807" r:id="rId23"/>
    <p:sldId id="1808" r:id="rId24"/>
    <p:sldId id="1809" r:id="rId25"/>
    <p:sldId id="1810" r:id="rId26"/>
    <p:sldId id="1811" r:id="rId27"/>
    <p:sldId id="17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(Part </a:t>
            </a:r>
            <a:r>
              <a:rPr lang="en-US" sz="3200" b="1" dirty="0" smtClean="0">
                <a:solidFill>
                  <a:srgbClr val="F0C6AE"/>
                </a:solidFill>
                <a:latin typeface="Californian FB" panose="0207040306080B030204" pitchFamily="18" charset="0"/>
              </a:rPr>
              <a:t>3)</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20698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132343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marL="857250" indent="-857250">
              <a:buFont typeface="+mj-lt"/>
              <a:buAutoNum type="romanUcPeriod"/>
            </a:pPr>
            <a:r>
              <a:rPr lang="en-US" sz="4000" dirty="0" smtClean="0">
                <a:solidFill>
                  <a:schemeClr val="bg1"/>
                </a:solidFill>
              </a:rPr>
              <a:t>Christ </a:t>
            </a:r>
            <a:r>
              <a:rPr lang="en-US" sz="4000" dirty="0" smtClean="0">
                <a:solidFill>
                  <a:schemeClr val="bg1"/>
                </a:solidFill>
              </a:rPr>
              <a:t>gave up His </a:t>
            </a:r>
            <a:r>
              <a:rPr lang="en-US" sz="4000" dirty="0" smtClean="0">
                <a:solidFill>
                  <a:schemeClr val="bg1"/>
                </a:solidFill>
              </a:rPr>
              <a:t>right to dwell as God in full glory.</a:t>
            </a:r>
            <a:endParaRPr lang="en-US" sz="4000" dirty="0" smtClean="0">
              <a:solidFill>
                <a:schemeClr val="bg1"/>
              </a:solidFill>
            </a:endParaRPr>
          </a:p>
        </p:txBody>
      </p:sp>
      <p:sp>
        <p:nvSpPr>
          <p:cNvPr id="10" name="TextBox 9"/>
          <p:cNvSpPr txBox="1"/>
          <p:nvPr/>
        </p:nvSpPr>
        <p:spPr>
          <a:xfrm>
            <a:off x="304800" y="15240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a:t>
            </a:r>
            <a:r>
              <a:rPr lang="en-US" sz="2800" i="1" dirty="0" smtClean="0">
                <a:solidFill>
                  <a:schemeClr val="bg1"/>
                </a:solidFill>
              </a:rPr>
              <a:t>… (v. 6)</a:t>
            </a:r>
            <a:endParaRPr lang="en-US" sz="2800" dirty="0">
              <a:solidFill>
                <a:schemeClr val="bg1"/>
              </a:solidFill>
            </a:endParaRPr>
          </a:p>
        </p:txBody>
      </p:sp>
      <p:sp>
        <p:nvSpPr>
          <p:cNvPr id="6" name="TextBox 5"/>
          <p:cNvSpPr txBox="1"/>
          <p:nvPr/>
        </p:nvSpPr>
        <p:spPr>
          <a:xfrm>
            <a:off x="304800" y="2590800"/>
            <a:ext cx="8610600" cy="2677656"/>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[that is Christ] exists, has always existed and will always exist possessing the very nature of God, did not regard being just as much God as the Godhead and thus properly acknowledged as such something He could not give up for a time in order to save His people…”</a:t>
            </a:r>
            <a:r>
              <a:rPr lang="en-US" sz="2800" dirty="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286734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   Christ “emptied Himself”</a:t>
            </a:r>
          </a:p>
        </p:txBody>
      </p:sp>
      <p:sp>
        <p:nvSpPr>
          <p:cNvPr id="10" name="TextBox 9"/>
          <p:cNvSpPr txBox="1"/>
          <p:nvPr/>
        </p:nvSpPr>
        <p:spPr>
          <a:xfrm>
            <a:off x="304800" y="838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who, although He existed in the form of God, did not regard equality with God a thing to be grasped, </a:t>
            </a:r>
            <a:r>
              <a:rPr lang="en-US" sz="2800" i="1" dirty="0" smtClean="0">
                <a:solidFill>
                  <a:schemeClr val="bg1"/>
                </a:solidFill>
              </a:rPr>
              <a:t>7 </a:t>
            </a:r>
            <a:r>
              <a:rPr lang="en-US" sz="2800" b="1" i="1" u="sng" dirty="0" smtClean="0">
                <a:solidFill>
                  <a:schemeClr val="bg1"/>
                </a:solidFill>
              </a:rPr>
              <a:t>but </a:t>
            </a:r>
            <a:r>
              <a:rPr lang="en-US" sz="2800" b="1" i="1" u="sng" dirty="0">
                <a:solidFill>
                  <a:schemeClr val="bg1"/>
                </a:solidFill>
              </a:rPr>
              <a:t>emptied Himself</a:t>
            </a:r>
            <a:r>
              <a:rPr lang="en-US" sz="2800" i="1" dirty="0" smtClean="0">
                <a:solidFill>
                  <a:schemeClr val="bg1"/>
                </a:solidFill>
              </a:rPr>
              <a:t>…(vs. 6-7a)</a:t>
            </a:r>
            <a:endParaRPr lang="en-US" sz="2800" dirty="0">
              <a:solidFill>
                <a:schemeClr val="bg1"/>
              </a:solidFill>
            </a:endParaRPr>
          </a:p>
        </p:txBody>
      </p:sp>
      <p:sp>
        <p:nvSpPr>
          <p:cNvPr id="8" name="TextBox 7"/>
          <p:cNvSpPr txBox="1"/>
          <p:nvPr/>
        </p:nvSpPr>
        <p:spPr>
          <a:xfrm>
            <a:off x="304800" y="23622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t>
            </a:r>
            <a:r>
              <a:rPr lang="en-US" sz="2800" i="1" dirty="0" err="1" smtClean="0">
                <a:solidFill>
                  <a:schemeClr val="bg1"/>
                </a:solidFill>
              </a:rPr>
              <a:t>kenoo</a:t>
            </a:r>
            <a:r>
              <a:rPr lang="en-US" sz="2800" i="1" dirty="0" smtClean="0">
                <a:solidFill>
                  <a:schemeClr val="bg1"/>
                </a:solidFill>
              </a:rPr>
              <a:t>” (kenosis) – </a:t>
            </a:r>
            <a:r>
              <a:rPr lang="en-US" sz="2800" dirty="0" smtClean="0">
                <a:solidFill>
                  <a:schemeClr val="bg1"/>
                </a:solidFill>
              </a:rPr>
              <a:t>“to </a:t>
            </a:r>
            <a:r>
              <a:rPr lang="en-US" sz="2800" dirty="0">
                <a:solidFill>
                  <a:schemeClr val="bg1"/>
                </a:solidFill>
              </a:rPr>
              <a:t>empty, to make empty; or to make of no effect; to neutralize.” </a:t>
            </a:r>
          </a:p>
        </p:txBody>
      </p:sp>
      <p:sp>
        <p:nvSpPr>
          <p:cNvPr id="11" name="TextBox 10"/>
          <p:cNvSpPr txBox="1"/>
          <p:nvPr/>
        </p:nvSpPr>
        <p:spPr>
          <a:xfrm>
            <a:off x="304800" y="35052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“If anyone wishes to come after Me, he must deny himself, and take up his cross daily and follow Me.” </a:t>
            </a:r>
            <a:r>
              <a:rPr lang="en-US" sz="2800" i="1" dirty="0" smtClean="0">
                <a:solidFill>
                  <a:schemeClr val="bg1"/>
                </a:solidFill>
              </a:rPr>
              <a:t>(Luke 9:23)</a:t>
            </a:r>
            <a:endParaRPr lang="en-US" sz="2800" dirty="0">
              <a:solidFill>
                <a:schemeClr val="bg1"/>
              </a:solidFill>
            </a:endParaRPr>
          </a:p>
        </p:txBody>
      </p:sp>
    </p:spTree>
    <p:extLst>
      <p:ext uri="{BB962C8B-B14F-4D97-AF65-F5344CB8AC3E}">
        <p14:creationId xmlns:p14="http://schemas.microsoft.com/office/powerpoint/2010/main" val="9532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250"/>
                                        <p:tgtEl>
                                          <p:spTgt spid="8"/>
                                        </p:tgtEl>
                                      </p:cBhvr>
                                    </p:animEffect>
                                  </p:childTnLst>
                                </p:cTn>
                              </p:par>
                            </p:childTnLst>
                          </p:cTn>
                        </p:par>
                        <p:par>
                          <p:cTn id="12" fill="hold">
                            <p:stCondLst>
                              <p:cond delay="10000"/>
                            </p:stCondLst>
                            <p:childTnLst>
                              <p:par>
                                <p:cTn id="13" presetID="10" presetClass="entr" presetSubtype="0" fill="hold" grpId="0" nodeType="afterEffect">
                                  <p:stCondLst>
                                    <p:cond delay="2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07886"/>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r>
              <a:rPr lang="en-US" sz="4000" dirty="0" smtClean="0">
                <a:solidFill>
                  <a:schemeClr val="bg1"/>
                </a:solidFill>
              </a:rPr>
              <a:t>III</a:t>
            </a:r>
            <a:r>
              <a:rPr lang="en-US" sz="4000" dirty="0" smtClean="0">
                <a:solidFill>
                  <a:schemeClr val="bg1"/>
                </a:solidFill>
              </a:rPr>
              <a:t>.   Christ </a:t>
            </a:r>
            <a:r>
              <a:rPr lang="en-US" sz="4000" dirty="0" smtClean="0">
                <a:solidFill>
                  <a:schemeClr val="bg1"/>
                </a:solidFill>
              </a:rPr>
              <a:t>took up “servanthood”</a:t>
            </a:r>
            <a:endParaRPr lang="en-US" sz="4000" dirty="0" smtClean="0">
              <a:solidFill>
                <a:schemeClr val="bg1"/>
              </a:solidFill>
            </a:endParaRPr>
          </a:p>
        </p:txBody>
      </p:sp>
      <p:sp>
        <p:nvSpPr>
          <p:cNvPr id="10" name="TextBox 9"/>
          <p:cNvSpPr txBox="1"/>
          <p:nvPr/>
        </p:nvSpPr>
        <p:spPr>
          <a:xfrm>
            <a:off x="304800" y="838200"/>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…taking </a:t>
            </a:r>
            <a:r>
              <a:rPr lang="en-US" sz="2800" i="1" dirty="0">
                <a:solidFill>
                  <a:schemeClr val="bg1"/>
                </a:solidFill>
              </a:rPr>
              <a:t>the form of a </a:t>
            </a:r>
            <a:r>
              <a:rPr lang="en-US" sz="2800" i="1" dirty="0" smtClean="0">
                <a:solidFill>
                  <a:schemeClr val="bg1"/>
                </a:solidFill>
              </a:rPr>
              <a:t>bond-servant…(7b)</a:t>
            </a:r>
            <a:endParaRPr lang="en-US" sz="2800" dirty="0">
              <a:solidFill>
                <a:schemeClr val="bg1"/>
              </a:solidFill>
            </a:endParaRPr>
          </a:p>
        </p:txBody>
      </p:sp>
      <p:sp>
        <p:nvSpPr>
          <p:cNvPr id="8" name="TextBox 7"/>
          <p:cNvSpPr txBox="1"/>
          <p:nvPr/>
        </p:nvSpPr>
        <p:spPr>
          <a:xfrm>
            <a:off x="304800" y="14478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more literally, </a:t>
            </a:r>
            <a:r>
              <a:rPr lang="en-US" sz="2800" i="1" dirty="0">
                <a:solidFill>
                  <a:schemeClr val="bg1"/>
                </a:solidFill>
              </a:rPr>
              <a:t>“took upon Himself, once and for all time, the very nature of a slave.”</a:t>
            </a:r>
            <a:r>
              <a:rPr lang="en-US" sz="2800" dirty="0">
                <a:solidFill>
                  <a:schemeClr val="bg1"/>
                </a:solidFill>
              </a:rPr>
              <a:t> </a:t>
            </a:r>
            <a:endParaRPr lang="en-US" sz="2800" dirty="0">
              <a:solidFill>
                <a:schemeClr val="bg1"/>
              </a:solidFill>
            </a:endParaRPr>
          </a:p>
        </p:txBody>
      </p:sp>
      <p:sp>
        <p:nvSpPr>
          <p:cNvPr id="11" name="TextBox 10"/>
          <p:cNvSpPr txBox="1"/>
          <p:nvPr/>
        </p:nvSpPr>
        <p:spPr>
          <a:xfrm>
            <a:off x="304800" y="3505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“For even the Son of Man did not come to be served, but to serve, and to give His life a ransom for many</a:t>
            </a:r>
            <a:r>
              <a:rPr lang="en-US" sz="2800" i="1" dirty="0" smtClean="0">
                <a:solidFill>
                  <a:schemeClr val="bg1"/>
                </a:solidFill>
              </a:rPr>
              <a:t>.” </a:t>
            </a:r>
          </a:p>
          <a:p>
            <a:pPr algn="r"/>
            <a:r>
              <a:rPr lang="en-US" sz="2800" i="1" dirty="0" smtClean="0">
                <a:solidFill>
                  <a:schemeClr val="bg1"/>
                </a:solidFill>
              </a:rPr>
              <a:t>(Mark 10:45)</a:t>
            </a:r>
            <a:endParaRPr lang="en-US" sz="2800" dirty="0">
              <a:solidFill>
                <a:schemeClr val="bg1"/>
              </a:solidFill>
            </a:endParaRPr>
          </a:p>
        </p:txBody>
      </p:sp>
    </p:spTree>
    <p:extLst>
      <p:ext uri="{BB962C8B-B14F-4D97-AF65-F5344CB8AC3E}">
        <p14:creationId xmlns:p14="http://schemas.microsoft.com/office/powerpoint/2010/main" val="184570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250"/>
                                        <p:tgtEl>
                                          <p:spTgt spid="8"/>
                                        </p:tgtEl>
                                      </p:cBhvr>
                                    </p:animEffect>
                                  </p:childTnLst>
                                </p:cTn>
                              </p:par>
                            </p:childTnLst>
                          </p:cTn>
                        </p:par>
                        <p:par>
                          <p:cTn id="12" fill="hold">
                            <p:stCondLst>
                              <p:cond delay="10000"/>
                            </p:stCondLst>
                            <p:childTnLst>
                              <p:par>
                                <p:cTn id="13" presetID="10" presetClass="entr" presetSubtype="0" fill="hold" grpId="0" nodeType="afterEffect">
                                  <p:stCondLst>
                                    <p:cond delay="5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132343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marL="857250" indent="-857250" algn="just">
              <a:buFont typeface="+mj-lt"/>
              <a:buAutoNum type="romanUcPeriod" startAt="4"/>
            </a:pPr>
            <a:r>
              <a:rPr lang="en-US" sz="4000" dirty="0" smtClean="0">
                <a:solidFill>
                  <a:schemeClr val="bg1"/>
                </a:solidFill>
              </a:rPr>
              <a:t>Christ was made in the likeness of men and fashioned </a:t>
            </a:r>
            <a:r>
              <a:rPr lang="en-US" sz="4000" dirty="0" smtClean="0">
                <a:solidFill>
                  <a:schemeClr val="bg1"/>
                </a:solidFill>
              </a:rPr>
              <a:t>as a man.</a:t>
            </a:r>
            <a:endParaRPr lang="en-US" sz="4000" dirty="0" smtClean="0">
              <a:solidFill>
                <a:schemeClr val="bg1"/>
              </a:solidFill>
            </a:endParaRPr>
          </a:p>
        </p:txBody>
      </p:sp>
      <p:sp>
        <p:nvSpPr>
          <p:cNvPr id="10" name="TextBox 9"/>
          <p:cNvSpPr txBox="1"/>
          <p:nvPr/>
        </p:nvSpPr>
        <p:spPr>
          <a:xfrm>
            <a:off x="304800" y="15240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…and </a:t>
            </a:r>
            <a:r>
              <a:rPr lang="en-US" sz="2800" i="1" dirty="0">
                <a:solidFill>
                  <a:schemeClr val="bg1"/>
                </a:solidFill>
              </a:rPr>
              <a:t>being made in the likeness of men. 8 Being found in appearance as a </a:t>
            </a:r>
            <a:r>
              <a:rPr lang="en-US" sz="2800" i="1" dirty="0" smtClean="0">
                <a:solidFill>
                  <a:schemeClr val="bg1"/>
                </a:solidFill>
              </a:rPr>
              <a:t>man…</a:t>
            </a:r>
            <a:r>
              <a:rPr lang="en-US" sz="2800" i="1" dirty="0" smtClean="0">
                <a:solidFill>
                  <a:schemeClr val="bg1"/>
                </a:solidFill>
              </a:rPr>
              <a:t> (7c-8a)</a:t>
            </a:r>
            <a:endParaRPr lang="en-US" sz="2800" dirty="0">
              <a:solidFill>
                <a:schemeClr val="bg1"/>
              </a:solidFill>
            </a:endParaRPr>
          </a:p>
        </p:txBody>
      </p:sp>
      <p:sp>
        <p:nvSpPr>
          <p:cNvPr id="8" name="TextBox 7"/>
          <p:cNvSpPr txBox="1"/>
          <p:nvPr/>
        </p:nvSpPr>
        <p:spPr>
          <a:xfrm>
            <a:off x="304800" y="2743200"/>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E</a:t>
            </a:r>
            <a:r>
              <a:rPr lang="en-US" sz="2800" dirty="0" smtClean="0">
                <a:solidFill>
                  <a:schemeClr val="bg1"/>
                </a:solidFill>
              </a:rPr>
              <a:t>ven </a:t>
            </a:r>
            <a:r>
              <a:rPr lang="en-US" sz="2800" dirty="0">
                <a:solidFill>
                  <a:schemeClr val="bg1"/>
                </a:solidFill>
              </a:rPr>
              <a:t>though Christ was both 100% man and 100% God, it was His humanity that was on display during His incarnation, not His deity.</a:t>
            </a:r>
            <a:endParaRPr lang="en-US" sz="2800" dirty="0">
              <a:solidFill>
                <a:schemeClr val="bg1"/>
              </a:solidFill>
            </a:endParaRPr>
          </a:p>
        </p:txBody>
      </p:sp>
    </p:spTree>
    <p:extLst>
      <p:ext uri="{BB962C8B-B14F-4D97-AF65-F5344CB8AC3E}">
        <p14:creationId xmlns:p14="http://schemas.microsoft.com/office/powerpoint/2010/main" val="32213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par>
                          <p:cTn id="8" fill="hold">
                            <p:stCondLst>
                              <p:cond delay="5000"/>
                            </p:stCondLst>
                            <p:childTnLst>
                              <p:par>
                                <p:cTn id="9" presetID="10" presetClass="entr" presetSubtype="0" fill="hold" grpId="0" nodeType="afterEffect">
                                  <p:stCondLst>
                                    <p:cond delay="2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1323439"/>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marL="857250" indent="-857250" algn="just">
              <a:buFont typeface="+mj-lt"/>
              <a:buAutoNum type="romanUcPeriod" startAt="5"/>
            </a:pPr>
            <a:r>
              <a:rPr lang="en-US" sz="4000" dirty="0" smtClean="0">
                <a:solidFill>
                  <a:schemeClr val="bg1"/>
                </a:solidFill>
              </a:rPr>
              <a:t>Christ </a:t>
            </a:r>
            <a:r>
              <a:rPr lang="en-US" sz="4000" dirty="0">
                <a:solidFill>
                  <a:schemeClr val="bg1"/>
                </a:solidFill>
              </a:rPr>
              <a:t>humbled Himself through obedience to the point of </a:t>
            </a:r>
            <a:r>
              <a:rPr lang="en-US" sz="4000" dirty="0" smtClean="0">
                <a:solidFill>
                  <a:schemeClr val="bg1"/>
                </a:solidFill>
              </a:rPr>
              <a:t>death</a:t>
            </a:r>
            <a:endParaRPr lang="en-US" sz="4000" dirty="0" smtClean="0">
              <a:solidFill>
                <a:schemeClr val="bg1"/>
              </a:solidFill>
            </a:endParaRPr>
          </a:p>
        </p:txBody>
      </p:sp>
      <p:sp>
        <p:nvSpPr>
          <p:cNvPr id="10" name="TextBox 9"/>
          <p:cNvSpPr txBox="1"/>
          <p:nvPr/>
        </p:nvSpPr>
        <p:spPr>
          <a:xfrm>
            <a:off x="304800" y="15240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…He </a:t>
            </a:r>
            <a:r>
              <a:rPr lang="en-US" sz="2800" i="1" dirty="0">
                <a:solidFill>
                  <a:schemeClr val="bg1"/>
                </a:solidFill>
              </a:rPr>
              <a:t>humbled Himself by becoming obedient to the point of death, even death on a cross</a:t>
            </a:r>
            <a:r>
              <a:rPr lang="en-US" sz="2800" i="1" dirty="0" smtClean="0">
                <a:solidFill>
                  <a:schemeClr val="bg1"/>
                </a:solidFill>
              </a:rPr>
              <a:t>.</a:t>
            </a:r>
            <a:r>
              <a:rPr lang="en-US" sz="2800" i="1" dirty="0" smtClean="0">
                <a:solidFill>
                  <a:schemeClr val="bg1"/>
                </a:solidFill>
              </a:rPr>
              <a:t>(</a:t>
            </a:r>
            <a:r>
              <a:rPr lang="en-US" sz="2800" i="1" dirty="0" smtClean="0">
                <a:solidFill>
                  <a:schemeClr val="bg1"/>
                </a:solidFill>
              </a:rPr>
              <a:t>vs. </a:t>
            </a:r>
            <a:r>
              <a:rPr lang="en-US" sz="2800" i="1" dirty="0" smtClean="0">
                <a:solidFill>
                  <a:schemeClr val="bg1"/>
                </a:solidFill>
              </a:rPr>
              <a:t>8b)</a:t>
            </a:r>
            <a:endParaRPr lang="en-US" sz="2800" dirty="0">
              <a:solidFill>
                <a:schemeClr val="bg1"/>
              </a:solidFill>
            </a:endParaRPr>
          </a:p>
        </p:txBody>
      </p:sp>
      <p:sp>
        <p:nvSpPr>
          <p:cNvPr id="8" name="TextBox 7"/>
          <p:cNvSpPr txBox="1"/>
          <p:nvPr/>
        </p:nvSpPr>
        <p:spPr>
          <a:xfrm>
            <a:off x="304800" y="2703493"/>
            <a:ext cx="8610600" cy="584775"/>
          </a:xfrm>
          <a:prstGeom prst="rect">
            <a:avLst/>
          </a:prstGeom>
          <a:solidFill>
            <a:schemeClr val="tx1">
              <a:lumMod val="65000"/>
              <a:lumOff val="35000"/>
              <a:alpha val="65000"/>
            </a:schemeClr>
          </a:solidFill>
        </p:spPr>
        <p:txBody>
          <a:bodyPr wrap="square" rtlCol="0">
            <a:spAutoFit/>
          </a:bodyPr>
          <a:lstStyle/>
          <a:p>
            <a:pPr algn="just"/>
            <a:r>
              <a:rPr lang="en-US" sz="3200" i="1" dirty="0" smtClean="0">
                <a:solidFill>
                  <a:schemeClr val="bg1"/>
                </a:solidFill>
              </a:rPr>
              <a:t>A. Christ </a:t>
            </a:r>
            <a:r>
              <a:rPr lang="en-US" sz="3200" i="1" u="sng" dirty="0" smtClean="0">
                <a:solidFill>
                  <a:schemeClr val="bg1"/>
                </a:solidFill>
              </a:rPr>
              <a:t>humbled</a:t>
            </a:r>
            <a:r>
              <a:rPr lang="en-US" sz="3200" i="1" dirty="0" smtClean="0">
                <a:solidFill>
                  <a:schemeClr val="bg1"/>
                </a:solidFill>
              </a:rPr>
              <a:t> Himself</a:t>
            </a:r>
            <a:endParaRPr lang="en-US" sz="3200" dirty="0">
              <a:solidFill>
                <a:schemeClr val="bg1"/>
              </a:solidFill>
            </a:endParaRPr>
          </a:p>
        </p:txBody>
      </p:sp>
      <p:sp>
        <p:nvSpPr>
          <p:cNvPr id="11" name="TextBox 10"/>
          <p:cNvSpPr txBox="1"/>
          <p:nvPr/>
        </p:nvSpPr>
        <p:spPr>
          <a:xfrm>
            <a:off x="304800" y="3352800"/>
            <a:ext cx="8610600" cy="584775"/>
          </a:xfrm>
          <a:prstGeom prst="rect">
            <a:avLst/>
          </a:prstGeom>
          <a:solidFill>
            <a:schemeClr val="tx1">
              <a:lumMod val="65000"/>
              <a:lumOff val="35000"/>
              <a:alpha val="65000"/>
            </a:schemeClr>
          </a:solidFill>
        </p:spPr>
        <p:txBody>
          <a:bodyPr wrap="square" rtlCol="0">
            <a:spAutoFit/>
          </a:bodyPr>
          <a:lstStyle/>
          <a:p>
            <a:pPr algn="just"/>
            <a:r>
              <a:rPr lang="en-US" sz="3200" i="1" dirty="0" smtClean="0">
                <a:solidFill>
                  <a:schemeClr val="bg1"/>
                </a:solidFill>
              </a:rPr>
              <a:t>B. Christ became </a:t>
            </a:r>
            <a:r>
              <a:rPr lang="en-US" sz="3200" i="1" u="sng" dirty="0" smtClean="0">
                <a:solidFill>
                  <a:schemeClr val="bg1"/>
                </a:solidFill>
              </a:rPr>
              <a:t>obedient</a:t>
            </a:r>
            <a:endParaRPr lang="en-US" sz="3200" u="sng" dirty="0">
              <a:solidFill>
                <a:schemeClr val="bg1"/>
              </a:solidFill>
            </a:endParaRPr>
          </a:p>
        </p:txBody>
      </p:sp>
      <p:sp>
        <p:nvSpPr>
          <p:cNvPr id="12" name="TextBox 11"/>
          <p:cNvSpPr txBox="1"/>
          <p:nvPr/>
        </p:nvSpPr>
        <p:spPr>
          <a:xfrm>
            <a:off x="304800" y="4191000"/>
            <a:ext cx="8610600" cy="2062103"/>
          </a:xfrm>
          <a:prstGeom prst="rect">
            <a:avLst/>
          </a:prstGeom>
          <a:solidFill>
            <a:schemeClr val="tx1">
              <a:lumMod val="65000"/>
              <a:lumOff val="35000"/>
              <a:alpha val="65000"/>
            </a:schemeClr>
          </a:solidFill>
        </p:spPr>
        <p:txBody>
          <a:bodyPr wrap="square" rtlCol="0">
            <a:spAutoFit/>
          </a:bodyPr>
          <a:lstStyle/>
          <a:p>
            <a:pPr algn="just"/>
            <a:r>
              <a:rPr lang="en-US" sz="3200" i="1" dirty="0">
                <a:solidFill>
                  <a:schemeClr val="bg1"/>
                </a:solidFill>
              </a:rPr>
              <a:t>“Do you not believe that I am in the Father, and the Father is in Me? The words that I say to you I do not speak on My own initiative, but the Father abiding in Me does His works</a:t>
            </a:r>
            <a:r>
              <a:rPr lang="en-US" sz="3200" i="1" dirty="0" smtClean="0">
                <a:solidFill>
                  <a:schemeClr val="bg1"/>
                </a:solidFill>
              </a:rPr>
              <a:t>.” (John 14:10)</a:t>
            </a:r>
            <a:endParaRPr lang="en-US" sz="3200" u="sng" dirty="0">
              <a:solidFill>
                <a:schemeClr val="bg1"/>
              </a:solidFill>
            </a:endParaRPr>
          </a:p>
        </p:txBody>
      </p:sp>
    </p:spTree>
    <p:extLst>
      <p:ext uri="{BB962C8B-B14F-4D97-AF65-F5344CB8AC3E}">
        <p14:creationId xmlns:p14="http://schemas.microsoft.com/office/powerpoint/2010/main" val="386727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2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2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250"/>
                                        <p:tgtEl>
                                          <p:spTgt spid="11"/>
                                        </p:tgtEl>
                                      </p:cBhvr>
                                    </p:animEffect>
                                  </p:childTnLst>
                                </p:cTn>
                              </p:par>
                            </p:childTnLst>
                          </p:cTn>
                        </p:par>
                        <p:par>
                          <p:cTn id="18" fill="hold">
                            <p:stCondLst>
                              <p:cond delay="2250"/>
                            </p:stCondLst>
                            <p:childTnLst>
                              <p:par>
                                <p:cTn id="19" presetID="10" presetClass="entr" presetSubtype="0" fill="hold" grpId="0" nodeType="afterEffect">
                                  <p:stCondLst>
                                    <p:cond delay="425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10:5-7</a:t>
            </a:r>
            <a:endParaRPr lang="en-US" sz="4800" dirty="0" smtClean="0">
              <a:solidFill>
                <a:schemeClr val="bg1"/>
              </a:solidFill>
            </a:endParaRPr>
          </a:p>
        </p:txBody>
      </p:sp>
      <p:sp>
        <p:nvSpPr>
          <p:cNvPr id="10" name="TextBox 9"/>
          <p:cNvSpPr txBox="1"/>
          <p:nvPr/>
        </p:nvSpPr>
        <p:spPr>
          <a:xfrm>
            <a:off x="304800" y="998577"/>
            <a:ext cx="8610600" cy="5078313"/>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Therefore, when He comes into the world, He says, ‘SACRIFICE AND OFFERING YOU HAVE NOT DESIRED, BUT A BODY YOU HAVE PREPARED FOR ME; 6 IN WHOLE BURNT OFFERINGS AND sacrifices FOR SIN YOU HAVE TAKEN NO PLEASURE.’ 7 THEN I SAID, ‘BEHOLD, I HAVE COME (IN THE SCROLL OF THE BOOK IT IS WRITTEN OF ME) TO DO YOUR WILL, O GOD</a:t>
            </a:r>
            <a:r>
              <a:rPr lang="en-US" sz="3600" i="1" dirty="0" smtClean="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306133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10:8-10</a:t>
            </a:r>
            <a:endParaRPr lang="en-US" sz="48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smtClean="0">
                <a:solidFill>
                  <a:schemeClr val="bg1"/>
                </a:solidFill>
              </a:rPr>
              <a:t>8 </a:t>
            </a:r>
            <a:r>
              <a:rPr lang="en-US" sz="3600" i="1" dirty="0">
                <a:solidFill>
                  <a:schemeClr val="bg1"/>
                </a:solidFill>
              </a:rPr>
              <a:t>After saying above, ‘SACRIFICES AND OFFERINGS AND WHOLE BURNT OFFERINGS AND sacrifices FOR SIN YOU HAVE NOT DESIRED, NOR HAVE YOU TAKEN PLEASURE in them’ (which are offered according to the Law), 9 then He said, ‘BEHOLD, I HAVE COME TO DO YOUR WILL.’ He takes away the first in order to establish the second. 10 By this will we have been sanctified through the offering of the body of Jesus Christ once for all. </a:t>
            </a:r>
            <a:endParaRPr lang="en-US" sz="3600" dirty="0">
              <a:solidFill>
                <a:schemeClr val="bg1"/>
              </a:solidFill>
            </a:endParaRPr>
          </a:p>
        </p:txBody>
      </p:sp>
    </p:spTree>
    <p:extLst>
      <p:ext uri="{BB962C8B-B14F-4D97-AF65-F5344CB8AC3E}">
        <p14:creationId xmlns:p14="http://schemas.microsoft.com/office/powerpoint/2010/main" val="329074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480" y="76200"/>
            <a:ext cx="6795391" cy="6781800"/>
          </a:xfrm>
          <a:prstGeom prst="rect">
            <a:avLst/>
          </a:prstGeom>
        </p:spPr>
      </p:pic>
      <p:sp>
        <p:nvSpPr>
          <p:cNvPr id="3" name="TextBox 2"/>
          <p:cNvSpPr txBox="1"/>
          <p:nvPr/>
        </p:nvSpPr>
        <p:spPr>
          <a:xfrm>
            <a:off x="1212479" y="5477470"/>
            <a:ext cx="6795391" cy="923330"/>
          </a:xfrm>
          <a:prstGeom prst="rect">
            <a:avLst/>
          </a:prstGeom>
          <a:noFill/>
        </p:spPr>
        <p:txBody>
          <a:bodyPr wrap="square" rtlCol="0">
            <a:spAutoFit/>
          </a:bodyPr>
          <a:lstStyle/>
          <a:p>
            <a:pPr algn="ctr"/>
            <a:r>
              <a:rPr lang="en-US" sz="5400" dirty="0" smtClean="0">
                <a:solidFill>
                  <a:schemeClr val="bg1"/>
                </a:solidFill>
                <a:latin typeface="AR ESSENCE" panose="02000000000000000000" pitchFamily="2" charset="0"/>
              </a:rPr>
              <a:t>The Crucifixion of Jesus</a:t>
            </a:r>
            <a:endParaRPr lang="en-US" sz="5400" dirty="0">
              <a:solidFill>
                <a:schemeClr val="bg1"/>
              </a:solidFill>
              <a:latin typeface="AR ESSENCE" panose="02000000000000000000" pitchFamily="2" charset="0"/>
            </a:endParaRPr>
          </a:p>
        </p:txBody>
      </p:sp>
    </p:spTree>
    <p:extLst>
      <p:ext uri="{BB962C8B-B14F-4D97-AF65-F5344CB8AC3E}">
        <p14:creationId xmlns:p14="http://schemas.microsoft.com/office/powerpoint/2010/main" val="261353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75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9074"/>
            <a:ext cx="9242520" cy="5579326"/>
          </a:xfrm>
          <a:prstGeom prst="rect">
            <a:avLst/>
          </a:prstGeom>
        </p:spPr>
      </p:pic>
    </p:spTree>
    <p:extLst>
      <p:ext uri="{BB962C8B-B14F-4D97-AF65-F5344CB8AC3E}">
        <p14:creationId xmlns:p14="http://schemas.microsoft.com/office/powerpoint/2010/main" val="888299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51" y="609600"/>
            <a:ext cx="9224101" cy="5638800"/>
          </a:xfrm>
          <a:prstGeom prst="rect">
            <a:avLst/>
          </a:prstGeom>
        </p:spPr>
      </p:pic>
    </p:spTree>
    <p:extLst>
      <p:ext uri="{BB962C8B-B14F-4D97-AF65-F5344CB8AC3E}">
        <p14:creationId xmlns:p14="http://schemas.microsoft.com/office/powerpoint/2010/main" val="808552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2:5-8</a:t>
            </a: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3600" dirty="0">
              <a:solidFill>
                <a:schemeClr val="bg1"/>
              </a:solidFill>
            </a:endParaRPr>
          </a:p>
        </p:txBody>
      </p:sp>
    </p:spTree>
    <p:extLst>
      <p:ext uri="{BB962C8B-B14F-4D97-AF65-F5344CB8AC3E}">
        <p14:creationId xmlns:p14="http://schemas.microsoft.com/office/powerpoint/2010/main" val="20851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3700"/>
            <a:ext cx="9144000" cy="6110601"/>
          </a:xfrm>
          <a:prstGeom prst="rect">
            <a:avLst/>
          </a:prstGeom>
        </p:spPr>
      </p:pic>
    </p:spTree>
    <p:extLst>
      <p:ext uri="{BB962C8B-B14F-4D97-AF65-F5344CB8AC3E}">
        <p14:creationId xmlns:p14="http://schemas.microsoft.com/office/powerpoint/2010/main" val="3300431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Hebrews 2:14</a:t>
            </a:r>
            <a:endParaRPr lang="en-US" sz="3200" dirty="0" smtClean="0">
              <a:solidFill>
                <a:schemeClr val="bg1"/>
              </a:solidFill>
            </a:endParaRPr>
          </a:p>
        </p:txBody>
      </p:sp>
      <p:sp>
        <p:nvSpPr>
          <p:cNvPr id="10" name="TextBox 9"/>
          <p:cNvSpPr txBox="1"/>
          <p:nvPr/>
        </p:nvSpPr>
        <p:spPr>
          <a:xfrm>
            <a:off x="304800" y="990600"/>
            <a:ext cx="8610600" cy="2862322"/>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“Therefore, since the children share in flesh and blood, He Himself likewise also partook of the same, that through death He might render powerless him who had the power of death, that is, the devil…”</a:t>
            </a:r>
            <a:endParaRPr lang="en-US" sz="3600" dirty="0">
              <a:solidFill>
                <a:schemeClr val="bg1"/>
              </a:solidFill>
            </a:endParaRPr>
          </a:p>
        </p:txBody>
      </p:sp>
    </p:spTree>
    <p:extLst>
      <p:ext uri="{BB962C8B-B14F-4D97-AF65-F5344CB8AC3E}">
        <p14:creationId xmlns:p14="http://schemas.microsoft.com/office/powerpoint/2010/main" val="29040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Deuteronomy 21:22-23</a:t>
            </a:r>
            <a:endParaRPr lang="en-US" sz="3200" dirty="0" smtClean="0">
              <a:solidFill>
                <a:schemeClr val="bg1"/>
              </a:solidFill>
            </a:endParaRPr>
          </a:p>
        </p:txBody>
      </p:sp>
      <p:sp>
        <p:nvSpPr>
          <p:cNvPr id="10" name="TextBox 9"/>
          <p:cNvSpPr txBox="1"/>
          <p:nvPr/>
        </p:nvSpPr>
        <p:spPr>
          <a:xfrm>
            <a:off x="304800" y="990600"/>
            <a:ext cx="8610600" cy="4524315"/>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“22 If a man has committed a sin worthy of death and he is put to death, and you hang him on a tree, 23 his corpse shall not hang all night on the tree, but you shall surely bury him on the same day (</a:t>
            </a:r>
            <a:r>
              <a:rPr lang="en-US" sz="3600" i="1" u="sng" dirty="0">
                <a:solidFill>
                  <a:schemeClr val="bg1"/>
                </a:solidFill>
              </a:rPr>
              <a:t>for he who is hanged is accursed of God</a:t>
            </a:r>
            <a:r>
              <a:rPr lang="en-US" sz="3600" i="1" dirty="0">
                <a:solidFill>
                  <a:schemeClr val="bg1"/>
                </a:solidFill>
              </a:rPr>
              <a:t>), so that you do not defile your land which the Lord your God gives you as an inheritance.”</a:t>
            </a:r>
            <a:endParaRPr lang="en-US" sz="3600" dirty="0">
              <a:solidFill>
                <a:schemeClr val="bg1"/>
              </a:solidFill>
            </a:endParaRPr>
          </a:p>
        </p:txBody>
      </p:sp>
    </p:spTree>
    <p:extLst>
      <p:ext uri="{BB962C8B-B14F-4D97-AF65-F5344CB8AC3E}">
        <p14:creationId xmlns:p14="http://schemas.microsoft.com/office/powerpoint/2010/main" val="27105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Mark 15:33-34</a:t>
            </a:r>
            <a:endParaRPr lang="en-US" sz="3200" dirty="0" smtClean="0">
              <a:solidFill>
                <a:schemeClr val="bg1"/>
              </a:solidFill>
            </a:endParaRPr>
          </a:p>
        </p:txBody>
      </p:sp>
      <p:sp>
        <p:nvSpPr>
          <p:cNvPr id="10" name="TextBox 9"/>
          <p:cNvSpPr txBox="1"/>
          <p:nvPr/>
        </p:nvSpPr>
        <p:spPr>
          <a:xfrm>
            <a:off x="304800" y="990600"/>
            <a:ext cx="8610600" cy="3970318"/>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“33 When the sixth hour [noon] came, darkness fell over the whole land until the ninth hour. 34 At the ninth hour Jesus cried out with a loud voice, "ELOI, ELOI, LAMA SABACHTHANI?" which is translated, "MY GOD, MY GOD, WHY HAVE YOU FORSAKEN ME?" </a:t>
            </a:r>
            <a:endParaRPr lang="en-US" sz="3600" dirty="0">
              <a:solidFill>
                <a:schemeClr val="bg1"/>
              </a:solidFill>
            </a:endParaRPr>
          </a:p>
        </p:txBody>
      </p:sp>
    </p:spTree>
    <p:extLst>
      <p:ext uri="{BB962C8B-B14F-4D97-AF65-F5344CB8AC3E}">
        <p14:creationId xmlns:p14="http://schemas.microsoft.com/office/powerpoint/2010/main" val="8789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Isaiah 53:5-6</a:t>
            </a:r>
            <a:endParaRPr lang="en-US" sz="3200" dirty="0" smtClean="0">
              <a:solidFill>
                <a:schemeClr val="bg1"/>
              </a:solidFill>
            </a:endParaRPr>
          </a:p>
        </p:txBody>
      </p:sp>
      <p:sp>
        <p:nvSpPr>
          <p:cNvPr id="10" name="TextBox 9"/>
          <p:cNvSpPr txBox="1"/>
          <p:nvPr/>
        </p:nvSpPr>
        <p:spPr>
          <a:xfrm>
            <a:off x="304800" y="990600"/>
            <a:ext cx="8610600" cy="4524315"/>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But He was pierced through for our transgressions, He was crushed for our iniquities; the chastening for our well-being fell upon Him, And by His scourging we are healed. 6 All of us like sheep have gone astray, each of us has turned to his own way; But the Lord has caused the iniquity of us all to fall on Him.” </a:t>
            </a:r>
            <a:endParaRPr lang="en-US" sz="3600" dirty="0">
              <a:solidFill>
                <a:schemeClr val="bg1"/>
              </a:solidFill>
            </a:endParaRPr>
          </a:p>
        </p:txBody>
      </p:sp>
    </p:spTree>
    <p:extLst>
      <p:ext uri="{BB962C8B-B14F-4D97-AF65-F5344CB8AC3E}">
        <p14:creationId xmlns:p14="http://schemas.microsoft.com/office/powerpoint/2010/main" val="364268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a:t>
            </a:r>
            <a:endParaRPr lang="en-US" sz="3200" dirty="0" smtClean="0">
              <a:solidFill>
                <a:schemeClr val="bg1"/>
              </a:solidFill>
            </a:endParaRPr>
          </a:p>
        </p:txBody>
      </p:sp>
      <p:sp>
        <p:nvSpPr>
          <p:cNvPr id="10" name="TextBox 9"/>
          <p:cNvSpPr txBox="1"/>
          <p:nvPr/>
        </p:nvSpPr>
        <p:spPr>
          <a:xfrm>
            <a:off x="304800" y="990600"/>
            <a:ext cx="8610600" cy="1569660"/>
          </a:xfrm>
          <a:prstGeom prst="rect">
            <a:avLst/>
          </a:prstGeom>
          <a:solidFill>
            <a:schemeClr val="tx1">
              <a:lumMod val="65000"/>
              <a:lumOff val="35000"/>
              <a:alpha val="65000"/>
            </a:schemeClr>
          </a:solidFill>
        </p:spPr>
        <p:txBody>
          <a:bodyPr wrap="square" rtlCol="0">
            <a:spAutoFit/>
          </a:bodyPr>
          <a:lstStyle/>
          <a:p>
            <a:pPr algn="ctr"/>
            <a:r>
              <a:rPr lang="en-US" sz="4800" dirty="0">
                <a:solidFill>
                  <a:schemeClr val="bg1"/>
                </a:solidFill>
              </a:rPr>
              <a:t>“</a:t>
            </a:r>
            <a:r>
              <a:rPr lang="en-US" sz="4800" i="1" dirty="0">
                <a:solidFill>
                  <a:schemeClr val="bg1"/>
                </a:solidFill>
              </a:rPr>
              <a:t>Have this attitude in yourselves which was also in Christ Jesus…” </a:t>
            </a:r>
            <a:endParaRPr lang="en-US" sz="4800" dirty="0">
              <a:solidFill>
                <a:schemeClr val="bg1"/>
              </a:solidFill>
            </a:endParaRPr>
          </a:p>
        </p:txBody>
      </p:sp>
    </p:spTree>
    <p:extLst>
      <p:ext uri="{BB962C8B-B14F-4D97-AF65-F5344CB8AC3E}">
        <p14:creationId xmlns:p14="http://schemas.microsoft.com/office/powerpoint/2010/main" val="180539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Three Considerations</a:t>
            </a:r>
            <a:endParaRPr lang="en-US" sz="3200" dirty="0" smtClean="0">
              <a:solidFill>
                <a:schemeClr val="bg1"/>
              </a:solidFill>
            </a:endParaRPr>
          </a:p>
        </p:txBody>
      </p:sp>
      <p:sp>
        <p:nvSpPr>
          <p:cNvPr id="10" name="TextBox 9"/>
          <p:cNvSpPr txBox="1"/>
          <p:nvPr/>
        </p:nvSpPr>
        <p:spPr>
          <a:xfrm>
            <a:off x="304800" y="990600"/>
            <a:ext cx="8610600" cy="1384995"/>
          </a:xfrm>
          <a:prstGeom prst="rect">
            <a:avLst/>
          </a:prstGeom>
          <a:solidFill>
            <a:schemeClr val="tx1">
              <a:lumMod val="65000"/>
              <a:lumOff val="35000"/>
              <a:alpha val="65000"/>
            </a:schemeClr>
          </a:solidFill>
        </p:spPr>
        <p:txBody>
          <a:bodyPr wrap="square" rtlCol="0">
            <a:spAutoFit/>
          </a:bodyPr>
          <a:lstStyle/>
          <a:p>
            <a:pPr marL="914400" indent="-914400" algn="just">
              <a:buAutoNum type="arabicPeriod"/>
            </a:pPr>
            <a:r>
              <a:rPr lang="en-US" sz="2800" dirty="0" smtClean="0">
                <a:solidFill>
                  <a:schemeClr val="bg1"/>
                </a:solidFill>
              </a:rPr>
              <a:t>What </a:t>
            </a:r>
            <a:r>
              <a:rPr lang="en-US" sz="2800" dirty="0">
                <a:solidFill>
                  <a:schemeClr val="bg1"/>
                </a:solidFill>
              </a:rPr>
              <a:t>was the last thing you gave up to sacrificially serve another person?  How often do you practice sacrificial giving like this</a:t>
            </a:r>
            <a:r>
              <a:rPr lang="en-US" sz="2800" dirty="0" smtClean="0">
                <a:solidFill>
                  <a:schemeClr val="bg1"/>
                </a:solidFill>
              </a:rPr>
              <a:t>?</a:t>
            </a:r>
          </a:p>
        </p:txBody>
      </p:sp>
      <p:sp>
        <p:nvSpPr>
          <p:cNvPr id="5" name="TextBox 4"/>
          <p:cNvSpPr txBox="1"/>
          <p:nvPr/>
        </p:nvSpPr>
        <p:spPr>
          <a:xfrm>
            <a:off x="304800" y="2438400"/>
            <a:ext cx="8610600" cy="1815882"/>
          </a:xfrm>
          <a:prstGeom prst="rect">
            <a:avLst/>
          </a:prstGeom>
          <a:solidFill>
            <a:schemeClr val="tx1">
              <a:lumMod val="65000"/>
              <a:lumOff val="35000"/>
              <a:alpha val="65000"/>
            </a:schemeClr>
          </a:solidFill>
        </p:spPr>
        <p:txBody>
          <a:bodyPr wrap="square" rtlCol="0">
            <a:spAutoFit/>
          </a:bodyPr>
          <a:lstStyle/>
          <a:p>
            <a:pPr marL="914400" indent="-914400" algn="just">
              <a:buFont typeface="+mj-lt"/>
              <a:buAutoNum type="arabicPeriod" startAt="2"/>
            </a:pPr>
            <a:r>
              <a:rPr lang="en-US" sz="2800" dirty="0">
                <a:solidFill>
                  <a:schemeClr val="bg1"/>
                </a:solidFill>
              </a:rPr>
              <a:t>Do you often find yourself defending your rights to be respected or served or do you use those times when others might be taking advantage of you as an opportunity to serve them?</a:t>
            </a:r>
            <a:endParaRPr lang="en-US" sz="2800" dirty="0" smtClean="0">
              <a:solidFill>
                <a:schemeClr val="bg1"/>
              </a:solidFill>
            </a:endParaRPr>
          </a:p>
        </p:txBody>
      </p:sp>
      <p:sp>
        <p:nvSpPr>
          <p:cNvPr id="7" name="TextBox 6"/>
          <p:cNvSpPr txBox="1"/>
          <p:nvPr/>
        </p:nvSpPr>
        <p:spPr>
          <a:xfrm>
            <a:off x="304800" y="4343400"/>
            <a:ext cx="8610600" cy="1815882"/>
          </a:xfrm>
          <a:prstGeom prst="rect">
            <a:avLst/>
          </a:prstGeom>
          <a:solidFill>
            <a:schemeClr val="tx1">
              <a:lumMod val="65000"/>
              <a:lumOff val="35000"/>
              <a:alpha val="65000"/>
            </a:schemeClr>
          </a:solidFill>
        </p:spPr>
        <p:txBody>
          <a:bodyPr wrap="square" rtlCol="0">
            <a:spAutoFit/>
          </a:bodyPr>
          <a:lstStyle/>
          <a:p>
            <a:pPr marL="914400" indent="-914400" algn="just">
              <a:buFont typeface="+mj-lt"/>
              <a:buAutoNum type="arabicPeriod" startAt="3"/>
            </a:pPr>
            <a:r>
              <a:rPr lang="en-US" sz="2800" dirty="0">
                <a:solidFill>
                  <a:schemeClr val="bg1"/>
                </a:solidFill>
              </a:rPr>
              <a:t>How much time do you actually devote to thinking about the person and work of Christ? How much on a daily basis?  How much of Christ’s attitude are you actually familiar with so that you can imitate Him?</a:t>
            </a:r>
            <a:endParaRPr lang="en-US" sz="2800" dirty="0" smtClean="0">
              <a:solidFill>
                <a:schemeClr val="bg1"/>
              </a:solidFill>
            </a:endParaRPr>
          </a:p>
        </p:txBody>
      </p:sp>
    </p:spTree>
    <p:extLst>
      <p:ext uri="{BB962C8B-B14F-4D97-AF65-F5344CB8AC3E}">
        <p14:creationId xmlns:p14="http://schemas.microsoft.com/office/powerpoint/2010/main" val="72899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3000"/>
                            </p:stCondLst>
                            <p:childTnLst>
                              <p:par>
                                <p:cTn id="13" presetID="10" presetClass="entr" presetSubtype="0" fill="hold" grpId="0" nodeType="afterEffect">
                                  <p:stCondLst>
                                    <p:cond delay="5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5715000" y="6197025"/>
            <a:ext cx="34290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(Part </a:t>
            </a:r>
            <a:r>
              <a:rPr lang="en-US" sz="3200" b="1" dirty="0" smtClean="0">
                <a:solidFill>
                  <a:srgbClr val="F0C6AE"/>
                </a:solidFill>
                <a:latin typeface="Californian FB" panose="0207040306080B030204" pitchFamily="18" charset="0"/>
              </a:rPr>
              <a:t>4)</a:t>
            </a:r>
            <a:endParaRPr lang="en-US" sz="3200" b="1" dirty="0">
              <a:solidFill>
                <a:srgbClr val="F0C6AE"/>
              </a:solidFill>
              <a:latin typeface="Californian FB" panose="0207040306080B030204" pitchFamily="18" charset="0"/>
            </a:endParaRPr>
          </a:p>
        </p:txBody>
      </p:sp>
      <p:sp>
        <p:nvSpPr>
          <p:cNvPr id="7" name="TextBox 6"/>
          <p:cNvSpPr txBox="1"/>
          <p:nvPr/>
        </p:nvSpPr>
        <p:spPr>
          <a:xfrm>
            <a:off x="0" y="6197025"/>
            <a:ext cx="3581400" cy="584775"/>
          </a:xfrm>
          <a:prstGeom prst="rect">
            <a:avLst/>
          </a:prstGeom>
          <a:noFill/>
        </p:spPr>
        <p:txBody>
          <a:bodyPr wrap="square" rtlCol="0">
            <a:spAutoFit/>
          </a:bodyPr>
          <a:lstStyle/>
          <a:p>
            <a:pPr algn="ctr"/>
            <a:r>
              <a:rPr lang="en-US" sz="3200" b="1" dirty="0" smtClean="0">
                <a:solidFill>
                  <a:srgbClr val="F0C6AE"/>
                </a:solidFill>
                <a:latin typeface="Californian FB" panose="0207040306080B030204" pitchFamily="18" charset="0"/>
              </a:rPr>
              <a:t>Philippians 2:5-8</a:t>
            </a:r>
          </a:p>
        </p:txBody>
      </p:sp>
    </p:spTree>
    <p:extLst>
      <p:ext uri="{BB962C8B-B14F-4D97-AF65-F5344CB8AC3E}">
        <p14:creationId xmlns:p14="http://schemas.microsoft.com/office/powerpoint/2010/main" val="1615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75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3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3600" dirty="0">
                <a:solidFill>
                  <a:schemeClr val="bg1"/>
                </a:solidFill>
              </a:rPr>
              <a:t>Chalcedonian Formula or </a:t>
            </a:r>
            <a:r>
              <a:rPr lang="en-US" sz="3600" dirty="0" smtClean="0">
                <a:solidFill>
                  <a:schemeClr val="bg1"/>
                </a:solidFill>
              </a:rPr>
              <a:t>Definition (451 AD)</a:t>
            </a:r>
            <a:endParaRPr lang="en-US" sz="3600" dirty="0" smtClean="0">
              <a:solidFill>
                <a:schemeClr val="bg1"/>
              </a:solidFill>
            </a:endParaRPr>
          </a:p>
        </p:txBody>
      </p:sp>
      <p:sp>
        <p:nvSpPr>
          <p:cNvPr id="10" name="TextBox 9"/>
          <p:cNvSpPr txBox="1"/>
          <p:nvPr/>
        </p:nvSpPr>
        <p:spPr>
          <a:xfrm>
            <a:off x="304800" y="998577"/>
            <a:ext cx="8610600" cy="5262979"/>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We, then, following the holy Fathers, all with one consent, teach men to confess one and the same Son, our Lord Jesus Christ, the same, perfect in Godhead and also perfect in manhood; truly God and truly man, of a reasonable [rational] soul and body; consubstantial [co-essential] with the Father according to the Godhead, and consubstantial with us according to the Manhood; in all things like unto us, without sin</a:t>
            </a:r>
            <a:r>
              <a:rPr lang="en-US" sz="2800" dirty="0" smtClean="0">
                <a:solidFill>
                  <a:schemeClr val="bg1"/>
                </a:solidFill>
              </a:rPr>
              <a:t>;</a:t>
            </a:r>
            <a:r>
              <a:rPr lang="en-US" sz="2800" dirty="0">
                <a:solidFill>
                  <a:schemeClr val="bg1"/>
                </a:solidFill>
              </a:rPr>
              <a:t> begotten before all ages of the Father according to the Godhead, and in these latter days, for us and for our salvation, born of the Virgin Mary, the Mother of God [</a:t>
            </a:r>
            <a:r>
              <a:rPr lang="en-US" sz="2800" i="1" dirty="0" err="1">
                <a:solidFill>
                  <a:schemeClr val="bg1"/>
                </a:solidFill>
              </a:rPr>
              <a:t>theotokos</a:t>
            </a:r>
            <a:r>
              <a:rPr lang="en-US" sz="2800" dirty="0">
                <a:solidFill>
                  <a:schemeClr val="bg1"/>
                </a:solidFill>
              </a:rPr>
              <a:t> – “the God bearer”], according to the Manhood; </a:t>
            </a:r>
            <a:endParaRPr lang="en-US" sz="2800" dirty="0">
              <a:solidFill>
                <a:schemeClr val="bg1"/>
              </a:solidFill>
            </a:endParaRPr>
          </a:p>
        </p:txBody>
      </p:sp>
    </p:spTree>
    <p:extLst>
      <p:ext uri="{BB962C8B-B14F-4D97-AF65-F5344CB8AC3E}">
        <p14:creationId xmlns:p14="http://schemas.microsoft.com/office/powerpoint/2010/main" val="227047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3600" dirty="0">
                <a:solidFill>
                  <a:schemeClr val="bg1"/>
                </a:solidFill>
              </a:rPr>
              <a:t>Chalcedonian Formula or </a:t>
            </a:r>
            <a:r>
              <a:rPr lang="en-US" sz="3600" dirty="0" smtClean="0">
                <a:solidFill>
                  <a:schemeClr val="bg1"/>
                </a:solidFill>
              </a:rPr>
              <a:t>Definition (451 AD)</a:t>
            </a:r>
            <a:endParaRPr lang="en-US" sz="3600" dirty="0" smtClean="0">
              <a:solidFill>
                <a:schemeClr val="bg1"/>
              </a:solidFill>
            </a:endParaRPr>
          </a:p>
        </p:txBody>
      </p:sp>
      <p:sp>
        <p:nvSpPr>
          <p:cNvPr id="10" name="TextBox 9"/>
          <p:cNvSpPr txBox="1"/>
          <p:nvPr/>
        </p:nvSpPr>
        <p:spPr>
          <a:xfrm>
            <a:off x="304800" y="998577"/>
            <a:ext cx="8610600" cy="5262979"/>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one and the same Christ, Son, Lord, only begotten, to be acknowledged in two natures, </a:t>
            </a:r>
            <a:r>
              <a:rPr lang="en-US" sz="2800" dirty="0" err="1">
                <a:solidFill>
                  <a:schemeClr val="bg1"/>
                </a:solidFill>
              </a:rPr>
              <a:t>inconfusedly</a:t>
            </a:r>
            <a:r>
              <a:rPr lang="en-US" sz="2800" dirty="0">
                <a:solidFill>
                  <a:schemeClr val="bg1"/>
                </a:solidFill>
              </a:rPr>
              <a:t>, unchangeably, indivisibly, inseparably; the distinction of natures being by no means taken away by the union, but rather the property of each nature being preserved, and concurring in one Person and one Subsistence, not parted or divided into two persons, but one and the same Son, and only begotten, God the Word, the Lord Jesus Christ; as the prophets from the beginning [have declared] concerning Him, and the Lord Jesus Christ Himself has taught us, and the Creed of the holy Fathers has handed down to us. </a:t>
            </a:r>
            <a:endParaRPr lang="en-US" sz="2800" dirty="0">
              <a:solidFill>
                <a:schemeClr val="bg1"/>
              </a:solidFill>
            </a:endParaRPr>
          </a:p>
        </p:txBody>
      </p:sp>
    </p:spTree>
    <p:extLst>
      <p:ext uri="{BB962C8B-B14F-4D97-AF65-F5344CB8AC3E}">
        <p14:creationId xmlns:p14="http://schemas.microsoft.com/office/powerpoint/2010/main" val="394894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3600" dirty="0" smtClean="0">
                <a:solidFill>
                  <a:schemeClr val="bg1"/>
                </a:solidFill>
              </a:rPr>
              <a:t>What was it like? What did He go through?</a:t>
            </a:r>
            <a:endParaRPr lang="en-US" sz="3600" dirty="0" smtClean="0">
              <a:solidFill>
                <a:schemeClr val="bg1"/>
              </a:solidFill>
            </a:endParaRPr>
          </a:p>
        </p:txBody>
      </p:sp>
      <p:sp>
        <p:nvSpPr>
          <p:cNvPr id="10" name="TextBox 9"/>
          <p:cNvSpPr txBox="1"/>
          <p:nvPr/>
        </p:nvSpPr>
        <p:spPr>
          <a:xfrm>
            <a:off x="304800" y="998577"/>
            <a:ext cx="8610600" cy="3477875"/>
          </a:xfrm>
          <a:prstGeom prst="rect">
            <a:avLst/>
          </a:prstGeom>
          <a:solidFill>
            <a:schemeClr val="tx1">
              <a:lumMod val="65000"/>
              <a:lumOff val="35000"/>
              <a:alpha val="65000"/>
            </a:schemeClr>
          </a:solidFill>
        </p:spPr>
        <p:txBody>
          <a:bodyPr wrap="square" rtlCol="0">
            <a:spAutoFit/>
          </a:bodyPr>
          <a:lstStyle/>
          <a:p>
            <a:pPr algn="just"/>
            <a:r>
              <a:rPr lang="en-US" sz="4400" dirty="0">
                <a:solidFill>
                  <a:schemeClr val="bg1"/>
                </a:solidFill>
              </a:rPr>
              <a:t>W</a:t>
            </a:r>
            <a:r>
              <a:rPr lang="en-US" sz="4400" dirty="0" smtClean="0">
                <a:solidFill>
                  <a:schemeClr val="bg1"/>
                </a:solidFill>
              </a:rPr>
              <a:t>hat </a:t>
            </a:r>
            <a:r>
              <a:rPr lang="en-US" sz="4400" dirty="0">
                <a:solidFill>
                  <a:schemeClr val="bg1"/>
                </a:solidFill>
              </a:rPr>
              <a:t>did God go through; and what was the purpose of His becoming flesh, being made in the likeness of men and taking on the appearance as a man? </a:t>
            </a:r>
            <a:endParaRPr lang="en-US" sz="4400" dirty="0">
              <a:solidFill>
                <a:schemeClr val="bg1"/>
              </a:solidFill>
            </a:endParaRPr>
          </a:p>
        </p:txBody>
      </p:sp>
    </p:spTree>
    <p:extLst>
      <p:ext uri="{BB962C8B-B14F-4D97-AF65-F5344CB8AC3E}">
        <p14:creationId xmlns:p14="http://schemas.microsoft.com/office/powerpoint/2010/main" val="255205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76944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400" dirty="0" smtClean="0">
                <a:solidFill>
                  <a:schemeClr val="bg1"/>
                </a:solidFill>
              </a:rPr>
              <a:t>Psalm 113:1-6</a:t>
            </a:r>
            <a:endParaRPr lang="en-US" sz="44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1 Praise the Lord! Praise, O servants of the Lord, Praise the name of the Lord. 2 Blessed be the name of the Lord From this time forth and forever. 3 From the rising of the sun to its setting The name of the Lord is to be praised. 4 The Lord is high above all nations; His glory is above the heavens. 5 Who is like the Lord our God, Who is enthroned on high, 6 Who humbles Himself to behold The things that are in heaven and in the earth? </a:t>
            </a:r>
            <a:endParaRPr lang="en-US" sz="3600" dirty="0">
              <a:solidFill>
                <a:schemeClr val="bg1"/>
              </a:solidFill>
            </a:endParaRPr>
          </a:p>
        </p:txBody>
      </p:sp>
    </p:spTree>
    <p:extLst>
      <p:ext uri="{BB962C8B-B14F-4D97-AF65-F5344CB8AC3E}">
        <p14:creationId xmlns:p14="http://schemas.microsoft.com/office/powerpoint/2010/main" val="7546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Philippians 2:5-8</a:t>
            </a: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5 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endParaRPr lang="en-US" sz="3600" dirty="0">
              <a:solidFill>
                <a:schemeClr val="bg1"/>
              </a:solidFill>
            </a:endParaRPr>
          </a:p>
        </p:txBody>
      </p:sp>
    </p:spTree>
    <p:extLst>
      <p:ext uri="{BB962C8B-B14F-4D97-AF65-F5344CB8AC3E}">
        <p14:creationId xmlns:p14="http://schemas.microsoft.com/office/powerpoint/2010/main" val="25806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Mark 10:45</a:t>
            </a:r>
            <a:endParaRPr lang="en-US" sz="4800" dirty="0" smtClean="0">
              <a:solidFill>
                <a:schemeClr val="bg1"/>
              </a:solidFill>
            </a:endParaRPr>
          </a:p>
        </p:txBody>
      </p:sp>
      <p:sp>
        <p:nvSpPr>
          <p:cNvPr id="10" name="TextBox 9"/>
          <p:cNvSpPr txBox="1"/>
          <p:nvPr/>
        </p:nvSpPr>
        <p:spPr>
          <a:xfrm>
            <a:off x="304800" y="998577"/>
            <a:ext cx="8610600" cy="2123658"/>
          </a:xfrm>
          <a:prstGeom prst="rect">
            <a:avLst/>
          </a:prstGeom>
          <a:solidFill>
            <a:schemeClr val="tx1">
              <a:lumMod val="65000"/>
              <a:lumOff val="35000"/>
              <a:alpha val="65000"/>
            </a:schemeClr>
          </a:solidFill>
        </p:spPr>
        <p:txBody>
          <a:bodyPr wrap="square" rtlCol="0">
            <a:spAutoFit/>
          </a:bodyPr>
          <a:lstStyle/>
          <a:p>
            <a:pPr algn="just"/>
            <a:r>
              <a:rPr lang="en-US" sz="4400" i="1" dirty="0">
                <a:solidFill>
                  <a:schemeClr val="bg1"/>
                </a:solidFill>
              </a:rPr>
              <a:t>“For even the Son of Man </a:t>
            </a:r>
            <a:r>
              <a:rPr lang="en-US" sz="4400" i="1" dirty="0" smtClean="0">
                <a:solidFill>
                  <a:schemeClr val="bg1"/>
                </a:solidFill>
              </a:rPr>
              <a:t>did </a:t>
            </a:r>
            <a:r>
              <a:rPr lang="en-US" sz="4400" i="1" dirty="0">
                <a:solidFill>
                  <a:schemeClr val="bg1"/>
                </a:solidFill>
              </a:rPr>
              <a:t>not come to be served, but to serve, and to give His life a ransom for many.” </a:t>
            </a:r>
            <a:r>
              <a:rPr lang="en-US" sz="4400" dirty="0">
                <a:solidFill>
                  <a:schemeClr val="bg1"/>
                </a:solidFill>
              </a:rPr>
              <a:t>  </a:t>
            </a:r>
          </a:p>
        </p:txBody>
      </p:sp>
    </p:spTree>
    <p:extLst>
      <p:ext uri="{BB962C8B-B14F-4D97-AF65-F5344CB8AC3E}">
        <p14:creationId xmlns:p14="http://schemas.microsoft.com/office/powerpoint/2010/main" val="179377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1" y="0"/>
            <a:ext cx="9298981"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Big Question</a:t>
            </a:r>
            <a:endParaRPr lang="en-US" sz="4800" dirty="0" smtClean="0">
              <a:solidFill>
                <a:schemeClr val="bg1"/>
              </a:solidFill>
            </a:endParaRPr>
          </a:p>
        </p:txBody>
      </p:sp>
      <p:sp>
        <p:nvSpPr>
          <p:cNvPr id="10" name="TextBox 9"/>
          <p:cNvSpPr txBox="1"/>
          <p:nvPr/>
        </p:nvSpPr>
        <p:spPr>
          <a:xfrm>
            <a:off x="304800" y="998577"/>
            <a:ext cx="8610600" cy="1938992"/>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“How humble are you and are you willing to make yourself in order to serve others?”</a:t>
            </a:r>
            <a:r>
              <a:rPr lang="en-US" sz="4000" dirty="0">
                <a:solidFill>
                  <a:schemeClr val="bg1"/>
                </a:solidFill>
              </a:rPr>
              <a:t> </a:t>
            </a:r>
            <a:endParaRPr lang="en-US" sz="4000" dirty="0">
              <a:solidFill>
                <a:schemeClr val="bg1"/>
              </a:solidFill>
            </a:endParaRPr>
          </a:p>
        </p:txBody>
      </p:sp>
    </p:spTree>
    <p:extLst>
      <p:ext uri="{BB962C8B-B14F-4D97-AF65-F5344CB8AC3E}">
        <p14:creationId xmlns:p14="http://schemas.microsoft.com/office/powerpoint/2010/main" val="17379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28302</TotalTime>
  <Words>1631</Words>
  <Application>Microsoft Office PowerPoint</Application>
  <PresentationFormat>On-screen Show (4:3)</PresentationFormat>
  <Paragraphs>59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787</cp:revision>
  <dcterms:created xsi:type="dcterms:W3CDTF">2013-08-08T16:28:40Z</dcterms:created>
  <dcterms:modified xsi:type="dcterms:W3CDTF">2017-12-30T19:36:32Z</dcterms:modified>
</cp:coreProperties>
</file>