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1805" r:id="rId2"/>
    <p:sldId id="1674" r:id="rId3"/>
    <p:sldId id="1806" r:id="rId4"/>
    <p:sldId id="1807" r:id="rId5"/>
    <p:sldId id="1808" r:id="rId6"/>
    <p:sldId id="1809" r:id="rId7"/>
    <p:sldId id="1810" r:id="rId8"/>
    <p:sldId id="1811" r:id="rId9"/>
    <p:sldId id="1812" r:id="rId10"/>
    <p:sldId id="1813" r:id="rId11"/>
    <p:sldId id="1814" r:id="rId12"/>
    <p:sldId id="1815" r:id="rId13"/>
    <p:sldId id="1816" r:id="rId14"/>
    <p:sldId id="1817" r:id="rId15"/>
    <p:sldId id="1818" r:id="rId16"/>
    <p:sldId id="1819" r:id="rId17"/>
    <p:sldId id="1820" r:id="rId18"/>
    <p:sldId id="1821" r:id="rId19"/>
    <p:sldId id="182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C6AE"/>
    <a:srgbClr val="50B991"/>
    <a:srgbClr val="00FF00"/>
    <a:srgbClr val="40CCCC"/>
    <a:srgbClr val="D7AE85"/>
    <a:srgbClr val="7D5A32"/>
    <a:srgbClr val="966432"/>
    <a:srgbClr val="006F96"/>
    <a:srgbClr val="33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5" autoAdjust="0"/>
    <p:restoredTop sz="94343" autoAdjust="0"/>
  </p:normalViewPr>
  <p:slideViewPr>
    <p:cSldViewPr>
      <p:cViewPr>
        <p:scale>
          <a:sx n="77" d="100"/>
          <a:sy n="77" d="100"/>
        </p:scale>
        <p:origin x="-630"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55510-0E1F-44C6-8AFB-D0F4A4418F2E}" type="datetimeFigureOut">
              <a:rPr lang="en-US" smtClean="0"/>
              <a:t>12/21/2017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C474C-1614-4BFD-840E-B3E3D39068AB}" type="slidenum">
              <a:rPr lang="en-US" smtClean="0"/>
              <a:t>‹#›</a:t>
            </a:fld>
            <a:endParaRPr lang="en-US"/>
          </a:p>
        </p:txBody>
      </p:sp>
    </p:spTree>
    <p:extLst>
      <p:ext uri="{BB962C8B-B14F-4D97-AF65-F5344CB8AC3E}">
        <p14:creationId xmlns:p14="http://schemas.microsoft.com/office/powerpoint/2010/main" val="358221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7323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96712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3874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D85C9-9387-4AF8-A2FF-EF850E82DB46}"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78928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D85C9-9387-4AF8-A2FF-EF850E82DB46}"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91954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D85C9-9387-4AF8-A2FF-EF850E82DB46}"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57252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D85C9-9387-4AF8-A2FF-EF850E82DB46}" type="datetimeFigureOut">
              <a:rPr lang="en-US" smtClean="0"/>
              <a:t>12/21/2017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378692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D85C9-9387-4AF8-A2FF-EF850E82DB46}" type="datetimeFigureOut">
              <a:rPr lang="en-US" smtClean="0"/>
              <a:t>12/21/2017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233545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D85C9-9387-4AF8-A2FF-EF850E82DB46}" type="datetimeFigureOut">
              <a:rPr lang="en-US" smtClean="0"/>
              <a:t>12/21/2017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42882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77928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D85C9-9387-4AF8-A2FF-EF850E82DB46}"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t>‹#›</a:t>
            </a:fld>
            <a:endParaRPr lang="en-US"/>
          </a:p>
        </p:txBody>
      </p:sp>
    </p:spTree>
    <p:extLst>
      <p:ext uri="{BB962C8B-B14F-4D97-AF65-F5344CB8AC3E}">
        <p14:creationId xmlns:p14="http://schemas.microsoft.com/office/powerpoint/2010/main" val="128002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D85C9-9387-4AF8-A2FF-EF850E82DB46}" type="datetimeFigureOut">
              <a:rPr lang="en-US" smtClean="0"/>
              <a:t>12/21/2017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B8810-6185-4F03-9AB9-9A1B0505DA80}" type="slidenum">
              <a:rPr lang="en-US" smtClean="0"/>
              <a:t>‹#›</a:t>
            </a:fld>
            <a:endParaRPr lang="en-US"/>
          </a:p>
        </p:txBody>
      </p:sp>
    </p:spTree>
    <p:extLst>
      <p:ext uri="{BB962C8B-B14F-4D97-AF65-F5344CB8AC3E}">
        <p14:creationId xmlns:p14="http://schemas.microsoft.com/office/powerpoint/2010/main" val="2032182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52400" y="4038600"/>
            <a:ext cx="8915400" cy="584775"/>
          </a:xfrm>
          <a:prstGeom prst="rect">
            <a:avLst/>
          </a:prstGeom>
          <a:noFill/>
        </p:spPr>
        <p:txBody>
          <a:bodyPr wrap="square" rtlCol="0">
            <a:spAutoFit/>
          </a:bodyPr>
          <a:lstStyle/>
          <a:p>
            <a:pPr algn="ctr"/>
            <a:r>
              <a:rPr lang="en-US" sz="3200" dirty="0" smtClean="0">
                <a:solidFill>
                  <a:srgbClr val="F0C6AE"/>
                </a:solidFill>
                <a:latin typeface="Calibri Light" panose="020F0302020204030204" pitchFamily="34" charset="0"/>
                <a:cs typeface="Calibri Light" panose="020F0302020204030204" pitchFamily="34" charset="0"/>
              </a:rPr>
              <a:t>Matthew 2:1-12</a:t>
            </a:r>
            <a:endParaRPr lang="en-US" sz="3200" dirty="0" smtClean="0">
              <a:solidFill>
                <a:srgbClr val="F0C6AE"/>
              </a:solidFill>
              <a:latin typeface="Calibri Light" panose="020F0302020204030204" pitchFamily="34" charset="0"/>
              <a:cs typeface="Calibri Light" panose="020F0302020204030204" pitchFamily="34" charset="0"/>
            </a:endParaRPr>
          </a:p>
        </p:txBody>
      </p:sp>
      <p:sp>
        <p:nvSpPr>
          <p:cNvPr id="8" name="TextBox 7"/>
          <p:cNvSpPr txBox="1"/>
          <p:nvPr/>
        </p:nvSpPr>
        <p:spPr>
          <a:xfrm>
            <a:off x="152400" y="2667000"/>
            <a:ext cx="8915400" cy="1569660"/>
          </a:xfrm>
          <a:prstGeom prst="rect">
            <a:avLst/>
          </a:prstGeom>
          <a:noFill/>
        </p:spPr>
        <p:txBody>
          <a:bodyPr wrap="square" rtlCol="0">
            <a:spAutoFit/>
          </a:bodyPr>
          <a:lstStyle/>
          <a:p>
            <a:pPr algn="ctr"/>
            <a:r>
              <a:rPr lang="en-US" sz="9600" dirty="0" smtClean="0">
                <a:solidFill>
                  <a:srgbClr val="F0C6AE"/>
                </a:solidFill>
                <a:latin typeface="Edwardian Script ITC" panose="030303020407070D0804" pitchFamily="66" charset="0"/>
              </a:rPr>
              <a:t>The Star of Christmas</a:t>
            </a:r>
            <a:endParaRPr lang="en-US" sz="9600" dirty="0" smtClean="0">
              <a:solidFill>
                <a:srgbClr val="F0C6AE"/>
              </a:solidFill>
              <a:latin typeface="Edwardian Script ITC" panose="030303020407070D0804" pitchFamily="66" charset="0"/>
            </a:endParaRPr>
          </a:p>
        </p:txBody>
      </p:sp>
    </p:spTree>
    <p:extLst>
      <p:ext uri="{BB962C8B-B14F-4D97-AF65-F5344CB8AC3E}">
        <p14:creationId xmlns:p14="http://schemas.microsoft.com/office/powerpoint/2010/main" val="219867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75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3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Star of Christmas</a:t>
            </a:r>
            <a:endParaRPr lang="en-US" sz="4800" dirty="0" smtClean="0">
              <a:solidFill>
                <a:schemeClr val="bg1"/>
              </a:solidFill>
            </a:endParaRPr>
          </a:p>
        </p:txBody>
      </p:sp>
      <p:sp>
        <p:nvSpPr>
          <p:cNvPr id="10" name="TextBox 9"/>
          <p:cNvSpPr txBox="1"/>
          <p:nvPr/>
        </p:nvSpPr>
        <p:spPr>
          <a:xfrm>
            <a:off x="304800" y="998577"/>
            <a:ext cx="8610600" cy="646331"/>
          </a:xfrm>
          <a:prstGeom prst="rect">
            <a:avLst/>
          </a:prstGeom>
          <a:solidFill>
            <a:schemeClr val="tx1">
              <a:lumMod val="65000"/>
              <a:lumOff val="35000"/>
              <a:alpha val="65000"/>
            </a:schemeClr>
          </a:solidFill>
        </p:spPr>
        <p:txBody>
          <a:bodyPr wrap="square" rtlCol="0">
            <a:spAutoFit/>
          </a:bodyPr>
          <a:lstStyle/>
          <a:p>
            <a:pPr algn="just"/>
            <a:r>
              <a:rPr lang="en-US" sz="3600" b="1" dirty="0" smtClean="0">
                <a:solidFill>
                  <a:schemeClr val="bg1"/>
                </a:solidFill>
                <a:latin typeface="Calibri Light" panose="020F0302020204030204" pitchFamily="34" charset="0"/>
                <a:cs typeface="Calibri Light" panose="020F0302020204030204" pitchFamily="34" charset="0"/>
              </a:rPr>
              <a:t>II. Consider the </a:t>
            </a:r>
            <a:r>
              <a:rPr lang="en-US" sz="3600" b="1" dirty="0" smtClean="0">
                <a:solidFill>
                  <a:schemeClr val="bg1"/>
                </a:solidFill>
                <a:latin typeface="Calibri Light" panose="020F0302020204030204" pitchFamily="34" charset="0"/>
                <a:cs typeface="Calibri Light" panose="020F0302020204030204" pitchFamily="34" charset="0"/>
              </a:rPr>
              <a:t>Scriptures</a:t>
            </a:r>
            <a:endParaRPr lang="en-US" sz="3600" b="1"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304800" y="1718608"/>
            <a:ext cx="8610600" cy="830997"/>
          </a:xfrm>
          <a:prstGeom prst="rect">
            <a:avLst/>
          </a:prstGeom>
          <a:solidFill>
            <a:schemeClr val="tx1">
              <a:lumMod val="65000"/>
              <a:lumOff val="35000"/>
              <a:alpha val="65000"/>
            </a:schemeClr>
          </a:solidFill>
        </p:spPr>
        <p:txBody>
          <a:bodyPr wrap="square" rtlCol="0">
            <a:spAutoFit/>
          </a:bodyPr>
          <a:lstStyle/>
          <a:p>
            <a:pPr algn="just"/>
            <a:r>
              <a:rPr lang="en-US" sz="2400" i="1" dirty="0">
                <a:solidFill>
                  <a:schemeClr val="bg1"/>
                </a:solidFill>
              </a:rPr>
              <a:t>“Where is He who has been born King of the Jews? For we saw His </a:t>
            </a:r>
            <a:r>
              <a:rPr lang="en-US" sz="2400" i="1" u="sng" dirty="0">
                <a:solidFill>
                  <a:schemeClr val="bg1"/>
                </a:solidFill>
              </a:rPr>
              <a:t>star</a:t>
            </a:r>
            <a:r>
              <a:rPr lang="en-US" sz="2400" i="1" dirty="0">
                <a:solidFill>
                  <a:schemeClr val="bg1"/>
                </a:solidFill>
              </a:rPr>
              <a:t> in the east and have come to worship Him.”</a:t>
            </a:r>
            <a:r>
              <a:rPr lang="en-US" sz="2400" dirty="0">
                <a:solidFill>
                  <a:schemeClr val="bg1"/>
                </a:solidFill>
              </a:rPr>
              <a:t> </a:t>
            </a:r>
            <a:r>
              <a:rPr lang="en-US" sz="2400" dirty="0" smtClean="0">
                <a:solidFill>
                  <a:schemeClr val="bg1"/>
                </a:solidFill>
              </a:rPr>
              <a:t> (Matthew 2:2)</a:t>
            </a:r>
            <a:endParaRPr lang="en-US" sz="2400" dirty="0">
              <a:solidFill>
                <a:schemeClr val="bg1"/>
              </a:solidFill>
              <a:latin typeface="Calibri Light" panose="020F0302020204030204" pitchFamily="34" charset="0"/>
              <a:cs typeface="Calibri Light" panose="020F0302020204030204" pitchFamily="34" charset="0"/>
            </a:endParaRPr>
          </a:p>
        </p:txBody>
      </p:sp>
      <p:sp>
        <p:nvSpPr>
          <p:cNvPr id="14" name="TextBox 13"/>
          <p:cNvSpPr txBox="1"/>
          <p:nvPr/>
        </p:nvSpPr>
        <p:spPr>
          <a:xfrm>
            <a:off x="304800" y="2743200"/>
            <a:ext cx="8610600" cy="1815882"/>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“A star shall come forth from Jacob, a scepter shall rise from Israel, and shall crush through the forehead of Moab, and tear down all the sons of </a:t>
            </a:r>
            <a:r>
              <a:rPr lang="en-US" sz="2800" i="1" dirty="0" err="1">
                <a:solidFill>
                  <a:schemeClr val="bg1"/>
                </a:solidFill>
              </a:rPr>
              <a:t>Sheth</a:t>
            </a:r>
            <a:r>
              <a:rPr lang="en-US" sz="2800" i="1" dirty="0">
                <a:solidFill>
                  <a:schemeClr val="bg1"/>
                </a:solidFill>
              </a:rPr>
              <a:t>.” </a:t>
            </a:r>
            <a:r>
              <a:rPr lang="en-US" sz="2800" dirty="0" smtClean="0">
                <a:solidFill>
                  <a:schemeClr val="bg1"/>
                </a:solidFill>
              </a:rPr>
              <a:t>(Numbers 24:17 – 1445 B.C.)</a:t>
            </a:r>
            <a:endParaRPr lang="en-US" sz="2800" dirty="0">
              <a:solidFill>
                <a:schemeClr val="bg1"/>
              </a:solidFill>
              <a:latin typeface="Calibri Light" panose="020F0302020204030204" pitchFamily="34" charset="0"/>
              <a:cs typeface="Calibri Light" panose="020F0302020204030204" pitchFamily="34" charset="0"/>
            </a:endParaRPr>
          </a:p>
        </p:txBody>
      </p:sp>
      <p:sp>
        <p:nvSpPr>
          <p:cNvPr id="15" name="TextBox 14"/>
          <p:cNvSpPr txBox="1"/>
          <p:nvPr/>
        </p:nvSpPr>
        <p:spPr>
          <a:xfrm>
            <a:off x="304800" y="4724400"/>
            <a:ext cx="8610600" cy="1815882"/>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“The scepter shall not depart from Judah, Nor the ruler's staff from between his feet, Until Shiloh comes, And to him shall be the obedience of the peoples.”</a:t>
            </a:r>
            <a:r>
              <a:rPr lang="en-US" sz="2800" dirty="0">
                <a:solidFill>
                  <a:schemeClr val="bg1"/>
                </a:solidFill>
              </a:rPr>
              <a:t> </a:t>
            </a:r>
            <a:r>
              <a:rPr lang="en-US" sz="2800" dirty="0" smtClean="0">
                <a:solidFill>
                  <a:schemeClr val="bg1"/>
                </a:solidFill>
              </a:rPr>
              <a:t>(Genesis 49:10 – 1700 B.C.)</a:t>
            </a:r>
            <a:endParaRPr lang="en-US" sz="28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8082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500"/>
                            </p:stCondLst>
                            <p:childTnLst>
                              <p:par>
                                <p:cTn id="9" presetID="10" presetClass="entr" presetSubtype="0" fill="hold" grpId="0" nodeType="afterEffect">
                                  <p:stCondLst>
                                    <p:cond delay="75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25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25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Isaiah 9:1-2 (735 B.C.)</a:t>
            </a:r>
            <a:endParaRPr lang="en-US" sz="4800" dirty="0" smtClean="0">
              <a:solidFill>
                <a:schemeClr val="bg1"/>
              </a:solidFill>
            </a:endParaRPr>
          </a:p>
        </p:txBody>
      </p:sp>
      <p:sp>
        <p:nvSpPr>
          <p:cNvPr id="10" name="TextBox 9"/>
          <p:cNvSpPr txBox="1"/>
          <p:nvPr/>
        </p:nvSpPr>
        <p:spPr>
          <a:xfrm>
            <a:off x="304800" y="998577"/>
            <a:ext cx="8610600" cy="5078313"/>
          </a:xfrm>
          <a:prstGeom prst="rect">
            <a:avLst/>
          </a:prstGeom>
          <a:solidFill>
            <a:schemeClr val="tx1">
              <a:lumMod val="65000"/>
              <a:lumOff val="35000"/>
              <a:alpha val="65000"/>
            </a:schemeClr>
          </a:solidFill>
        </p:spPr>
        <p:txBody>
          <a:bodyPr wrap="square" rtlCol="0">
            <a:spAutoFit/>
          </a:bodyPr>
          <a:lstStyle/>
          <a:p>
            <a:pPr algn="just"/>
            <a:r>
              <a:rPr lang="en-US" sz="3600" i="1" dirty="0" smtClean="0">
                <a:solidFill>
                  <a:schemeClr val="bg1"/>
                </a:solidFill>
              </a:rPr>
              <a:t>“1 </a:t>
            </a:r>
            <a:r>
              <a:rPr lang="en-US" sz="3600" i="1" dirty="0">
                <a:solidFill>
                  <a:schemeClr val="bg1"/>
                </a:solidFill>
              </a:rPr>
              <a:t>But there will be no more gloom for her who was in anguish; in earlier times He treated the land of Zebulun and the land of Naphtali with contempt, but later on He shall make it glorious, by the way of the sea, on the other side of Jordan, Galilee of the Gentiles. 2 The people who walk in darkness </a:t>
            </a:r>
            <a:r>
              <a:rPr lang="en-US" sz="3600" i="1" u="sng" dirty="0">
                <a:solidFill>
                  <a:schemeClr val="bg1"/>
                </a:solidFill>
              </a:rPr>
              <a:t>will see a great light</a:t>
            </a:r>
            <a:r>
              <a:rPr lang="en-US" sz="3600" i="1" dirty="0">
                <a:solidFill>
                  <a:schemeClr val="bg1"/>
                </a:solidFill>
              </a:rPr>
              <a:t>; those who live in a dark land, </a:t>
            </a:r>
            <a:r>
              <a:rPr lang="en-US" sz="3600" i="1" u="sng" dirty="0">
                <a:solidFill>
                  <a:schemeClr val="bg1"/>
                </a:solidFill>
              </a:rPr>
              <a:t>the light will shine on them</a:t>
            </a:r>
            <a:r>
              <a:rPr lang="en-US" sz="3600" i="1" dirty="0">
                <a:solidFill>
                  <a:schemeClr val="bg1"/>
                </a:solidFill>
              </a:rPr>
              <a:t>.”</a:t>
            </a:r>
            <a:endParaRPr lang="en-US" sz="3600" dirty="0">
              <a:solidFill>
                <a:schemeClr val="bg1"/>
              </a:solidFill>
            </a:endParaRPr>
          </a:p>
        </p:txBody>
      </p:sp>
    </p:spTree>
    <p:extLst>
      <p:ext uri="{BB962C8B-B14F-4D97-AF65-F5344CB8AC3E}">
        <p14:creationId xmlns:p14="http://schemas.microsoft.com/office/powerpoint/2010/main" val="137456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Isaiah 60:1-3 (725 B.C.)</a:t>
            </a:r>
            <a:endParaRPr lang="en-US" sz="4800" dirty="0" smtClean="0">
              <a:solidFill>
                <a:schemeClr val="bg1"/>
              </a:solidFill>
            </a:endParaRPr>
          </a:p>
        </p:txBody>
      </p:sp>
      <p:sp>
        <p:nvSpPr>
          <p:cNvPr id="10" name="TextBox 9"/>
          <p:cNvSpPr txBox="1"/>
          <p:nvPr/>
        </p:nvSpPr>
        <p:spPr>
          <a:xfrm>
            <a:off x="304800" y="998577"/>
            <a:ext cx="8610600" cy="3970318"/>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“Arise, shine; </a:t>
            </a:r>
            <a:r>
              <a:rPr lang="en-US" sz="3600" i="1" u="sng" dirty="0">
                <a:solidFill>
                  <a:schemeClr val="bg1"/>
                </a:solidFill>
              </a:rPr>
              <a:t>for your light has come</a:t>
            </a:r>
            <a:r>
              <a:rPr lang="en-US" sz="3600" i="1" dirty="0">
                <a:solidFill>
                  <a:schemeClr val="bg1"/>
                </a:solidFill>
              </a:rPr>
              <a:t>, And the glory of the LORD has risen upon you. 2 For behold, darkness will cover the earth and deep darkness the peoples; But the LORD will rise upon you and His glory will appear upon you. 3 </a:t>
            </a:r>
            <a:r>
              <a:rPr lang="en-US" sz="3600" i="1" u="sng" dirty="0">
                <a:solidFill>
                  <a:schemeClr val="bg1"/>
                </a:solidFill>
              </a:rPr>
              <a:t>Nations will come to your light, and kings to the brightness of your rising</a:t>
            </a:r>
            <a:r>
              <a:rPr lang="en-US" sz="3600" i="1" dirty="0">
                <a:solidFill>
                  <a:schemeClr val="bg1"/>
                </a:solidFill>
              </a:rPr>
              <a:t>.” </a:t>
            </a:r>
            <a:endParaRPr lang="en-US" sz="3600" dirty="0">
              <a:solidFill>
                <a:schemeClr val="bg1"/>
              </a:solidFill>
            </a:endParaRPr>
          </a:p>
        </p:txBody>
      </p:sp>
    </p:spTree>
    <p:extLst>
      <p:ext uri="{BB962C8B-B14F-4D97-AF65-F5344CB8AC3E}">
        <p14:creationId xmlns:p14="http://schemas.microsoft.com/office/powerpoint/2010/main" val="65084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Star of Christmas</a:t>
            </a:r>
            <a:endParaRPr lang="en-US" sz="4800" dirty="0" smtClean="0">
              <a:solidFill>
                <a:schemeClr val="bg1"/>
              </a:solidFill>
            </a:endParaRPr>
          </a:p>
        </p:txBody>
      </p:sp>
      <p:sp>
        <p:nvSpPr>
          <p:cNvPr id="10" name="TextBox 9"/>
          <p:cNvSpPr txBox="1"/>
          <p:nvPr/>
        </p:nvSpPr>
        <p:spPr>
          <a:xfrm>
            <a:off x="304800" y="998577"/>
            <a:ext cx="8610600" cy="646331"/>
          </a:xfrm>
          <a:prstGeom prst="rect">
            <a:avLst/>
          </a:prstGeom>
          <a:solidFill>
            <a:schemeClr val="tx1">
              <a:lumMod val="65000"/>
              <a:lumOff val="35000"/>
              <a:alpha val="65000"/>
            </a:schemeClr>
          </a:solidFill>
        </p:spPr>
        <p:txBody>
          <a:bodyPr wrap="square" rtlCol="0">
            <a:spAutoFit/>
          </a:bodyPr>
          <a:lstStyle/>
          <a:p>
            <a:pPr algn="just"/>
            <a:r>
              <a:rPr lang="en-US" sz="3600" b="1" dirty="0" smtClean="0">
                <a:solidFill>
                  <a:schemeClr val="bg1"/>
                </a:solidFill>
                <a:latin typeface="Calibri Light" panose="020F0302020204030204" pitchFamily="34" charset="0"/>
                <a:cs typeface="Calibri Light" panose="020F0302020204030204" pitchFamily="34" charset="0"/>
              </a:rPr>
              <a:t>III. Consider the sign</a:t>
            </a:r>
            <a:endParaRPr lang="en-US" sz="3600" b="1"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304800" y="2362200"/>
            <a:ext cx="8610600" cy="2246769"/>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7 Then Herod secretly </a:t>
            </a:r>
            <a:r>
              <a:rPr lang="en-US" sz="2800" i="1" u="sng" dirty="0">
                <a:solidFill>
                  <a:schemeClr val="bg1"/>
                </a:solidFill>
              </a:rPr>
              <a:t>called the magi and determined from them the exact time the star appeared</a:t>
            </a:r>
            <a:r>
              <a:rPr lang="en-US" sz="2800" i="1" dirty="0">
                <a:solidFill>
                  <a:schemeClr val="bg1"/>
                </a:solidFill>
              </a:rPr>
              <a:t>. 8 And he sent them to Bethlehem and said, “Go and search carefully for the Child; and when you have found Him, report to me, so that I too may come and worship Him</a:t>
            </a:r>
            <a:r>
              <a:rPr lang="en-US" sz="2800" i="1" dirty="0" smtClean="0">
                <a:solidFill>
                  <a:schemeClr val="bg1"/>
                </a:solidFill>
              </a:rPr>
              <a:t>.” (Matthew 2:7-8) </a:t>
            </a:r>
            <a:endParaRPr lang="en-US" sz="2800" dirty="0">
              <a:solidFill>
                <a:schemeClr val="bg1"/>
              </a:solidFill>
              <a:latin typeface="Calibri Light" panose="020F0302020204030204" pitchFamily="34" charset="0"/>
              <a:cs typeface="Calibri Light" panose="020F0302020204030204" pitchFamily="34" charset="0"/>
            </a:endParaRPr>
          </a:p>
        </p:txBody>
      </p:sp>
      <p:sp>
        <p:nvSpPr>
          <p:cNvPr id="15" name="TextBox 14"/>
          <p:cNvSpPr txBox="1"/>
          <p:nvPr/>
        </p:nvSpPr>
        <p:spPr>
          <a:xfrm>
            <a:off x="304800" y="4813518"/>
            <a:ext cx="8610600" cy="1815882"/>
          </a:xfrm>
          <a:prstGeom prst="rect">
            <a:avLst/>
          </a:prstGeom>
          <a:solidFill>
            <a:schemeClr val="tx1">
              <a:lumMod val="65000"/>
              <a:lumOff val="35000"/>
              <a:alpha val="65000"/>
            </a:schemeClr>
          </a:solidFill>
        </p:spPr>
        <p:txBody>
          <a:bodyPr wrap="square" rtlCol="0">
            <a:spAutoFit/>
          </a:bodyPr>
          <a:lstStyle/>
          <a:p>
            <a:pPr algn="just"/>
            <a:r>
              <a:rPr lang="en-US" sz="2800" i="1" dirty="0" smtClean="0">
                <a:solidFill>
                  <a:schemeClr val="bg1"/>
                </a:solidFill>
              </a:rPr>
              <a:t>Herod “sent </a:t>
            </a:r>
            <a:r>
              <a:rPr lang="en-US" sz="2800" i="1" dirty="0">
                <a:solidFill>
                  <a:schemeClr val="bg1"/>
                </a:solidFill>
              </a:rPr>
              <a:t>and slew all the male children who were in Bethlehem and all its vicinity, from two years old and under, </a:t>
            </a:r>
            <a:r>
              <a:rPr lang="en-US" sz="2800" i="1" u="sng" dirty="0">
                <a:solidFill>
                  <a:schemeClr val="bg1"/>
                </a:solidFill>
              </a:rPr>
              <a:t>according to the time which he had determined from the magi</a:t>
            </a:r>
            <a:r>
              <a:rPr lang="en-US" sz="2800" i="1" dirty="0" smtClean="0">
                <a:solidFill>
                  <a:schemeClr val="bg1"/>
                </a:solidFill>
              </a:rPr>
              <a:t>.” (Matthew 2:16)</a:t>
            </a:r>
            <a:r>
              <a:rPr lang="en-US" sz="2800" dirty="0" smtClean="0">
                <a:solidFill>
                  <a:schemeClr val="bg1"/>
                </a:solidFill>
              </a:rPr>
              <a:t> </a:t>
            </a:r>
            <a:endParaRPr lang="en-US" sz="2800" dirty="0">
              <a:solidFill>
                <a:schemeClr val="bg1"/>
              </a:solidFill>
              <a:latin typeface="Calibri Light" panose="020F0302020204030204" pitchFamily="34" charset="0"/>
              <a:cs typeface="Calibri Light" panose="020F0302020204030204" pitchFamily="34" charset="0"/>
            </a:endParaRPr>
          </a:p>
        </p:txBody>
      </p:sp>
      <p:sp>
        <p:nvSpPr>
          <p:cNvPr id="11" name="TextBox 10"/>
          <p:cNvSpPr txBox="1"/>
          <p:nvPr/>
        </p:nvSpPr>
        <p:spPr>
          <a:xfrm>
            <a:off x="304800" y="1715631"/>
            <a:ext cx="8610600" cy="523220"/>
          </a:xfrm>
          <a:prstGeom prst="rect">
            <a:avLst/>
          </a:prstGeom>
          <a:solidFill>
            <a:schemeClr val="tx1">
              <a:lumMod val="65000"/>
              <a:lumOff val="35000"/>
              <a:alpha val="65000"/>
            </a:schemeClr>
          </a:solidFill>
        </p:spPr>
        <p:txBody>
          <a:bodyPr wrap="square" rtlCol="0">
            <a:spAutoFit/>
          </a:bodyPr>
          <a:lstStyle/>
          <a:p>
            <a:pPr algn="just"/>
            <a:r>
              <a:rPr lang="en-US" sz="2800" i="1" dirty="0" smtClean="0">
                <a:solidFill>
                  <a:schemeClr val="bg1"/>
                </a:solidFill>
              </a:rPr>
              <a:t>A. The </a:t>
            </a:r>
            <a:r>
              <a:rPr lang="en-US" sz="2800" i="1" u="sng" dirty="0" smtClean="0">
                <a:solidFill>
                  <a:schemeClr val="bg1"/>
                </a:solidFill>
              </a:rPr>
              <a:t>moment</a:t>
            </a:r>
            <a:r>
              <a:rPr lang="en-US" sz="2800" i="1" dirty="0" smtClean="0">
                <a:solidFill>
                  <a:schemeClr val="bg1"/>
                </a:solidFill>
              </a:rPr>
              <a:t> of the star</a:t>
            </a:r>
            <a:endParaRPr lang="en-US" sz="28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5340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250"/>
                                        <p:tgtEl>
                                          <p:spTgt spid="11"/>
                                        </p:tgtEl>
                                      </p:cBhvr>
                                    </p:animEffect>
                                  </p:childTnLst>
                                </p:cTn>
                              </p:par>
                            </p:childTnLst>
                          </p:cTn>
                        </p:par>
                        <p:par>
                          <p:cTn id="13" fill="hold">
                            <p:stCondLst>
                              <p:cond delay="1250"/>
                            </p:stCondLst>
                            <p:childTnLst>
                              <p:par>
                                <p:cTn id="14" presetID="10" presetClass="entr" presetSubtype="0" fill="hold" grpId="0" nodeType="afterEffect">
                                  <p:stCondLst>
                                    <p:cond delay="75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250"/>
                                        <p:tgtEl>
                                          <p:spTgt spid="8"/>
                                        </p:tgtEl>
                                      </p:cBhvr>
                                    </p:animEffect>
                                  </p:childTnLst>
                                </p:cTn>
                              </p:par>
                            </p:childTnLst>
                          </p:cTn>
                        </p:par>
                        <p:par>
                          <p:cTn id="17" fill="hold">
                            <p:stCondLst>
                              <p:cond delay="3250"/>
                            </p:stCondLst>
                            <p:childTnLst>
                              <p:par>
                                <p:cTn id="18" presetID="10" presetClass="entr" presetSubtype="0" fill="hold" grpId="0" nodeType="afterEffect">
                                  <p:stCondLst>
                                    <p:cond delay="775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15"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Star of Christmas</a:t>
            </a:r>
            <a:endParaRPr lang="en-US" sz="4800" dirty="0" smtClean="0">
              <a:solidFill>
                <a:schemeClr val="bg1"/>
              </a:solidFill>
            </a:endParaRPr>
          </a:p>
        </p:txBody>
      </p:sp>
      <p:sp>
        <p:nvSpPr>
          <p:cNvPr id="10" name="TextBox 9"/>
          <p:cNvSpPr txBox="1"/>
          <p:nvPr/>
        </p:nvSpPr>
        <p:spPr>
          <a:xfrm>
            <a:off x="304800" y="998577"/>
            <a:ext cx="8610600" cy="646331"/>
          </a:xfrm>
          <a:prstGeom prst="rect">
            <a:avLst/>
          </a:prstGeom>
          <a:solidFill>
            <a:schemeClr val="tx1">
              <a:lumMod val="65000"/>
              <a:lumOff val="35000"/>
              <a:alpha val="65000"/>
            </a:schemeClr>
          </a:solidFill>
        </p:spPr>
        <p:txBody>
          <a:bodyPr wrap="square" rtlCol="0">
            <a:spAutoFit/>
          </a:bodyPr>
          <a:lstStyle/>
          <a:p>
            <a:pPr algn="just"/>
            <a:r>
              <a:rPr lang="en-US" sz="3600" b="1" dirty="0" smtClean="0">
                <a:solidFill>
                  <a:schemeClr val="bg1"/>
                </a:solidFill>
                <a:latin typeface="Calibri Light" panose="020F0302020204030204" pitchFamily="34" charset="0"/>
                <a:cs typeface="Calibri Light" panose="020F0302020204030204" pitchFamily="34" charset="0"/>
              </a:rPr>
              <a:t>III. Consider the sign</a:t>
            </a:r>
            <a:endParaRPr lang="en-US" sz="3600" b="1"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304800" y="2362200"/>
            <a:ext cx="8610600" cy="1815882"/>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After hearing the king, they went their way; and the star, which they had seen in the east, went on before them until it came and stood over the place where the Child was. </a:t>
            </a:r>
            <a:r>
              <a:rPr lang="en-US" sz="2800" i="1" dirty="0" smtClean="0">
                <a:solidFill>
                  <a:schemeClr val="bg1"/>
                </a:solidFill>
              </a:rPr>
              <a:t>(Matthew 2:9) </a:t>
            </a:r>
            <a:endParaRPr lang="en-US" sz="2800" dirty="0">
              <a:solidFill>
                <a:schemeClr val="bg1"/>
              </a:solidFill>
              <a:latin typeface="Calibri Light" panose="020F0302020204030204" pitchFamily="34" charset="0"/>
              <a:cs typeface="Calibri Light" panose="020F0302020204030204" pitchFamily="34" charset="0"/>
            </a:endParaRPr>
          </a:p>
        </p:txBody>
      </p:sp>
      <p:sp>
        <p:nvSpPr>
          <p:cNvPr id="15" name="TextBox 14"/>
          <p:cNvSpPr txBox="1"/>
          <p:nvPr/>
        </p:nvSpPr>
        <p:spPr>
          <a:xfrm>
            <a:off x="304800" y="4419600"/>
            <a:ext cx="8610600" cy="2246769"/>
          </a:xfrm>
          <a:prstGeom prst="rect">
            <a:avLst/>
          </a:prstGeom>
          <a:solidFill>
            <a:schemeClr val="tx1">
              <a:lumMod val="65000"/>
              <a:lumOff val="35000"/>
              <a:alpha val="65000"/>
            </a:schemeClr>
          </a:solidFill>
        </p:spPr>
        <p:txBody>
          <a:bodyPr wrap="square" rtlCol="0">
            <a:spAutoFit/>
          </a:bodyPr>
          <a:lstStyle/>
          <a:p>
            <a:pPr marL="457200" indent="-457200" algn="just">
              <a:buFont typeface="Wingdings" panose="05000000000000000000" pitchFamily="2" charset="2"/>
              <a:buChar char="§"/>
            </a:pPr>
            <a:r>
              <a:rPr lang="en-US" sz="2800" dirty="0" smtClean="0">
                <a:solidFill>
                  <a:schemeClr val="bg1"/>
                </a:solidFill>
                <a:latin typeface="Calibri Light" panose="020F0302020204030204" pitchFamily="34" charset="0"/>
                <a:cs typeface="Calibri Light" panose="020F0302020204030204" pitchFamily="34" charset="0"/>
              </a:rPr>
              <a:t>Was the “star” a comet?</a:t>
            </a:r>
          </a:p>
          <a:p>
            <a:pPr marL="457200" indent="-457200" algn="just">
              <a:buFont typeface="Wingdings" panose="05000000000000000000" pitchFamily="2" charset="2"/>
              <a:buChar char="§"/>
            </a:pPr>
            <a:r>
              <a:rPr lang="en-US" sz="2800" dirty="0">
                <a:solidFill>
                  <a:schemeClr val="bg1"/>
                </a:solidFill>
                <a:latin typeface="Calibri Light" panose="020F0302020204030204" pitchFamily="34" charset="0"/>
                <a:cs typeface="Calibri Light" panose="020F0302020204030204" pitchFamily="34" charset="0"/>
              </a:rPr>
              <a:t>Was the “star” </a:t>
            </a:r>
            <a:r>
              <a:rPr lang="en-US" sz="2800" dirty="0" smtClean="0">
                <a:solidFill>
                  <a:schemeClr val="bg1"/>
                </a:solidFill>
                <a:latin typeface="Calibri Light" panose="020F0302020204030204" pitchFamily="34" charset="0"/>
                <a:cs typeface="Calibri Light" panose="020F0302020204030204" pitchFamily="34" charset="0"/>
              </a:rPr>
              <a:t>planetary alignment?</a:t>
            </a:r>
          </a:p>
          <a:p>
            <a:pPr marL="457200" indent="-457200" algn="just">
              <a:buFont typeface="Wingdings" panose="05000000000000000000" pitchFamily="2" charset="2"/>
              <a:buChar char="§"/>
            </a:pPr>
            <a:r>
              <a:rPr lang="en-US" sz="2800" dirty="0">
                <a:solidFill>
                  <a:schemeClr val="bg1"/>
                </a:solidFill>
                <a:latin typeface="Calibri Light" panose="020F0302020204030204" pitchFamily="34" charset="0"/>
                <a:cs typeface="Calibri Light" panose="020F0302020204030204" pitchFamily="34" charset="0"/>
              </a:rPr>
              <a:t>Was the “star” </a:t>
            </a:r>
            <a:r>
              <a:rPr lang="en-US" sz="2800" dirty="0" smtClean="0">
                <a:solidFill>
                  <a:schemeClr val="bg1"/>
                </a:solidFill>
                <a:latin typeface="Calibri Light" panose="020F0302020204030204" pitchFamily="34" charset="0"/>
                <a:cs typeface="Calibri Light" panose="020F0302020204030204" pitchFamily="34" charset="0"/>
              </a:rPr>
              <a:t>a supernova (exploding star)?</a:t>
            </a:r>
          </a:p>
          <a:p>
            <a:pPr marL="457200" indent="-457200" algn="just">
              <a:buFont typeface="Wingdings" panose="05000000000000000000" pitchFamily="2" charset="2"/>
              <a:buChar char="§"/>
            </a:pPr>
            <a:r>
              <a:rPr lang="en-US" sz="2800" dirty="0">
                <a:solidFill>
                  <a:schemeClr val="bg1"/>
                </a:solidFill>
                <a:latin typeface="Calibri Light" panose="020F0302020204030204" pitchFamily="34" charset="0"/>
                <a:cs typeface="Calibri Light" panose="020F0302020204030204" pitchFamily="34" charset="0"/>
              </a:rPr>
              <a:t>Was the “</a:t>
            </a:r>
            <a:r>
              <a:rPr lang="en-US" sz="2800" dirty="0" smtClean="0">
                <a:solidFill>
                  <a:schemeClr val="bg1"/>
                </a:solidFill>
                <a:latin typeface="Calibri Light" panose="020F0302020204030204" pitchFamily="34" charset="0"/>
                <a:cs typeface="Calibri Light" panose="020F0302020204030204" pitchFamily="34" charset="0"/>
              </a:rPr>
              <a:t>star” a visible manifestation of the glory of God?</a:t>
            </a:r>
            <a:endParaRPr lang="en-US" sz="2800" dirty="0">
              <a:solidFill>
                <a:schemeClr val="bg1"/>
              </a:solidFill>
              <a:latin typeface="Calibri Light" panose="020F0302020204030204" pitchFamily="34" charset="0"/>
              <a:cs typeface="Calibri Light" panose="020F0302020204030204" pitchFamily="34" charset="0"/>
            </a:endParaRPr>
          </a:p>
        </p:txBody>
      </p:sp>
      <p:sp>
        <p:nvSpPr>
          <p:cNvPr id="11" name="TextBox 10"/>
          <p:cNvSpPr txBox="1"/>
          <p:nvPr/>
        </p:nvSpPr>
        <p:spPr>
          <a:xfrm>
            <a:off x="304800" y="1715631"/>
            <a:ext cx="8610600" cy="523220"/>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B</a:t>
            </a:r>
            <a:r>
              <a:rPr lang="en-US" sz="2800" i="1" dirty="0" smtClean="0">
                <a:solidFill>
                  <a:schemeClr val="bg1"/>
                </a:solidFill>
              </a:rPr>
              <a:t>. The </a:t>
            </a:r>
            <a:r>
              <a:rPr lang="en-US" sz="2800" i="1" u="sng" dirty="0" smtClean="0">
                <a:solidFill>
                  <a:schemeClr val="bg1"/>
                </a:solidFill>
              </a:rPr>
              <a:t>movement</a:t>
            </a:r>
            <a:r>
              <a:rPr lang="en-US" sz="2800" i="1" dirty="0" smtClean="0">
                <a:solidFill>
                  <a:schemeClr val="bg1"/>
                </a:solidFill>
              </a:rPr>
              <a:t> of the star</a:t>
            </a:r>
            <a:endParaRPr lang="en-US" sz="28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61973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500"/>
                            </p:stCondLst>
                            <p:childTnLst>
                              <p:par>
                                <p:cTn id="9" presetID="10" presetClass="entr" presetSubtype="0" fill="hold" grpId="0" nodeType="afterEffect">
                                  <p:stCondLst>
                                    <p:cond delay="25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250"/>
                                        <p:tgtEl>
                                          <p:spTgt spid="11"/>
                                        </p:tgtEl>
                                      </p:cBhvr>
                                    </p:animEffect>
                                  </p:childTnLst>
                                </p:cTn>
                              </p:par>
                            </p:childTnLst>
                          </p:cTn>
                        </p:par>
                        <p:par>
                          <p:cTn id="12" fill="hold">
                            <p:stCondLst>
                              <p:cond delay="3000"/>
                            </p:stCondLst>
                            <p:childTnLst>
                              <p:par>
                                <p:cTn id="13" presetID="10" presetClass="entr" presetSubtype="0" fill="hold" grpId="0" nodeType="afterEffect">
                                  <p:stCondLst>
                                    <p:cond delay="75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25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bg/>
                                          </p:spTgt>
                                        </p:tgtEl>
                                        <p:attrNameLst>
                                          <p:attrName>style.visibility</p:attrName>
                                        </p:attrNameLst>
                                      </p:cBhvr>
                                      <p:to>
                                        <p:strVal val="visible"/>
                                      </p:to>
                                    </p:set>
                                    <p:animEffect transition="in" filter="fade">
                                      <p:cBhvr>
                                        <p:cTn id="20" dur="1250"/>
                                        <p:tgtEl>
                                          <p:spTgt spid="15">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fade">
                                      <p:cBhvr>
                                        <p:cTn id="23" dur="1250"/>
                                        <p:tgtEl>
                                          <p:spTgt spid="1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7750"/>
                                  </p:stCondLst>
                                  <p:childTnLst>
                                    <p:set>
                                      <p:cBhvr>
                                        <p:cTn id="27" dur="1" fill="hold">
                                          <p:stCondLst>
                                            <p:cond delay="0"/>
                                          </p:stCondLst>
                                        </p:cTn>
                                        <p:tgtEl>
                                          <p:spTgt spid="15">
                                            <p:txEl>
                                              <p:pRg st="1" end="1"/>
                                            </p:txEl>
                                          </p:spTgt>
                                        </p:tgtEl>
                                        <p:attrNameLst>
                                          <p:attrName>style.visibility</p:attrName>
                                        </p:attrNameLst>
                                      </p:cBhvr>
                                      <p:to>
                                        <p:strVal val="visible"/>
                                      </p:to>
                                    </p:set>
                                    <p:animEffect transition="in" filter="fade">
                                      <p:cBhvr>
                                        <p:cTn id="28" dur="1250"/>
                                        <p:tgtEl>
                                          <p:spTgt spid="1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7750"/>
                                  </p:stCondLst>
                                  <p:childTnLst>
                                    <p:set>
                                      <p:cBhvr>
                                        <p:cTn id="32" dur="1" fill="hold">
                                          <p:stCondLst>
                                            <p:cond delay="0"/>
                                          </p:stCondLst>
                                        </p:cTn>
                                        <p:tgtEl>
                                          <p:spTgt spid="15">
                                            <p:txEl>
                                              <p:pRg st="2" end="2"/>
                                            </p:txEl>
                                          </p:spTgt>
                                        </p:tgtEl>
                                        <p:attrNameLst>
                                          <p:attrName>style.visibility</p:attrName>
                                        </p:attrNameLst>
                                      </p:cBhvr>
                                      <p:to>
                                        <p:strVal val="visible"/>
                                      </p:to>
                                    </p:set>
                                    <p:animEffect transition="in" filter="fade">
                                      <p:cBhvr>
                                        <p:cTn id="33" dur="1250"/>
                                        <p:tgtEl>
                                          <p:spTgt spid="15">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7750"/>
                                  </p:stCondLst>
                                  <p:childTnLst>
                                    <p:set>
                                      <p:cBhvr>
                                        <p:cTn id="37" dur="1" fill="hold">
                                          <p:stCondLst>
                                            <p:cond delay="0"/>
                                          </p:stCondLst>
                                        </p:cTn>
                                        <p:tgtEl>
                                          <p:spTgt spid="15">
                                            <p:txEl>
                                              <p:pRg st="3" end="3"/>
                                            </p:txEl>
                                          </p:spTgt>
                                        </p:tgtEl>
                                        <p:attrNameLst>
                                          <p:attrName>style.visibility</p:attrName>
                                        </p:attrNameLst>
                                      </p:cBhvr>
                                      <p:to>
                                        <p:strVal val="visible"/>
                                      </p:to>
                                    </p:set>
                                    <p:animEffect transition="in" filter="fade">
                                      <p:cBhvr>
                                        <p:cTn id="38" dur="1250"/>
                                        <p:tgtEl>
                                          <p:spTgt spid="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15" grpId="0" uiExpand="1" build="p"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Matthew 2:9-11</a:t>
            </a:r>
            <a:endParaRPr lang="en-US" sz="4800" dirty="0" smtClean="0">
              <a:solidFill>
                <a:schemeClr val="bg1"/>
              </a:solidFill>
            </a:endParaRPr>
          </a:p>
        </p:txBody>
      </p:sp>
      <p:sp>
        <p:nvSpPr>
          <p:cNvPr id="10" name="TextBox 9"/>
          <p:cNvSpPr txBox="1"/>
          <p:nvPr/>
        </p:nvSpPr>
        <p:spPr>
          <a:xfrm>
            <a:off x="304800" y="998577"/>
            <a:ext cx="8610600" cy="5632311"/>
          </a:xfrm>
          <a:prstGeom prst="rect">
            <a:avLst/>
          </a:prstGeom>
          <a:solidFill>
            <a:schemeClr val="tx1">
              <a:lumMod val="65000"/>
              <a:lumOff val="35000"/>
              <a:alpha val="65000"/>
            </a:schemeClr>
          </a:solidFill>
        </p:spPr>
        <p:txBody>
          <a:bodyPr wrap="square" rtlCol="0">
            <a:spAutoFit/>
          </a:bodyPr>
          <a:lstStyle/>
          <a:p>
            <a:pPr algn="just"/>
            <a:r>
              <a:rPr lang="en-US" sz="3600" i="1" dirty="0">
                <a:solidFill>
                  <a:schemeClr val="bg1"/>
                </a:solidFill>
              </a:rPr>
              <a:t>“9 …the star, which they had seen in the east, went on before them until it came and stood over the place where the Child was. 10 When they saw the star, they rejoiced exceedingly with great joy. 11 After coming into the house they saw the Child with Mary His mother; and they fell to the ground and worshiped Him. Then, opening their treasures, they presented to Him gifts of gold, frankincense, and myrrh.”</a:t>
            </a:r>
            <a:r>
              <a:rPr lang="en-US" sz="3600" dirty="0">
                <a:solidFill>
                  <a:schemeClr val="bg1"/>
                </a:solidFill>
              </a:rPr>
              <a:t> </a:t>
            </a:r>
          </a:p>
        </p:txBody>
      </p:sp>
    </p:spTree>
    <p:extLst>
      <p:ext uri="{BB962C8B-B14F-4D97-AF65-F5344CB8AC3E}">
        <p14:creationId xmlns:p14="http://schemas.microsoft.com/office/powerpoint/2010/main" val="424517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Star of Christmas</a:t>
            </a:r>
            <a:endParaRPr lang="en-US" sz="4800" dirty="0" smtClean="0">
              <a:solidFill>
                <a:schemeClr val="bg1"/>
              </a:solidFill>
            </a:endParaRPr>
          </a:p>
        </p:txBody>
      </p:sp>
      <p:sp>
        <p:nvSpPr>
          <p:cNvPr id="10" name="TextBox 9"/>
          <p:cNvSpPr txBox="1"/>
          <p:nvPr/>
        </p:nvSpPr>
        <p:spPr>
          <a:xfrm>
            <a:off x="304800" y="998577"/>
            <a:ext cx="8610600" cy="646331"/>
          </a:xfrm>
          <a:prstGeom prst="rect">
            <a:avLst/>
          </a:prstGeom>
          <a:solidFill>
            <a:schemeClr val="tx1">
              <a:lumMod val="65000"/>
              <a:lumOff val="35000"/>
              <a:alpha val="65000"/>
            </a:schemeClr>
          </a:solidFill>
        </p:spPr>
        <p:txBody>
          <a:bodyPr wrap="square" rtlCol="0">
            <a:spAutoFit/>
          </a:bodyPr>
          <a:lstStyle/>
          <a:p>
            <a:pPr algn="just"/>
            <a:r>
              <a:rPr lang="en-US" sz="3600" b="1" dirty="0" smtClean="0">
                <a:solidFill>
                  <a:schemeClr val="bg1"/>
                </a:solidFill>
                <a:latin typeface="Calibri Light" panose="020F0302020204030204" pitchFamily="34" charset="0"/>
                <a:cs typeface="Calibri Light" panose="020F0302020204030204" pitchFamily="34" charset="0"/>
              </a:rPr>
              <a:t>IV. Consider the significance</a:t>
            </a:r>
            <a:endParaRPr lang="en-US" sz="3600" b="1"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304800" y="2743200"/>
            <a:ext cx="8610600" cy="523220"/>
          </a:xfrm>
          <a:prstGeom prst="rect">
            <a:avLst/>
          </a:prstGeom>
          <a:solidFill>
            <a:schemeClr val="tx1">
              <a:lumMod val="65000"/>
              <a:lumOff val="35000"/>
              <a:alpha val="65000"/>
            </a:schemeClr>
          </a:solidFill>
        </p:spPr>
        <p:txBody>
          <a:bodyPr wrap="square" rtlCol="0">
            <a:spAutoFit/>
          </a:bodyPr>
          <a:lstStyle/>
          <a:p>
            <a:pPr marL="514350" indent="-514350" algn="just">
              <a:buFont typeface="+mj-lt"/>
              <a:buAutoNum type="alphaUcPeriod" startAt="2"/>
            </a:pPr>
            <a:r>
              <a:rPr lang="en-US" sz="2800" dirty="0" smtClean="0">
                <a:solidFill>
                  <a:schemeClr val="bg1"/>
                </a:solidFill>
              </a:rPr>
              <a:t>The purpose of the star is to point people to Christ.</a:t>
            </a:r>
          </a:p>
        </p:txBody>
      </p:sp>
      <p:sp>
        <p:nvSpPr>
          <p:cNvPr id="11" name="TextBox 10"/>
          <p:cNvSpPr txBox="1"/>
          <p:nvPr/>
        </p:nvSpPr>
        <p:spPr>
          <a:xfrm>
            <a:off x="304800" y="1715631"/>
            <a:ext cx="8610600" cy="954107"/>
          </a:xfrm>
          <a:prstGeom prst="rect">
            <a:avLst/>
          </a:prstGeom>
          <a:solidFill>
            <a:schemeClr val="tx1">
              <a:lumMod val="65000"/>
              <a:lumOff val="35000"/>
              <a:alpha val="65000"/>
            </a:schemeClr>
          </a:solidFill>
        </p:spPr>
        <p:txBody>
          <a:bodyPr wrap="square" rtlCol="0">
            <a:spAutoFit/>
          </a:bodyPr>
          <a:lstStyle/>
          <a:p>
            <a:pPr marL="514350" indent="-514350" algn="just">
              <a:buAutoNum type="alphaUcPeriod"/>
            </a:pPr>
            <a:r>
              <a:rPr lang="en-US" sz="2800" dirty="0" smtClean="0">
                <a:solidFill>
                  <a:schemeClr val="bg1"/>
                </a:solidFill>
              </a:rPr>
              <a:t>The </a:t>
            </a:r>
            <a:r>
              <a:rPr lang="en-US" sz="2800" dirty="0">
                <a:solidFill>
                  <a:schemeClr val="bg1"/>
                </a:solidFill>
              </a:rPr>
              <a:t>purpose of the star was to capture the attention of the Magi and inspire them to seek the Christ Child. </a:t>
            </a:r>
            <a:endParaRPr lang="en-US" sz="2800" dirty="0" smtClean="0">
              <a:solidFill>
                <a:schemeClr val="bg1"/>
              </a:solidFill>
            </a:endParaRPr>
          </a:p>
        </p:txBody>
      </p:sp>
    </p:spTree>
    <p:extLst>
      <p:ext uri="{BB962C8B-B14F-4D97-AF65-F5344CB8AC3E}">
        <p14:creationId xmlns:p14="http://schemas.microsoft.com/office/powerpoint/2010/main" val="69812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500"/>
                            </p:stCondLst>
                            <p:childTnLst>
                              <p:par>
                                <p:cTn id="9" presetID="10" presetClass="entr" presetSubtype="0" fill="hold" grpId="0" nodeType="afterEffect">
                                  <p:stCondLst>
                                    <p:cond delay="475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25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Star of Christmas</a:t>
            </a:r>
            <a:endParaRPr lang="en-US" sz="4800" dirty="0" smtClean="0">
              <a:solidFill>
                <a:schemeClr val="bg1"/>
              </a:solidFill>
            </a:endParaRPr>
          </a:p>
        </p:txBody>
      </p:sp>
      <p:sp>
        <p:nvSpPr>
          <p:cNvPr id="10" name="TextBox 9"/>
          <p:cNvSpPr txBox="1"/>
          <p:nvPr/>
        </p:nvSpPr>
        <p:spPr>
          <a:xfrm>
            <a:off x="304800" y="953869"/>
            <a:ext cx="8610600" cy="646331"/>
          </a:xfrm>
          <a:prstGeom prst="rect">
            <a:avLst/>
          </a:prstGeom>
          <a:solidFill>
            <a:schemeClr val="tx1">
              <a:lumMod val="65000"/>
              <a:lumOff val="35000"/>
              <a:alpha val="65000"/>
            </a:schemeClr>
          </a:solidFill>
        </p:spPr>
        <p:txBody>
          <a:bodyPr wrap="square" rtlCol="0">
            <a:spAutoFit/>
          </a:bodyPr>
          <a:lstStyle/>
          <a:p>
            <a:pPr algn="just"/>
            <a:r>
              <a:rPr lang="en-US" sz="3600" b="1" dirty="0" smtClean="0">
                <a:solidFill>
                  <a:schemeClr val="bg1"/>
                </a:solidFill>
                <a:latin typeface="Calibri Light" panose="020F0302020204030204" pitchFamily="34" charset="0"/>
                <a:cs typeface="Calibri Light" panose="020F0302020204030204" pitchFamily="34" charset="0"/>
              </a:rPr>
              <a:t>Application</a:t>
            </a:r>
            <a:endParaRPr lang="en-US" sz="3600" b="1"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304800" y="2667000"/>
            <a:ext cx="8610600" cy="1292662"/>
          </a:xfrm>
          <a:prstGeom prst="rect">
            <a:avLst/>
          </a:prstGeom>
          <a:solidFill>
            <a:schemeClr val="tx1">
              <a:lumMod val="65000"/>
              <a:lumOff val="35000"/>
              <a:alpha val="65000"/>
            </a:schemeClr>
          </a:solidFill>
        </p:spPr>
        <p:txBody>
          <a:bodyPr wrap="square" rtlCol="0">
            <a:spAutoFit/>
          </a:bodyPr>
          <a:lstStyle/>
          <a:p>
            <a:pPr algn="just"/>
            <a:r>
              <a:rPr lang="en-US" sz="2600" i="1" dirty="0" smtClean="0">
                <a:solidFill>
                  <a:schemeClr val="bg1"/>
                </a:solidFill>
              </a:rPr>
              <a:t>And </a:t>
            </a:r>
            <a:r>
              <a:rPr lang="en-US" sz="2600" i="1" dirty="0">
                <a:solidFill>
                  <a:schemeClr val="bg1"/>
                </a:solidFill>
              </a:rPr>
              <a:t>he sent them to Bethlehem and said, “Go and search carefully for the Child; and when you have found Him, report to me, so that I too may come and worship Him</a:t>
            </a:r>
            <a:r>
              <a:rPr lang="en-US" sz="2600" i="1" dirty="0" smtClean="0">
                <a:solidFill>
                  <a:schemeClr val="bg1"/>
                </a:solidFill>
              </a:rPr>
              <a:t>.” (v. 8)</a:t>
            </a:r>
            <a:endParaRPr lang="en-US" sz="2600" dirty="0">
              <a:solidFill>
                <a:schemeClr val="bg1"/>
              </a:solidFill>
            </a:endParaRPr>
          </a:p>
        </p:txBody>
      </p:sp>
      <p:sp>
        <p:nvSpPr>
          <p:cNvPr id="11" name="TextBox 10"/>
          <p:cNvSpPr txBox="1"/>
          <p:nvPr/>
        </p:nvSpPr>
        <p:spPr>
          <a:xfrm>
            <a:off x="304800" y="1715631"/>
            <a:ext cx="8610600" cy="892552"/>
          </a:xfrm>
          <a:prstGeom prst="rect">
            <a:avLst/>
          </a:prstGeom>
          <a:solidFill>
            <a:schemeClr val="tx1">
              <a:lumMod val="65000"/>
              <a:lumOff val="35000"/>
              <a:alpha val="65000"/>
            </a:schemeClr>
          </a:solidFill>
        </p:spPr>
        <p:txBody>
          <a:bodyPr wrap="square" rtlCol="0">
            <a:spAutoFit/>
          </a:bodyPr>
          <a:lstStyle/>
          <a:p>
            <a:pPr algn="just"/>
            <a:r>
              <a:rPr lang="en-US" sz="2600" i="1" dirty="0" smtClean="0">
                <a:solidFill>
                  <a:schemeClr val="bg1"/>
                </a:solidFill>
              </a:rPr>
              <a:t>“Where </a:t>
            </a:r>
            <a:r>
              <a:rPr lang="en-US" sz="2600" i="1" dirty="0">
                <a:solidFill>
                  <a:schemeClr val="bg1"/>
                </a:solidFill>
              </a:rPr>
              <a:t>is He who has been born King of the Jews? For we saw His star in the east and have come to worship Him</a:t>
            </a:r>
            <a:r>
              <a:rPr lang="en-US" sz="2600" i="1" dirty="0" smtClean="0">
                <a:solidFill>
                  <a:schemeClr val="bg1"/>
                </a:solidFill>
              </a:rPr>
              <a:t>.” (v. 2) </a:t>
            </a:r>
            <a:endParaRPr lang="en-US" sz="2600" dirty="0">
              <a:solidFill>
                <a:schemeClr val="bg1"/>
              </a:solidFill>
            </a:endParaRPr>
          </a:p>
        </p:txBody>
      </p:sp>
      <p:sp>
        <p:nvSpPr>
          <p:cNvPr id="7" name="TextBox 6"/>
          <p:cNvSpPr txBox="1"/>
          <p:nvPr/>
        </p:nvSpPr>
        <p:spPr>
          <a:xfrm>
            <a:off x="304800" y="4051518"/>
            <a:ext cx="8610600" cy="1692771"/>
          </a:xfrm>
          <a:prstGeom prst="rect">
            <a:avLst/>
          </a:prstGeom>
          <a:solidFill>
            <a:schemeClr val="tx1">
              <a:lumMod val="65000"/>
              <a:lumOff val="35000"/>
              <a:alpha val="65000"/>
            </a:schemeClr>
          </a:solidFill>
        </p:spPr>
        <p:txBody>
          <a:bodyPr wrap="square" rtlCol="0">
            <a:spAutoFit/>
          </a:bodyPr>
          <a:lstStyle/>
          <a:p>
            <a:pPr algn="just"/>
            <a:r>
              <a:rPr lang="en-US" sz="2600" i="1" dirty="0" smtClean="0">
                <a:solidFill>
                  <a:schemeClr val="bg1"/>
                </a:solidFill>
              </a:rPr>
              <a:t>After </a:t>
            </a:r>
            <a:r>
              <a:rPr lang="en-US" sz="2600" i="1" dirty="0">
                <a:solidFill>
                  <a:schemeClr val="bg1"/>
                </a:solidFill>
              </a:rPr>
              <a:t>coming into the house they saw the Child with Mary His mother; and they fell to the ground and worshiped Him. Then, opening their treasures, they presented to Him gifts of gold, frankincense, and myrrh</a:t>
            </a:r>
            <a:r>
              <a:rPr lang="en-US" sz="2600" i="1" dirty="0" smtClean="0">
                <a:solidFill>
                  <a:schemeClr val="bg1"/>
                </a:solidFill>
              </a:rPr>
              <a:t>. (v. 11)</a:t>
            </a:r>
            <a:endParaRPr lang="en-US" sz="2600" dirty="0">
              <a:solidFill>
                <a:schemeClr val="bg1"/>
              </a:solidFill>
            </a:endParaRPr>
          </a:p>
        </p:txBody>
      </p:sp>
      <p:cxnSp>
        <p:nvCxnSpPr>
          <p:cNvPr id="4" name="Straight Connector 3"/>
          <p:cNvCxnSpPr/>
          <p:nvPr/>
        </p:nvCxnSpPr>
        <p:spPr>
          <a:xfrm>
            <a:off x="5410200" y="2514600"/>
            <a:ext cx="1066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724400" y="3886200"/>
            <a:ext cx="1066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67400" y="4876800"/>
            <a:ext cx="1447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744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500"/>
                            </p:stCondLst>
                            <p:childTnLst>
                              <p:par>
                                <p:cTn id="9" presetID="10" presetClass="entr" presetSubtype="0" fill="hold" grpId="0" nodeType="afterEffect">
                                  <p:stCondLst>
                                    <p:cond delay="275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250"/>
                                        <p:tgtEl>
                                          <p:spTgt spid="11"/>
                                        </p:tgtEl>
                                      </p:cBhvr>
                                    </p:animEffect>
                                  </p:childTnLst>
                                </p:cTn>
                              </p:par>
                            </p:childTnLst>
                          </p:cTn>
                        </p:par>
                        <p:par>
                          <p:cTn id="12" fill="hold">
                            <p:stCondLst>
                              <p:cond delay="5500"/>
                            </p:stCondLst>
                            <p:childTnLst>
                              <p:par>
                                <p:cTn id="13" presetID="10" presetClass="entr" presetSubtype="0" fill="hold" grpId="0" nodeType="afterEffect">
                                  <p:stCondLst>
                                    <p:cond delay="275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250"/>
                                        <p:tgtEl>
                                          <p:spTgt spid="8"/>
                                        </p:tgtEl>
                                      </p:cBhvr>
                                    </p:animEffect>
                                  </p:childTnLst>
                                </p:cTn>
                              </p:par>
                            </p:childTnLst>
                          </p:cTn>
                        </p:par>
                        <p:par>
                          <p:cTn id="16" fill="hold">
                            <p:stCondLst>
                              <p:cond delay="9500"/>
                            </p:stCondLst>
                            <p:childTnLst>
                              <p:par>
                                <p:cTn id="17" presetID="10" presetClass="entr" presetSubtype="0" fill="hold" grpId="0" nodeType="afterEffect">
                                  <p:stCondLst>
                                    <p:cond delay="275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25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750"/>
                                        <p:tgtEl>
                                          <p:spTgt spid="4"/>
                                        </p:tgtEl>
                                      </p:cBhvr>
                                    </p:animEffect>
                                  </p:childTnLst>
                                </p:cTn>
                              </p:par>
                            </p:childTnLst>
                          </p:cTn>
                        </p:par>
                        <p:par>
                          <p:cTn id="25" fill="hold">
                            <p:stCondLst>
                              <p:cond delay="750"/>
                            </p:stCondLst>
                            <p:childTnLst>
                              <p:par>
                                <p:cTn id="26" presetID="10" presetClass="entr" presetSubtype="0" fill="hold" nodeType="afterEffect">
                                  <p:stCondLst>
                                    <p:cond delay="75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750"/>
                                        <p:tgtEl>
                                          <p:spTgt spid="12"/>
                                        </p:tgtEl>
                                      </p:cBhvr>
                                    </p:animEffect>
                                  </p:childTnLst>
                                </p:cTn>
                              </p:par>
                            </p:childTnLst>
                          </p:cTn>
                        </p:par>
                        <p:par>
                          <p:cTn id="29" fill="hold">
                            <p:stCondLst>
                              <p:cond delay="2250"/>
                            </p:stCondLst>
                            <p:childTnLst>
                              <p:par>
                                <p:cTn id="30" presetID="10" presetClass="entr" presetSubtype="0" fill="hold" nodeType="afterEffect">
                                  <p:stCondLst>
                                    <p:cond delay="75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11"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Star of Christmas</a:t>
            </a:r>
            <a:endParaRPr lang="en-US" sz="4800" dirty="0" smtClean="0">
              <a:solidFill>
                <a:schemeClr val="bg1"/>
              </a:solidFill>
            </a:endParaRPr>
          </a:p>
        </p:txBody>
      </p:sp>
      <p:sp>
        <p:nvSpPr>
          <p:cNvPr id="10" name="TextBox 9"/>
          <p:cNvSpPr txBox="1"/>
          <p:nvPr/>
        </p:nvSpPr>
        <p:spPr>
          <a:xfrm>
            <a:off x="304800" y="953869"/>
            <a:ext cx="8610600" cy="646331"/>
          </a:xfrm>
          <a:prstGeom prst="rect">
            <a:avLst/>
          </a:prstGeom>
          <a:solidFill>
            <a:schemeClr val="tx1">
              <a:lumMod val="65000"/>
              <a:lumOff val="35000"/>
              <a:alpha val="65000"/>
            </a:schemeClr>
          </a:solidFill>
        </p:spPr>
        <p:txBody>
          <a:bodyPr wrap="square" rtlCol="0">
            <a:spAutoFit/>
          </a:bodyPr>
          <a:lstStyle/>
          <a:p>
            <a:pPr algn="just"/>
            <a:r>
              <a:rPr lang="en-US" sz="3600" b="1" dirty="0" smtClean="0">
                <a:solidFill>
                  <a:schemeClr val="bg1"/>
                </a:solidFill>
                <a:latin typeface="Calibri Light" panose="020F0302020204030204" pitchFamily="34" charset="0"/>
                <a:cs typeface="Calibri Light" panose="020F0302020204030204" pitchFamily="34" charset="0"/>
              </a:rPr>
              <a:t>Application</a:t>
            </a:r>
            <a:endParaRPr lang="en-US" sz="3600" b="1"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304800" y="2286000"/>
            <a:ext cx="8610600" cy="1815882"/>
          </a:xfrm>
          <a:prstGeom prst="rect">
            <a:avLst/>
          </a:prstGeom>
          <a:solidFill>
            <a:schemeClr val="tx1">
              <a:lumMod val="65000"/>
              <a:lumOff val="35000"/>
              <a:alpha val="65000"/>
            </a:schemeClr>
          </a:solidFill>
        </p:spPr>
        <p:txBody>
          <a:bodyPr wrap="square" rtlCol="0">
            <a:spAutoFit/>
          </a:bodyPr>
          <a:lstStyle/>
          <a:p>
            <a:pPr algn="just"/>
            <a:r>
              <a:rPr lang="en-US" sz="2800" dirty="0">
                <a:solidFill>
                  <a:schemeClr val="bg1"/>
                </a:solidFill>
              </a:rPr>
              <a:t>Jesus is the fulfillment of all the Old Testament prophecies, something no one else can claim or even come close to. He is the ruler who came out of Israel and the obedience of the nations belongs to Him.</a:t>
            </a:r>
            <a:endParaRPr lang="en-US" sz="2600" dirty="0">
              <a:solidFill>
                <a:schemeClr val="bg1"/>
              </a:solidFill>
            </a:endParaRPr>
          </a:p>
        </p:txBody>
      </p:sp>
      <p:sp>
        <p:nvSpPr>
          <p:cNvPr id="11" name="TextBox 10"/>
          <p:cNvSpPr txBox="1"/>
          <p:nvPr/>
        </p:nvSpPr>
        <p:spPr>
          <a:xfrm>
            <a:off x="304800" y="1715631"/>
            <a:ext cx="8610600" cy="492443"/>
          </a:xfrm>
          <a:prstGeom prst="rect">
            <a:avLst/>
          </a:prstGeom>
          <a:solidFill>
            <a:schemeClr val="tx1">
              <a:lumMod val="65000"/>
              <a:lumOff val="35000"/>
              <a:alpha val="65000"/>
            </a:schemeClr>
          </a:solidFill>
        </p:spPr>
        <p:txBody>
          <a:bodyPr wrap="square" rtlCol="0">
            <a:spAutoFit/>
          </a:bodyPr>
          <a:lstStyle/>
          <a:p>
            <a:pPr algn="just"/>
            <a:r>
              <a:rPr lang="en-US" sz="2600" i="1" dirty="0" smtClean="0">
                <a:solidFill>
                  <a:schemeClr val="bg1"/>
                </a:solidFill>
              </a:rPr>
              <a:t>Who Jesus is…</a:t>
            </a:r>
            <a:endParaRPr lang="en-US" sz="2600" dirty="0">
              <a:solidFill>
                <a:schemeClr val="bg1"/>
              </a:solidFill>
            </a:endParaRPr>
          </a:p>
        </p:txBody>
      </p:sp>
      <p:sp>
        <p:nvSpPr>
          <p:cNvPr id="7" name="TextBox 6"/>
          <p:cNvSpPr txBox="1"/>
          <p:nvPr/>
        </p:nvSpPr>
        <p:spPr>
          <a:xfrm>
            <a:off x="304800" y="4327029"/>
            <a:ext cx="8610600" cy="2092881"/>
          </a:xfrm>
          <a:prstGeom prst="rect">
            <a:avLst/>
          </a:prstGeom>
          <a:solidFill>
            <a:schemeClr val="tx1">
              <a:lumMod val="65000"/>
              <a:lumOff val="35000"/>
              <a:alpha val="65000"/>
            </a:schemeClr>
          </a:solidFill>
        </p:spPr>
        <p:txBody>
          <a:bodyPr wrap="square" rtlCol="0">
            <a:spAutoFit/>
          </a:bodyPr>
          <a:lstStyle/>
          <a:p>
            <a:pPr algn="just"/>
            <a:r>
              <a:rPr lang="en-US" sz="2600" i="1" dirty="0" smtClean="0">
                <a:solidFill>
                  <a:schemeClr val="bg1"/>
                </a:solidFill>
              </a:rPr>
              <a:t>The Gospel of Matthew begins with foreigners from a distant land coming to worship Christ…</a:t>
            </a:r>
            <a:r>
              <a:rPr lang="en-US" sz="2600" i="1" dirty="0">
                <a:solidFill>
                  <a:schemeClr val="bg1"/>
                </a:solidFill>
              </a:rPr>
              <a:t>it ends with Jesus’ commission to the church to “Go therefore and make disciples of all the nations, baptizing them in the name of the Father and the Son and the Holy Spirit…” </a:t>
            </a:r>
            <a:r>
              <a:rPr lang="en-US" sz="2600" i="1" dirty="0" smtClean="0">
                <a:solidFill>
                  <a:schemeClr val="bg1"/>
                </a:solidFill>
              </a:rPr>
              <a:t>(Matthew 28:19)</a:t>
            </a:r>
            <a:endParaRPr lang="en-US" sz="2600" i="1" dirty="0">
              <a:solidFill>
                <a:schemeClr val="bg1"/>
              </a:solidFill>
            </a:endParaRPr>
          </a:p>
        </p:txBody>
      </p:sp>
    </p:spTree>
    <p:extLst>
      <p:ext uri="{BB962C8B-B14F-4D97-AF65-F5344CB8AC3E}">
        <p14:creationId xmlns:p14="http://schemas.microsoft.com/office/powerpoint/2010/main" val="46716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500"/>
                            </p:stCondLst>
                            <p:childTnLst>
                              <p:par>
                                <p:cTn id="9" presetID="10" presetClass="entr" presetSubtype="0" fill="hold" grpId="0" nodeType="afterEffect">
                                  <p:stCondLst>
                                    <p:cond delay="75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250"/>
                                        <p:tgtEl>
                                          <p:spTgt spid="11"/>
                                        </p:tgtEl>
                                      </p:cBhvr>
                                    </p:animEffect>
                                  </p:childTnLst>
                                </p:cTn>
                              </p:par>
                            </p:childTnLst>
                          </p:cTn>
                        </p:par>
                        <p:par>
                          <p:cTn id="12" fill="hold">
                            <p:stCondLst>
                              <p:cond delay="3500"/>
                            </p:stCondLst>
                            <p:childTnLst>
                              <p:par>
                                <p:cTn id="13" presetID="10" presetClass="entr" presetSubtype="0" fill="hold" grpId="0" nodeType="afterEffect">
                                  <p:stCondLst>
                                    <p:cond delay="125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25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11"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52400" y="4038600"/>
            <a:ext cx="8915400" cy="584775"/>
          </a:xfrm>
          <a:prstGeom prst="rect">
            <a:avLst/>
          </a:prstGeom>
          <a:noFill/>
        </p:spPr>
        <p:txBody>
          <a:bodyPr wrap="square" rtlCol="0">
            <a:spAutoFit/>
          </a:bodyPr>
          <a:lstStyle/>
          <a:p>
            <a:pPr algn="ctr"/>
            <a:r>
              <a:rPr lang="en-US" sz="3200" dirty="0" smtClean="0">
                <a:solidFill>
                  <a:srgbClr val="F0C6AE"/>
                </a:solidFill>
                <a:latin typeface="Calibri Light" panose="020F0302020204030204" pitchFamily="34" charset="0"/>
                <a:cs typeface="Calibri Light" panose="020F0302020204030204" pitchFamily="34" charset="0"/>
              </a:rPr>
              <a:t>Matthew 2:1-12</a:t>
            </a:r>
            <a:endParaRPr lang="en-US" sz="3200" dirty="0" smtClean="0">
              <a:solidFill>
                <a:srgbClr val="F0C6AE"/>
              </a:solidFill>
              <a:latin typeface="Calibri Light" panose="020F0302020204030204" pitchFamily="34" charset="0"/>
              <a:cs typeface="Calibri Light" panose="020F0302020204030204" pitchFamily="34" charset="0"/>
            </a:endParaRPr>
          </a:p>
        </p:txBody>
      </p:sp>
      <p:sp>
        <p:nvSpPr>
          <p:cNvPr id="8" name="TextBox 7"/>
          <p:cNvSpPr txBox="1"/>
          <p:nvPr/>
        </p:nvSpPr>
        <p:spPr>
          <a:xfrm>
            <a:off x="152400" y="2667000"/>
            <a:ext cx="8915400" cy="1569660"/>
          </a:xfrm>
          <a:prstGeom prst="rect">
            <a:avLst/>
          </a:prstGeom>
          <a:noFill/>
        </p:spPr>
        <p:txBody>
          <a:bodyPr wrap="square" rtlCol="0">
            <a:spAutoFit/>
          </a:bodyPr>
          <a:lstStyle/>
          <a:p>
            <a:pPr algn="ctr"/>
            <a:r>
              <a:rPr lang="en-US" sz="9600" dirty="0" smtClean="0">
                <a:solidFill>
                  <a:srgbClr val="F0C6AE"/>
                </a:solidFill>
                <a:latin typeface="Edwardian Script ITC" panose="030303020407070D0804" pitchFamily="66" charset="0"/>
              </a:rPr>
              <a:t>The Star of Christmas</a:t>
            </a:r>
            <a:endParaRPr lang="en-US" sz="9600" dirty="0" smtClean="0">
              <a:solidFill>
                <a:srgbClr val="F0C6AE"/>
              </a:solidFill>
              <a:latin typeface="Edwardian Script ITC" panose="030303020407070D0804" pitchFamily="66" charset="0"/>
            </a:endParaRPr>
          </a:p>
        </p:txBody>
      </p:sp>
    </p:spTree>
    <p:extLst>
      <p:ext uri="{BB962C8B-B14F-4D97-AF65-F5344CB8AC3E}">
        <p14:creationId xmlns:p14="http://schemas.microsoft.com/office/powerpoint/2010/main" val="69257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75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3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Hebrew Prophecy</a:t>
            </a:r>
            <a:endParaRPr lang="en-US" sz="4800" dirty="0" smtClean="0">
              <a:solidFill>
                <a:schemeClr val="bg1"/>
              </a:solidFill>
            </a:endParaRPr>
          </a:p>
        </p:txBody>
      </p:sp>
      <p:sp>
        <p:nvSpPr>
          <p:cNvPr id="10" name="TextBox 9"/>
          <p:cNvSpPr txBox="1"/>
          <p:nvPr/>
        </p:nvSpPr>
        <p:spPr>
          <a:xfrm>
            <a:off x="304800" y="998577"/>
            <a:ext cx="8610600" cy="1754326"/>
          </a:xfrm>
          <a:prstGeom prst="rect">
            <a:avLst/>
          </a:prstGeom>
          <a:solidFill>
            <a:schemeClr val="tx1">
              <a:lumMod val="65000"/>
              <a:lumOff val="35000"/>
              <a:alpha val="65000"/>
            </a:schemeClr>
          </a:solidFill>
        </p:spPr>
        <p:txBody>
          <a:bodyPr wrap="square" rtlCol="0">
            <a:spAutoFit/>
          </a:bodyPr>
          <a:lstStyle/>
          <a:p>
            <a:pPr algn="just"/>
            <a:r>
              <a:rPr lang="en-US" sz="3600" dirty="0" smtClean="0">
                <a:solidFill>
                  <a:schemeClr val="bg1"/>
                </a:solidFill>
                <a:latin typeface="Calibri Light" panose="020F0302020204030204" pitchFamily="34" charset="0"/>
                <a:cs typeface="Calibri Light" panose="020F0302020204030204" pitchFamily="34" charset="0"/>
              </a:rPr>
              <a:t>For a Hebrew prophecy to be regarded as true, it must come to pass with 100% accuracy. </a:t>
            </a:r>
            <a:endParaRPr lang="en-US" sz="3600" dirty="0">
              <a:solidFill>
                <a:schemeClr val="bg1"/>
              </a:solidFill>
              <a:latin typeface="Calibri Light" panose="020F0302020204030204" pitchFamily="34" charset="0"/>
              <a:cs typeface="Calibri Light" panose="020F0302020204030204" pitchFamily="34" charset="0"/>
            </a:endParaRPr>
          </a:p>
        </p:txBody>
      </p:sp>
      <p:sp>
        <p:nvSpPr>
          <p:cNvPr id="7" name="TextBox 6"/>
          <p:cNvSpPr txBox="1"/>
          <p:nvPr/>
        </p:nvSpPr>
        <p:spPr>
          <a:xfrm>
            <a:off x="304800" y="2970074"/>
            <a:ext cx="8610600" cy="1200329"/>
          </a:xfrm>
          <a:prstGeom prst="rect">
            <a:avLst/>
          </a:prstGeom>
          <a:solidFill>
            <a:schemeClr val="tx1">
              <a:lumMod val="65000"/>
              <a:lumOff val="35000"/>
              <a:alpha val="65000"/>
            </a:schemeClr>
          </a:solidFill>
        </p:spPr>
        <p:txBody>
          <a:bodyPr wrap="square" rtlCol="0">
            <a:spAutoFit/>
          </a:bodyPr>
          <a:lstStyle/>
          <a:p>
            <a:pPr algn="just"/>
            <a:r>
              <a:rPr lang="en-US" sz="3600" dirty="0" smtClean="0">
                <a:solidFill>
                  <a:schemeClr val="bg1"/>
                </a:solidFill>
                <a:latin typeface="Calibri Light" panose="020F0302020204030204" pitchFamily="34" charset="0"/>
                <a:cs typeface="Calibri Light" panose="020F0302020204030204" pitchFamily="34" charset="0"/>
              </a:rPr>
              <a:t>There are some 60 prophecies concerning the first coming of Christ.</a:t>
            </a: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08511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500"/>
                            </p:stCondLst>
                            <p:childTnLst>
                              <p:par>
                                <p:cTn id="9" presetID="10" presetClass="entr" presetSubtype="0" fill="hold" grpId="0" nodeType="afterEffect">
                                  <p:stCondLst>
                                    <p:cond delay="375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646331"/>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3600" dirty="0" smtClean="0">
                <a:solidFill>
                  <a:schemeClr val="bg1"/>
                </a:solidFill>
              </a:rPr>
              <a:t>Two Prophecies Concerning Christ’s Coming</a:t>
            </a:r>
            <a:endParaRPr lang="en-US" sz="3600" dirty="0" smtClean="0">
              <a:solidFill>
                <a:schemeClr val="bg1"/>
              </a:solidFill>
            </a:endParaRPr>
          </a:p>
        </p:txBody>
      </p:sp>
      <p:sp>
        <p:nvSpPr>
          <p:cNvPr id="10" name="TextBox 9"/>
          <p:cNvSpPr txBox="1"/>
          <p:nvPr/>
        </p:nvSpPr>
        <p:spPr>
          <a:xfrm>
            <a:off x="304800" y="998577"/>
            <a:ext cx="8610600" cy="2985433"/>
          </a:xfrm>
          <a:prstGeom prst="rect">
            <a:avLst/>
          </a:prstGeom>
          <a:solidFill>
            <a:schemeClr val="tx1">
              <a:lumMod val="65000"/>
              <a:lumOff val="35000"/>
              <a:alpha val="65000"/>
            </a:schemeClr>
          </a:solidFill>
        </p:spPr>
        <p:txBody>
          <a:bodyPr wrap="square" rtlCol="0">
            <a:spAutoFit/>
          </a:bodyPr>
          <a:lstStyle/>
          <a:p>
            <a:pPr algn="just"/>
            <a:r>
              <a:rPr lang="en-US" sz="3200" i="1" dirty="0">
                <a:solidFill>
                  <a:schemeClr val="bg1"/>
                </a:solidFill>
              </a:rPr>
              <a:t>“But as for you, </a:t>
            </a:r>
            <a:r>
              <a:rPr lang="en-US" sz="3200" b="1" i="1" u="sng" dirty="0">
                <a:solidFill>
                  <a:schemeClr val="bg1"/>
                </a:solidFill>
              </a:rPr>
              <a:t>Bethlehem</a:t>
            </a:r>
            <a:r>
              <a:rPr lang="en-US" sz="3200" i="1" dirty="0">
                <a:solidFill>
                  <a:schemeClr val="bg1"/>
                </a:solidFill>
              </a:rPr>
              <a:t> </a:t>
            </a:r>
            <a:r>
              <a:rPr lang="en-US" sz="3200" i="1" dirty="0" err="1">
                <a:solidFill>
                  <a:schemeClr val="bg1"/>
                </a:solidFill>
              </a:rPr>
              <a:t>Ephrathah</a:t>
            </a:r>
            <a:r>
              <a:rPr lang="en-US" sz="3200" i="1" dirty="0">
                <a:solidFill>
                  <a:schemeClr val="bg1"/>
                </a:solidFill>
              </a:rPr>
              <a:t>, Too little to be among the clans of Judah, From you One will go forth for Me to be ruler in Israel. His goings forth are from long ago, From the days of </a:t>
            </a:r>
            <a:r>
              <a:rPr lang="en-US" sz="3200" i="1" dirty="0" smtClean="0">
                <a:solidFill>
                  <a:schemeClr val="bg1"/>
                </a:solidFill>
              </a:rPr>
              <a:t>eternity” (Micah 5:2) </a:t>
            </a:r>
          </a:p>
          <a:p>
            <a:pPr algn="r"/>
            <a:r>
              <a:rPr lang="en-US" sz="2800" i="1" dirty="0" smtClean="0">
                <a:solidFill>
                  <a:schemeClr val="bg1"/>
                </a:solidFill>
              </a:rPr>
              <a:t>725 B.C. indicating the birthplace of Messiah</a:t>
            </a:r>
            <a:endParaRPr lang="en-US" sz="3600" dirty="0">
              <a:solidFill>
                <a:schemeClr val="bg1"/>
              </a:solidFill>
              <a:latin typeface="Calibri Light" panose="020F0302020204030204" pitchFamily="34" charset="0"/>
              <a:cs typeface="Calibri Light" panose="020F0302020204030204" pitchFamily="34" charset="0"/>
            </a:endParaRPr>
          </a:p>
        </p:txBody>
      </p:sp>
      <p:sp>
        <p:nvSpPr>
          <p:cNvPr id="7" name="TextBox 6"/>
          <p:cNvSpPr txBox="1"/>
          <p:nvPr/>
        </p:nvSpPr>
        <p:spPr>
          <a:xfrm>
            <a:off x="304800" y="4191000"/>
            <a:ext cx="8610600" cy="2062103"/>
          </a:xfrm>
          <a:prstGeom prst="rect">
            <a:avLst/>
          </a:prstGeom>
          <a:solidFill>
            <a:schemeClr val="tx1">
              <a:lumMod val="65000"/>
              <a:lumOff val="35000"/>
              <a:alpha val="65000"/>
            </a:schemeClr>
          </a:solidFill>
        </p:spPr>
        <p:txBody>
          <a:bodyPr wrap="square" rtlCol="0">
            <a:spAutoFit/>
          </a:bodyPr>
          <a:lstStyle/>
          <a:p>
            <a:pPr algn="just"/>
            <a:r>
              <a:rPr lang="en-US" sz="3200" i="1" dirty="0">
                <a:solidFill>
                  <a:schemeClr val="bg1"/>
                </a:solidFill>
              </a:rPr>
              <a:t>“Therefore the LORD Himself will give you a sign: Behold, a </a:t>
            </a:r>
            <a:r>
              <a:rPr lang="en-US" sz="3200" b="1" i="1" u="sng" dirty="0">
                <a:solidFill>
                  <a:schemeClr val="bg1"/>
                </a:solidFill>
              </a:rPr>
              <a:t>virgin</a:t>
            </a:r>
            <a:r>
              <a:rPr lang="en-US" sz="3200" i="1" dirty="0">
                <a:solidFill>
                  <a:schemeClr val="bg1"/>
                </a:solidFill>
              </a:rPr>
              <a:t> will be with child and bear a son, and she will call His name </a:t>
            </a:r>
            <a:r>
              <a:rPr lang="en-US" sz="3200" i="1" dirty="0" smtClean="0">
                <a:solidFill>
                  <a:schemeClr val="bg1"/>
                </a:solidFill>
              </a:rPr>
              <a:t>Immanuel” (Isaiah 7:14).</a:t>
            </a:r>
          </a:p>
          <a:p>
            <a:pPr algn="r"/>
            <a:r>
              <a:rPr lang="en-US" sz="2800" i="1" dirty="0" smtClean="0">
                <a:solidFill>
                  <a:schemeClr val="bg1"/>
                </a:solidFill>
              </a:rPr>
              <a:t>735 B.C. indicating the virgin birth of Messiah</a:t>
            </a:r>
            <a:r>
              <a:rPr lang="en-US" sz="3200" i="1" dirty="0" smtClean="0">
                <a:solidFill>
                  <a:schemeClr val="bg1"/>
                </a:solidFill>
              </a:rPr>
              <a:t> </a:t>
            </a:r>
            <a:endParaRPr lang="en-US" sz="3200" dirty="0">
              <a:solidFill>
                <a:schemeClr val="bg1"/>
              </a:solidFill>
            </a:endParaRPr>
          </a:p>
        </p:txBody>
      </p:sp>
    </p:spTree>
    <p:extLst>
      <p:ext uri="{BB962C8B-B14F-4D97-AF65-F5344CB8AC3E}">
        <p14:creationId xmlns:p14="http://schemas.microsoft.com/office/powerpoint/2010/main" val="272357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500"/>
                            </p:stCondLst>
                            <p:childTnLst>
                              <p:par>
                                <p:cTn id="9" presetID="10" presetClass="entr" presetSubtype="0" fill="hold" grpId="0" nodeType="afterEffect">
                                  <p:stCondLst>
                                    <p:cond delay="475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What are the odds?</a:t>
            </a:r>
            <a:endParaRPr lang="en-US" sz="4800" dirty="0" smtClean="0">
              <a:solidFill>
                <a:schemeClr val="bg1"/>
              </a:solidFill>
            </a:endParaRPr>
          </a:p>
        </p:txBody>
      </p:sp>
      <p:sp>
        <p:nvSpPr>
          <p:cNvPr id="10" name="TextBox 9"/>
          <p:cNvSpPr txBox="1"/>
          <p:nvPr/>
        </p:nvSpPr>
        <p:spPr>
          <a:xfrm>
            <a:off x="304800" y="998577"/>
            <a:ext cx="8610600" cy="2431435"/>
          </a:xfrm>
          <a:prstGeom prst="rect">
            <a:avLst/>
          </a:prstGeom>
          <a:solidFill>
            <a:schemeClr val="tx1">
              <a:lumMod val="65000"/>
              <a:lumOff val="35000"/>
              <a:alpha val="65000"/>
            </a:schemeClr>
          </a:solidFill>
        </p:spPr>
        <p:txBody>
          <a:bodyPr wrap="square" rtlCol="0">
            <a:spAutoFit/>
          </a:bodyPr>
          <a:lstStyle/>
          <a:p>
            <a:pPr algn="just"/>
            <a:r>
              <a:rPr lang="en-US" sz="3600" dirty="0" smtClean="0">
                <a:solidFill>
                  <a:schemeClr val="bg1"/>
                </a:solidFill>
                <a:latin typeface="Calibri Light" panose="020F0302020204030204" pitchFamily="34" charset="0"/>
                <a:cs typeface="Calibri Light" panose="020F0302020204030204" pitchFamily="34" charset="0"/>
              </a:rPr>
              <a:t>For a single person to fulfill just eight (8) of the 60 prophecies concerning the first coming of Messiah is 1 in 10</a:t>
            </a:r>
            <a:r>
              <a:rPr lang="en-US" sz="3600" baseline="30000" dirty="0" smtClean="0">
                <a:solidFill>
                  <a:schemeClr val="bg1"/>
                </a:solidFill>
                <a:latin typeface="Calibri Light" panose="020F0302020204030204" pitchFamily="34" charset="0"/>
                <a:cs typeface="Calibri Light" panose="020F0302020204030204" pitchFamily="34" charset="0"/>
              </a:rPr>
              <a:t>21</a:t>
            </a:r>
            <a:r>
              <a:rPr lang="en-US" sz="3600" dirty="0">
                <a:solidFill>
                  <a:schemeClr val="bg1"/>
                </a:solidFill>
                <a:latin typeface="Calibri Light" panose="020F0302020204030204" pitchFamily="34" charset="0"/>
                <a:cs typeface="Calibri Light" panose="020F0302020204030204" pitchFamily="34" charset="0"/>
              </a:rPr>
              <a:t> </a:t>
            </a:r>
            <a:endParaRPr lang="en-US" sz="1200" dirty="0" smtClean="0">
              <a:solidFill>
                <a:schemeClr val="bg1"/>
              </a:solidFill>
              <a:latin typeface="Calibri Light" panose="020F0302020204030204" pitchFamily="34" charset="0"/>
              <a:cs typeface="Calibri Light" panose="020F0302020204030204" pitchFamily="34" charset="0"/>
            </a:endParaRPr>
          </a:p>
          <a:p>
            <a:pPr algn="just"/>
            <a:endParaRPr lang="en-US" sz="1200" dirty="0" smtClean="0">
              <a:solidFill>
                <a:schemeClr val="bg1"/>
              </a:solidFill>
              <a:latin typeface="Calibri Light" panose="020F0302020204030204" pitchFamily="34" charset="0"/>
              <a:cs typeface="Calibri Light" panose="020F0302020204030204" pitchFamily="34" charset="0"/>
            </a:endParaRPr>
          </a:p>
          <a:p>
            <a:pPr algn="ctr"/>
            <a:r>
              <a:rPr lang="en-US" sz="3200" dirty="0" smtClean="0">
                <a:solidFill>
                  <a:schemeClr val="bg1"/>
                </a:solidFill>
                <a:latin typeface="Calibri Light" panose="020F0302020204030204" pitchFamily="34" charset="0"/>
                <a:cs typeface="Calibri Light" panose="020F0302020204030204" pitchFamily="34" charset="0"/>
              </a:rPr>
              <a:t>(1 in 1,000,000,000,000,000,000,000 – a sextillion)</a:t>
            </a:r>
            <a:endParaRPr lang="en-US" sz="3200" baseline="30000" dirty="0">
              <a:solidFill>
                <a:schemeClr val="bg1"/>
              </a:solidFill>
              <a:latin typeface="Calibri Light" panose="020F0302020204030204" pitchFamily="34" charset="0"/>
              <a:cs typeface="Calibri Light" panose="020F0302020204030204" pitchFamily="34" charset="0"/>
            </a:endParaRPr>
          </a:p>
        </p:txBody>
      </p:sp>
      <p:sp>
        <p:nvSpPr>
          <p:cNvPr id="7" name="TextBox 6"/>
          <p:cNvSpPr txBox="1"/>
          <p:nvPr/>
        </p:nvSpPr>
        <p:spPr>
          <a:xfrm>
            <a:off x="304800" y="3657600"/>
            <a:ext cx="8610600" cy="3046988"/>
          </a:xfrm>
          <a:prstGeom prst="rect">
            <a:avLst/>
          </a:prstGeom>
          <a:solidFill>
            <a:schemeClr val="tx1">
              <a:lumMod val="65000"/>
              <a:lumOff val="35000"/>
              <a:alpha val="65000"/>
            </a:schemeClr>
          </a:solidFill>
        </p:spPr>
        <p:txBody>
          <a:bodyPr wrap="square" rtlCol="0">
            <a:spAutoFit/>
          </a:bodyPr>
          <a:lstStyle/>
          <a:p>
            <a:pPr algn="just"/>
            <a:r>
              <a:rPr lang="en-US" sz="3200" dirty="0" smtClean="0">
                <a:solidFill>
                  <a:schemeClr val="bg1"/>
                </a:solidFill>
                <a:latin typeface="Calibri Light" panose="020F0302020204030204" pitchFamily="34" charset="0"/>
                <a:cs typeface="Calibri Light" panose="020F0302020204030204" pitchFamily="34" charset="0"/>
              </a:rPr>
              <a:t>That number visualized: “First</a:t>
            </a:r>
            <a:r>
              <a:rPr lang="en-US" sz="3200" dirty="0">
                <a:solidFill>
                  <a:schemeClr val="bg1"/>
                </a:solidFill>
                <a:latin typeface="Calibri Light" panose="020F0302020204030204" pitchFamily="34" charset="0"/>
                <a:cs typeface="Calibri Light" panose="020F0302020204030204" pitchFamily="34" charset="0"/>
              </a:rPr>
              <a:t>, blanket the entire Earth land mass with silver dollars 120 feet high. Second, specially mark one of those dollars and randomly bury it. Third, ask a person to travel the Earth and select the marked dollar, while blindfolded, from the trillions of other dollars.”</a:t>
            </a:r>
          </a:p>
        </p:txBody>
      </p:sp>
    </p:spTree>
    <p:extLst>
      <p:ext uri="{BB962C8B-B14F-4D97-AF65-F5344CB8AC3E}">
        <p14:creationId xmlns:p14="http://schemas.microsoft.com/office/powerpoint/2010/main" val="15387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What are the odds?</a:t>
            </a:r>
            <a:endParaRPr lang="en-US" sz="4800" dirty="0" smtClean="0">
              <a:solidFill>
                <a:schemeClr val="bg1"/>
              </a:solidFill>
            </a:endParaRPr>
          </a:p>
        </p:txBody>
      </p:sp>
      <p:sp>
        <p:nvSpPr>
          <p:cNvPr id="10" name="TextBox 9"/>
          <p:cNvSpPr txBox="1"/>
          <p:nvPr/>
        </p:nvSpPr>
        <p:spPr>
          <a:xfrm>
            <a:off x="304800" y="998577"/>
            <a:ext cx="8610600" cy="1754326"/>
          </a:xfrm>
          <a:prstGeom prst="rect">
            <a:avLst/>
          </a:prstGeom>
          <a:solidFill>
            <a:schemeClr val="tx1">
              <a:lumMod val="65000"/>
              <a:lumOff val="35000"/>
              <a:alpha val="65000"/>
            </a:schemeClr>
          </a:solidFill>
        </p:spPr>
        <p:txBody>
          <a:bodyPr wrap="square" rtlCol="0">
            <a:spAutoFit/>
          </a:bodyPr>
          <a:lstStyle/>
          <a:p>
            <a:pPr algn="just"/>
            <a:r>
              <a:rPr lang="en-US" sz="3600" dirty="0" smtClean="0">
                <a:solidFill>
                  <a:schemeClr val="bg1"/>
                </a:solidFill>
                <a:latin typeface="Calibri Light" panose="020F0302020204030204" pitchFamily="34" charset="0"/>
                <a:cs typeface="Calibri Light" panose="020F0302020204030204" pitchFamily="34" charset="0"/>
              </a:rPr>
              <a:t>For a single person to fulfill all the prophecies concerning the first coming of Messiah with 100% accuracy as see in Jesus Christ?</a:t>
            </a:r>
            <a:endParaRPr lang="en-US" sz="3200" baseline="30000" dirty="0">
              <a:solidFill>
                <a:schemeClr val="bg1"/>
              </a:solidFill>
              <a:latin typeface="Calibri Light" panose="020F0302020204030204" pitchFamily="34" charset="0"/>
              <a:cs typeface="Calibri Light" panose="020F0302020204030204" pitchFamily="34" charset="0"/>
            </a:endParaRPr>
          </a:p>
        </p:txBody>
      </p:sp>
      <p:sp>
        <p:nvSpPr>
          <p:cNvPr id="7" name="TextBox 6"/>
          <p:cNvSpPr txBox="1"/>
          <p:nvPr/>
        </p:nvSpPr>
        <p:spPr>
          <a:xfrm>
            <a:off x="304800" y="2971800"/>
            <a:ext cx="8610600" cy="2062103"/>
          </a:xfrm>
          <a:prstGeom prst="rect">
            <a:avLst/>
          </a:prstGeom>
          <a:solidFill>
            <a:schemeClr val="tx1">
              <a:lumMod val="65000"/>
              <a:lumOff val="35000"/>
              <a:alpha val="65000"/>
            </a:schemeClr>
          </a:solidFill>
        </p:spPr>
        <p:txBody>
          <a:bodyPr wrap="square" rtlCol="0">
            <a:spAutoFit/>
          </a:bodyPr>
          <a:lstStyle/>
          <a:p>
            <a:pPr algn="just"/>
            <a:r>
              <a:rPr lang="en-US" sz="3200" dirty="0">
                <a:solidFill>
                  <a:schemeClr val="bg1"/>
                </a:solidFill>
              </a:rPr>
              <a:t>One mathematician’s estimate of those impossible odds is “one chance in a trillion, trillion, trillion, trillion, trillion, trillion, trillion, trillion, trillion, trillion, trillion, trillion, trillion.” </a:t>
            </a:r>
            <a:endParaRPr lang="en-US" sz="3200" dirty="0">
              <a:solidFill>
                <a:schemeClr val="bg1"/>
              </a:solidFill>
              <a:latin typeface="Calibri Light" panose="020F0302020204030204" pitchFamily="34" charset="0"/>
              <a:cs typeface="Calibri Light" panose="020F0302020204030204" pitchFamily="34" charset="0"/>
            </a:endParaRPr>
          </a:p>
        </p:txBody>
      </p:sp>
      <p:sp>
        <p:nvSpPr>
          <p:cNvPr id="6" name="TextBox 5"/>
          <p:cNvSpPr txBox="1"/>
          <p:nvPr/>
        </p:nvSpPr>
        <p:spPr>
          <a:xfrm>
            <a:off x="304800" y="5257800"/>
            <a:ext cx="8610600" cy="1077218"/>
          </a:xfrm>
          <a:prstGeom prst="rect">
            <a:avLst/>
          </a:prstGeom>
          <a:solidFill>
            <a:schemeClr val="tx1">
              <a:lumMod val="65000"/>
              <a:lumOff val="35000"/>
              <a:alpha val="65000"/>
            </a:schemeClr>
          </a:solidFill>
        </p:spPr>
        <p:txBody>
          <a:bodyPr wrap="square" rtlCol="0">
            <a:spAutoFit/>
          </a:bodyPr>
          <a:lstStyle/>
          <a:p>
            <a:pPr algn="just"/>
            <a:r>
              <a:rPr lang="en-US" sz="3200" dirty="0" smtClean="0">
                <a:solidFill>
                  <a:schemeClr val="bg1"/>
                </a:solidFill>
              </a:rPr>
              <a:t>In other words, this is not humanly possible. It must be supernaturally accomplished.</a:t>
            </a:r>
            <a:endParaRPr lang="en-US" sz="32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46686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500"/>
                            </p:stCondLst>
                            <p:childTnLst>
                              <p:par>
                                <p:cTn id="9" presetID="10" presetClass="entr" presetSubtype="0" fill="hold" grpId="0" nodeType="afterEffect">
                                  <p:stCondLst>
                                    <p:cond delay="375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250"/>
                                        <p:tgtEl>
                                          <p:spTgt spid="7"/>
                                        </p:tgtEl>
                                      </p:cBhvr>
                                    </p:animEffect>
                                  </p:childTnLst>
                                </p:cTn>
                              </p:par>
                            </p:childTnLst>
                          </p:cTn>
                        </p:par>
                        <p:par>
                          <p:cTn id="12" fill="hold">
                            <p:stCondLst>
                              <p:cond delay="6500"/>
                            </p:stCondLst>
                            <p:childTnLst>
                              <p:par>
                                <p:cTn id="13" presetID="10" presetClass="entr" presetSubtype="0" fill="hold" grpId="0" nodeType="afterEffect">
                                  <p:stCondLst>
                                    <p:cond delay="275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52400" y="4038600"/>
            <a:ext cx="8915400" cy="584775"/>
          </a:xfrm>
          <a:prstGeom prst="rect">
            <a:avLst/>
          </a:prstGeom>
          <a:noFill/>
        </p:spPr>
        <p:txBody>
          <a:bodyPr wrap="square" rtlCol="0">
            <a:spAutoFit/>
          </a:bodyPr>
          <a:lstStyle/>
          <a:p>
            <a:pPr algn="ctr"/>
            <a:r>
              <a:rPr lang="en-US" sz="3200" dirty="0" smtClean="0">
                <a:solidFill>
                  <a:srgbClr val="F0C6AE"/>
                </a:solidFill>
                <a:latin typeface="Calibri Light" panose="020F0302020204030204" pitchFamily="34" charset="0"/>
                <a:cs typeface="Calibri Light" panose="020F0302020204030204" pitchFamily="34" charset="0"/>
              </a:rPr>
              <a:t>Matthew 2:1-12</a:t>
            </a:r>
            <a:endParaRPr lang="en-US" sz="3200" dirty="0" smtClean="0">
              <a:solidFill>
                <a:srgbClr val="F0C6AE"/>
              </a:solidFill>
              <a:latin typeface="Calibri Light" panose="020F0302020204030204" pitchFamily="34" charset="0"/>
              <a:cs typeface="Calibri Light" panose="020F0302020204030204" pitchFamily="34" charset="0"/>
            </a:endParaRPr>
          </a:p>
        </p:txBody>
      </p:sp>
      <p:sp>
        <p:nvSpPr>
          <p:cNvPr id="8" name="TextBox 7"/>
          <p:cNvSpPr txBox="1"/>
          <p:nvPr/>
        </p:nvSpPr>
        <p:spPr>
          <a:xfrm>
            <a:off x="152400" y="2667000"/>
            <a:ext cx="8915400" cy="1569660"/>
          </a:xfrm>
          <a:prstGeom prst="rect">
            <a:avLst/>
          </a:prstGeom>
          <a:noFill/>
        </p:spPr>
        <p:txBody>
          <a:bodyPr wrap="square" rtlCol="0">
            <a:spAutoFit/>
          </a:bodyPr>
          <a:lstStyle/>
          <a:p>
            <a:pPr algn="ctr"/>
            <a:r>
              <a:rPr lang="en-US" sz="9600" dirty="0" smtClean="0">
                <a:solidFill>
                  <a:srgbClr val="F0C6AE"/>
                </a:solidFill>
                <a:latin typeface="Edwardian Script ITC" panose="030303020407070D0804" pitchFamily="66" charset="0"/>
              </a:rPr>
              <a:t>The Star of Christmas</a:t>
            </a:r>
            <a:endParaRPr lang="en-US" sz="9600" dirty="0" smtClean="0">
              <a:solidFill>
                <a:srgbClr val="F0C6AE"/>
              </a:solidFill>
              <a:latin typeface="Edwardian Script ITC" panose="030303020407070D0804" pitchFamily="66" charset="0"/>
            </a:endParaRPr>
          </a:p>
        </p:txBody>
      </p:sp>
    </p:spTree>
    <p:extLst>
      <p:ext uri="{BB962C8B-B14F-4D97-AF65-F5344CB8AC3E}">
        <p14:creationId xmlns:p14="http://schemas.microsoft.com/office/powerpoint/2010/main" val="222322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75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3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The Star of Christmas</a:t>
            </a:r>
            <a:endParaRPr lang="en-US" sz="4800" dirty="0" smtClean="0">
              <a:solidFill>
                <a:schemeClr val="bg1"/>
              </a:solidFill>
            </a:endParaRPr>
          </a:p>
        </p:txBody>
      </p:sp>
      <p:sp>
        <p:nvSpPr>
          <p:cNvPr id="10" name="TextBox 9"/>
          <p:cNvSpPr txBox="1"/>
          <p:nvPr/>
        </p:nvSpPr>
        <p:spPr>
          <a:xfrm>
            <a:off x="304800" y="998577"/>
            <a:ext cx="8610600" cy="646331"/>
          </a:xfrm>
          <a:prstGeom prst="rect">
            <a:avLst/>
          </a:prstGeom>
          <a:solidFill>
            <a:schemeClr val="tx1">
              <a:lumMod val="65000"/>
              <a:lumOff val="35000"/>
              <a:alpha val="65000"/>
            </a:schemeClr>
          </a:solidFill>
        </p:spPr>
        <p:txBody>
          <a:bodyPr wrap="square" rtlCol="0">
            <a:spAutoFit/>
          </a:bodyPr>
          <a:lstStyle/>
          <a:p>
            <a:pPr algn="just"/>
            <a:r>
              <a:rPr lang="en-US" sz="3600" b="1" dirty="0" smtClean="0">
                <a:solidFill>
                  <a:schemeClr val="bg1"/>
                </a:solidFill>
                <a:latin typeface="Calibri Light" panose="020F0302020204030204" pitchFamily="34" charset="0"/>
                <a:cs typeface="Calibri Light" panose="020F0302020204030204" pitchFamily="34" charset="0"/>
              </a:rPr>
              <a:t>I. Consider the skies</a:t>
            </a:r>
            <a:endParaRPr lang="en-US" sz="3600" b="1" dirty="0">
              <a:solidFill>
                <a:schemeClr val="bg1"/>
              </a:solidFill>
              <a:latin typeface="Calibri Light" panose="020F0302020204030204" pitchFamily="34" charset="0"/>
              <a:cs typeface="Calibri Light" panose="020F0302020204030204" pitchFamily="34" charset="0"/>
            </a:endParaRPr>
          </a:p>
        </p:txBody>
      </p:sp>
      <p:sp>
        <p:nvSpPr>
          <p:cNvPr id="7" name="TextBox 6"/>
          <p:cNvSpPr txBox="1"/>
          <p:nvPr/>
        </p:nvSpPr>
        <p:spPr>
          <a:xfrm>
            <a:off x="304800" y="1828800"/>
            <a:ext cx="8610600" cy="1815882"/>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“3 When I consider Your </a:t>
            </a:r>
            <a:r>
              <a:rPr lang="en-US" sz="2800" i="1" u="sng" dirty="0">
                <a:solidFill>
                  <a:schemeClr val="bg1"/>
                </a:solidFill>
              </a:rPr>
              <a:t>heavens</a:t>
            </a:r>
            <a:r>
              <a:rPr lang="en-US" sz="2800" i="1" dirty="0">
                <a:solidFill>
                  <a:schemeClr val="bg1"/>
                </a:solidFill>
              </a:rPr>
              <a:t>, the work of Your fingers, The </a:t>
            </a:r>
            <a:r>
              <a:rPr lang="en-US" sz="2800" i="1" u="sng" dirty="0">
                <a:solidFill>
                  <a:schemeClr val="bg1"/>
                </a:solidFill>
              </a:rPr>
              <a:t>moon</a:t>
            </a:r>
            <a:r>
              <a:rPr lang="en-US" sz="2800" i="1" dirty="0">
                <a:solidFill>
                  <a:schemeClr val="bg1"/>
                </a:solidFill>
              </a:rPr>
              <a:t> and the </a:t>
            </a:r>
            <a:r>
              <a:rPr lang="en-US" sz="2800" i="1" u="sng" dirty="0">
                <a:solidFill>
                  <a:schemeClr val="bg1"/>
                </a:solidFill>
              </a:rPr>
              <a:t>stars</a:t>
            </a:r>
            <a:r>
              <a:rPr lang="en-US" sz="2800" i="1" dirty="0">
                <a:solidFill>
                  <a:schemeClr val="bg1"/>
                </a:solidFill>
              </a:rPr>
              <a:t>, which You have ordained; 4 What is man that You take thought of him, And the son of man that You care for him?” (Psalm 8:3-4).</a:t>
            </a:r>
            <a:r>
              <a:rPr lang="en-US" sz="2800" dirty="0">
                <a:solidFill>
                  <a:schemeClr val="bg1"/>
                </a:solidFill>
              </a:rPr>
              <a:t> </a:t>
            </a:r>
            <a:endParaRPr lang="en-US" sz="2800" dirty="0">
              <a:solidFill>
                <a:schemeClr val="bg1"/>
              </a:solidFill>
              <a:latin typeface="Calibri Light" panose="020F0302020204030204" pitchFamily="34" charset="0"/>
              <a:cs typeface="Calibri Light" panose="020F0302020204030204" pitchFamily="34" charset="0"/>
            </a:endParaRPr>
          </a:p>
        </p:txBody>
      </p:sp>
      <p:sp>
        <p:nvSpPr>
          <p:cNvPr id="6" name="TextBox 5"/>
          <p:cNvSpPr txBox="1"/>
          <p:nvPr/>
        </p:nvSpPr>
        <p:spPr>
          <a:xfrm>
            <a:off x="304800" y="3810000"/>
            <a:ext cx="8610600" cy="954107"/>
          </a:xfrm>
          <a:prstGeom prst="rect">
            <a:avLst/>
          </a:prstGeom>
          <a:solidFill>
            <a:schemeClr val="tx1">
              <a:lumMod val="65000"/>
              <a:lumOff val="35000"/>
              <a:alpha val="65000"/>
            </a:schemeClr>
          </a:solidFill>
        </p:spPr>
        <p:txBody>
          <a:bodyPr wrap="square" rtlCol="0">
            <a:spAutoFit/>
          </a:bodyPr>
          <a:lstStyle/>
          <a:p>
            <a:pPr algn="just"/>
            <a:r>
              <a:rPr lang="en-US" sz="2800" i="1" dirty="0">
                <a:solidFill>
                  <a:schemeClr val="bg1"/>
                </a:solidFill>
              </a:rPr>
              <a:t>“In the beginning, God created the </a:t>
            </a:r>
            <a:r>
              <a:rPr lang="en-US" sz="2800" i="1" u="sng" dirty="0">
                <a:solidFill>
                  <a:schemeClr val="bg1"/>
                </a:solidFill>
              </a:rPr>
              <a:t>heavens</a:t>
            </a:r>
            <a:r>
              <a:rPr lang="en-US" sz="2800" i="1" dirty="0">
                <a:solidFill>
                  <a:schemeClr val="bg1"/>
                </a:solidFill>
              </a:rPr>
              <a:t> and the earth.”</a:t>
            </a:r>
            <a:r>
              <a:rPr lang="en-US" sz="2800" dirty="0">
                <a:solidFill>
                  <a:schemeClr val="bg1"/>
                </a:solidFill>
              </a:rPr>
              <a:t> </a:t>
            </a:r>
            <a:r>
              <a:rPr lang="en-US" sz="2800" i="1" dirty="0" smtClean="0">
                <a:solidFill>
                  <a:schemeClr val="bg1"/>
                </a:solidFill>
              </a:rPr>
              <a:t>(Genesis 1:1)</a:t>
            </a:r>
            <a:r>
              <a:rPr lang="en-US" sz="2800" dirty="0" smtClean="0">
                <a:solidFill>
                  <a:schemeClr val="bg1"/>
                </a:solidFill>
              </a:rPr>
              <a:t> </a:t>
            </a:r>
            <a:endParaRPr lang="en-US" sz="2800" dirty="0">
              <a:solidFill>
                <a:schemeClr val="bg1"/>
              </a:solidFill>
              <a:latin typeface="Calibri Light" panose="020F0302020204030204" pitchFamily="34" charset="0"/>
              <a:cs typeface="Calibri Light" panose="020F0302020204030204" pitchFamily="34" charset="0"/>
            </a:endParaRPr>
          </a:p>
        </p:txBody>
      </p:sp>
      <p:sp>
        <p:nvSpPr>
          <p:cNvPr id="11" name="TextBox 10"/>
          <p:cNvSpPr txBox="1"/>
          <p:nvPr/>
        </p:nvSpPr>
        <p:spPr>
          <a:xfrm>
            <a:off x="304800" y="4913293"/>
            <a:ext cx="8610600" cy="1384995"/>
          </a:xfrm>
          <a:prstGeom prst="rect">
            <a:avLst/>
          </a:prstGeom>
          <a:solidFill>
            <a:schemeClr val="tx1">
              <a:lumMod val="65000"/>
              <a:lumOff val="35000"/>
              <a:alpha val="65000"/>
            </a:schemeClr>
          </a:solidFill>
        </p:spPr>
        <p:txBody>
          <a:bodyPr wrap="square" rtlCol="0">
            <a:spAutoFit/>
          </a:bodyPr>
          <a:lstStyle/>
          <a:p>
            <a:pPr algn="just"/>
            <a:r>
              <a:rPr lang="en-US" sz="2800" dirty="0">
                <a:solidFill>
                  <a:schemeClr val="bg1"/>
                </a:solidFill>
              </a:rPr>
              <a:t>God gave us the stars to give light on the earth and to </a:t>
            </a:r>
            <a:r>
              <a:rPr lang="en-US" sz="2800" i="1" dirty="0">
                <a:solidFill>
                  <a:schemeClr val="bg1"/>
                </a:solidFill>
              </a:rPr>
              <a:t>“be for signs and for seasons and for days and years”</a:t>
            </a:r>
            <a:r>
              <a:rPr lang="en-US" sz="2800" dirty="0">
                <a:solidFill>
                  <a:schemeClr val="bg1"/>
                </a:solidFill>
              </a:rPr>
              <a:t> </a:t>
            </a:r>
            <a:r>
              <a:rPr lang="en-US" sz="2800" dirty="0" smtClean="0">
                <a:solidFill>
                  <a:schemeClr val="bg1"/>
                </a:solidFill>
              </a:rPr>
              <a:t>(Genesis 1:14). </a:t>
            </a:r>
            <a:endParaRPr lang="en-US" sz="28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2756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7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750"/>
                                        <p:tgtEl>
                                          <p:spTgt spid="6"/>
                                        </p:tgtEl>
                                      </p:cBhvr>
                                    </p:animEffect>
                                  </p:childTnLst>
                                </p:cTn>
                              </p:par>
                            </p:childTnLst>
                          </p:cTn>
                        </p:par>
                        <p:par>
                          <p:cTn id="18" fill="hold">
                            <p:stCondLst>
                              <p:cond delay="750"/>
                            </p:stCondLst>
                            <p:childTnLst>
                              <p:par>
                                <p:cTn id="19" presetID="10" presetClass="entr" presetSubtype="0" fill="hold" grpId="0" nodeType="afterEffect">
                                  <p:stCondLst>
                                    <p:cond delay="375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P spid="6"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Matthew 2:2</a:t>
            </a:r>
            <a:endParaRPr lang="en-US" sz="4800" dirty="0" smtClean="0">
              <a:solidFill>
                <a:schemeClr val="bg1"/>
              </a:solidFill>
            </a:endParaRPr>
          </a:p>
        </p:txBody>
      </p:sp>
      <p:sp>
        <p:nvSpPr>
          <p:cNvPr id="10" name="TextBox 9"/>
          <p:cNvSpPr txBox="1"/>
          <p:nvPr/>
        </p:nvSpPr>
        <p:spPr>
          <a:xfrm>
            <a:off x="304800" y="998577"/>
            <a:ext cx="8610600" cy="1938992"/>
          </a:xfrm>
          <a:prstGeom prst="rect">
            <a:avLst/>
          </a:prstGeom>
          <a:solidFill>
            <a:schemeClr val="tx1">
              <a:lumMod val="65000"/>
              <a:lumOff val="35000"/>
              <a:alpha val="65000"/>
            </a:schemeClr>
          </a:solidFill>
        </p:spPr>
        <p:txBody>
          <a:bodyPr wrap="square" rtlCol="0">
            <a:spAutoFit/>
          </a:bodyPr>
          <a:lstStyle/>
          <a:p>
            <a:pPr algn="just"/>
            <a:r>
              <a:rPr lang="en-US" sz="4000" i="1" dirty="0">
                <a:solidFill>
                  <a:schemeClr val="bg1"/>
                </a:solidFill>
              </a:rPr>
              <a:t>“Where is He who has been born King of the Jews? For we saw His </a:t>
            </a:r>
            <a:r>
              <a:rPr lang="en-US" sz="4000" i="1" u="sng" dirty="0">
                <a:solidFill>
                  <a:schemeClr val="bg1"/>
                </a:solidFill>
              </a:rPr>
              <a:t>star</a:t>
            </a:r>
            <a:r>
              <a:rPr lang="en-US" sz="4000" i="1" dirty="0">
                <a:solidFill>
                  <a:schemeClr val="bg1"/>
                </a:solidFill>
              </a:rPr>
              <a:t> in the east and have come to worship Him.”</a:t>
            </a:r>
            <a:r>
              <a:rPr lang="en-US" sz="4000" dirty="0">
                <a:solidFill>
                  <a:schemeClr val="bg1"/>
                </a:solidFill>
              </a:rPr>
              <a:t> </a:t>
            </a:r>
            <a:endParaRPr lang="en-US" sz="40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4544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Box 8"/>
          <p:cNvSpPr txBox="1"/>
          <p:nvPr/>
        </p:nvSpPr>
        <p:spPr>
          <a:xfrm>
            <a:off x="304800" y="76200"/>
            <a:ext cx="8610600" cy="830997"/>
          </a:xfrm>
          <a:prstGeom prst="rect">
            <a:avLst/>
          </a:prstGeom>
          <a:solidFill>
            <a:schemeClr val="tx1">
              <a:lumMod val="65000"/>
              <a:lumOff val="35000"/>
              <a:alpha val="65000"/>
            </a:schemeClr>
          </a:solidFill>
          <a:ln>
            <a:solidFill>
              <a:schemeClr val="tx2">
                <a:lumMod val="20000"/>
                <a:lumOff val="80000"/>
              </a:schemeClr>
            </a:solidFill>
          </a:ln>
        </p:spPr>
        <p:txBody>
          <a:bodyPr wrap="square" rtlCol="0">
            <a:spAutoFit/>
          </a:bodyPr>
          <a:lstStyle/>
          <a:p>
            <a:pPr algn="ctr"/>
            <a:r>
              <a:rPr lang="en-US" sz="4800" dirty="0" smtClean="0">
                <a:solidFill>
                  <a:schemeClr val="bg1"/>
                </a:solidFill>
              </a:rPr>
              <a:t>Psalm 19:1</a:t>
            </a:r>
            <a:endParaRPr lang="en-US" sz="4800" dirty="0" smtClean="0">
              <a:solidFill>
                <a:schemeClr val="bg1"/>
              </a:solidFill>
            </a:endParaRPr>
          </a:p>
        </p:txBody>
      </p:sp>
      <p:sp>
        <p:nvSpPr>
          <p:cNvPr id="10" name="TextBox 9"/>
          <p:cNvSpPr txBox="1"/>
          <p:nvPr/>
        </p:nvSpPr>
        <p:spPr>
          <a:xfrm>
            <a:off x="304800" y="998577"/>
            <a:ext cx="8610600" cy="1938992"/>
          </a:xfrm>
          <a:prstGeom prst="rect">
            <a:avLst/>
          </a:prstGeom>
          <a:solidFill>
            <a:schemeClr val="tx1">
              <a:lumMod val="65000"/>
              <a:lumOff val="35000"/>
              <a:alpha val="65000"/>
            </a:schemeClr>
          </a:solidFill>
        </p:spPr>
        <p:txBody>
          <a:bodyPr wrap="square" rtlCol="0">
            <a:spAutoFit/>
          </a:bodyPr>
          <a:lstStyle/>
          <a:p>
            <a:pPr algn="just"/>
            <a:r>
              <a:rPr lang="en-US" sz="4000" i="1" dirty="0">
                <a:solidFill>
                  <a:schemeClr val="bg1"/>
                </a:solidFill>
              </a:rPr>
              <a:t>“The </a:t>
            </a:r>
            <a:r>
              <a:rPr lang="en-US" sz="4000" i="1" u="sng" dirty="0">
                <a:solidFill>
                  <a:schemeClr val="bg1"/>
                </a:solidFill>
              </a:rPr>
              <a:t>heavens</a:t>
            </a:r>
            <a:r>
              <a:rPr lang="en-US" sz="4000" i="1" dirty="0">
                <a:solidFill>
                  <a:schemeClr val="bg1"/>
                </a:solidFill>
              </a:rPr>
              <a:t> are telling of the glory of God; And their expanse is declaring the work of His hands.”</a:t>
            </a:r>
            <a:r>
              <a:rPr lang="en-US" sz="4000" dirty="0">
                <a:solidFill>
                  <a:schemeClr val="bg1"/>
                </a:solidFill>
              </a:rPr>
              <a:t> </a:t>
            </a:r>
            <a:endParaRPr lang="en-US" sz="40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9323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38290</TotalTime>
  <Words>1384</Words>
  <Application>Microsoft Office PowerPoint</Application>
  <PresentationFormat>On-screen Show (4:3)</PresentationFormat>
  <Paragraphs>70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c:creator>
  <cp:lastModifiedBy>Ed Godfrey</cp:lastModifiedBy>
  <cp:revision>795</cp:revision>
  <dcterms:created xsi:type="dcterms:W3CDTF">2013-08-08T16:28:40Z</dcterms:created>
  <dcterms:modified xsi:type="dcterms:W3CDTF">2017-12-23T17:49:12Z</dcterms:modified>
</cp:coreProperties>
</file>