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1455" r:id="rId2"/>
    <p:sldId id="1674" r:id="rId3"/>
    <p:sldId id="1768" r:id="rId4"/>
    <p:sldId id="1792" r:id="rId5"/>
    <p:sldId id="1769" r:id="rId6"/>
    <p:sldId id="1783" r:id="rId7"/>
    <p:sldId id="1785" r:id="rId8"/>
    <p:sldId id="1786" r:id="rId9"/>
    <p:sldId id="1787" r:id="rId10"/>
    <p:sldId id="1793" r:id="rId11"/>
    <p:sldId id="1794" r:id="rId12"/>
    <p:sldId id="1795" r:id="rId13"/>
    <p:sldId id="1796" r:id="rId14"/>
    <p:sldId id="1797" r:id="rId15"/>
    <p:sldId id="1798" r:id="rId16"/>
    <p:sldId id="1799" r:id="rId17"/>
    <p:sldId id="1800" r:id="rId18"/>
    <p:sldId id="1801" r:id="rId19"/>
    <p:sldId id="1802" r:id="rId20"/>
    <p:sldId id="1803" r:id="rId21"/>
    <p:sldId id="1804" r:id="rId22"/>
    <p:sldId id="179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C6AE"/>
    <a:srgbClr val="50B991"/>
    <a:srgbClr val="00FF00"/>
    <a:srgbClr val="40CCCC"/>
    <a:srgbClr val="D7AE85"/>
    <a:srgbClr val="7D5A32"/>
    <a:srgbClr val="966432"/>
    <a:srgbClr val="006F96"/>
    <a:srgbClr val="33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75" autoAdjust="0"/>
    <p:restoredTop sz="94343" autoAdjust="0"/>
  </p:normalViewPr>
  <p:slideViewPr>
    <p:cSldViewPr>
      <p:cViewPr>
        <p:scale>
          <a:sx n="77" d="100"/>
          <a:sy n="77" d="100"/>
        </p:scale>
        <p:origin x="-630" y="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C55510-0E1F-44C6-8AFB-D0F4A4418F2E}" type="datetimeFigureOut">
              <a:rPr lang="en-US" smtClean="0"/>
              <a:t>12/16/2017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C474C-1614-4BFD-840E-B3E3D39068AB}" type="slidenum">
              <a:rPr lang="en-US" smtClean="0"/>
              <a:t>‹#›</a:t>
            </a:fld>
            <a:endParaRPr lang="en-US"/>
          </a:p>
        </p:txBody>
      </p:sp>
    </p:spTree>
    <p:extLst>
      <p:ext uri="{BB962C8B-B14F-4D97-AF65-F5344CB8AC3E}">
        <p14:creationId xmlns:p14="http://schemas.microsoft.com/office/powerpoint/2010/main" val="3582212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12/16/2017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3973239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12/16/2017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3967128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12/16/2017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73874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12/16/2017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2789283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BD85C9-9387-4AF8-A2FF-EF850E82DB46}" type="datetimeFigureOut">
              <a:rPr lang="en-US" smtClean="0"/>
              <a:t>12/16/2017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1919540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BD85C9-9387-4AF8-A2FF-EF850E82DB46}" type="datetimeFigureOut">
              <a:rPr lang="en-US" smtClean="0"/>
              <a:t>12/16/2017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1572522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BD85C9-9387-4AF8-A2FF-EF850E82DB46}" type="datetimeFigureOut">
              <a:rPr lang="en-US" smtClean="0"/>
              <a:t>12/16/2017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3786926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BD85C9-9387-4AF8-A2FF-EF850E82DB46}" type="datetimeFigureOut">
              <a:rPr lang="en-US" smtClean="0"/>
              <a:t>12/16/2017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2335454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D85C9-9387-4AF8-A2FF-EF850E82DB46}" type="datetimeFigureOut">
              <a:rPr lang="en-US" smtClean="0"/>
              <a:t>12/16/2017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428828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D85C9-9387-4AF8-A2FF-EF850E82DB46}" type="datetimeFigureOut">
              <a:rPr lang="en-US" smtClean="0"/>
              <a:t>12/16/2017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779287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D85C9-9387-4AF8-A2FF-EF850E82DB46}" type="datetimeFigureOut">
              <a:rPr lang="en-US" smtClean="0"/>
              <a:t>12/16/2017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128002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D85C9-9387-4AF8-A2FF-EF850E82DB46}" type="datetimeFigureOut">
              <a:rPr lang="en-US" smtClean="0"/>
              <a:t>12/16/2017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5B8810-6185-4F03-9AB9-9A1B0505DA80}" type="slidenum">
              <a:rPr lang="en-US" smtClean="0"/>
              <a:t>‹#›</a:t>
            </a:fld>
            <a:endParaRPr lang="en-US"/>
          </a:p>
        </p:txBody>
      </p:sp>
    </p:spTree>
    <p:extLst>
      <p:ext uri="{BB962C8B-B14F-4D97-AF65-F5344CB8AC3E}">
        <p14:creationId xmlns:p14="http://schemas.microsoft.com/office/powerpoint/2010/main" val="2032182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5715000" y="6197025"/>
            <a:ext cx="3429000" cy="584775"/>
          </a:xfrm>
          <a:prstGeom prst="rect">
            <a:avLst/>
          </a:prstGeom>
          <a:noFill/>
        </p:spPr>
        <p:txBody>
          <a:bodyPr wrap="square" rtlCol="0">
            <a:spAutoFit/>
          </a:bodyPr>
          <a:lstStyle/>
          <a:p>
            <a:pPr algn="ctr"/>
            <a:r>
              <a:rPr lang="en-US" sz="3200" b="1" dirty="0" smtClean="0">
                <a:solidFill>
                  <a:srgbClr val="F0C6AE"/>
                </a:solidFill>
                <a:latin typeface="Californian FB" panose="0207040306080B030204" pitchFamily="18" charset="0"/>
              </a:rPr>
              <a:t>(Part </a:t>
            </a:r>
            <a:r>
              <a:rPr lang="en-US" sz="3200" b="1" dirty="0" smtClean="0">
                <a:solidFill>
                  <a:srgbClr val="F0C6AE"/>
                </a:solidFill>
                <a:latin typeface="Californian FB" panose="0207040306080B030204" pitchFamily="18" charset="0"/>
              </a:rPr>
              <a:t>3)</a:t>
            </a:r>
            <a:endParaRPr lang="en-US" sz="3200" b="1" dirty="0">
              <a:solidFill>
                <a:srgbClr val="F0C6AE"/>
              </a:solidFill>
              <a:latin typeface="Californian FB" panose="0207040306080B030204" pitchFamily="18" charset="0"/>
            </a:endParaRPr>
          </a:p>
        </p:txBody>
      </p:sp>
      <p:sp>
        <p:nvSpPr>
          <p:cNvPr id="7" name="TextBox 6"/>
          <p:cNvSpPr txBox="1"/>
          <p:nvPr/>
        </p:nvSpPr>
        <p:spPr>
          <a:xfrm>
            <a:off x="0" y="6197025"/>
            <a:ext cx="3581400" cy="584775"/>
          </a:xfrm>
          <a:prstGeom prst="rect">
            <a:avLst/>
          </a:prstGeom>
          <a:noFill/>
        </p:spPr>
        <p:txBody>
          <a:bodyPr wrap="square" rtlCol="0">
            <a:spAutoFit/>
          </a:bodyPr>
          <a:lstStyle/>
          <a:p>
            <a:pPr algn="ctr"/>
            <a:r>
              <a:rPr lang="en-US" sz="3200" b="1" dirty="0" smtClean="0">
                <a:solidFill>
                  <a:srgbClr val="F0C6AE"/>
                </a:solidFill>
                <a:latin typeface="Californian FB" panose="0207040306080B030204" pitchFamily="18" charset="0"/>
              </a:rPr>
              <a:t>Philippians 2:5-8</a:t>
            </a:r>
          </a:p>
        </p:txBody>
      </p:sp>
    </p:spTree>
    <p:extLst>
      <p:ext uri="{BB962C8B-B14F-4D97-AF65-F5344CB8AC3E}">
        <p14:creationId xmlns:p14="http://schemas.microsoft.com/office/powerpoint/2010/main" val="2069807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75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3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The servant attitude of Christ</a:t>
            </a:r>
            <a:endParaRPr lang="en-US" sz="4800" dirty="0" smtClean="0">
              <a:solidFill>
                <a:schemeClr val="bg1"/>
              </a:solidFill>
            </a:endParaRPr>
          </a:p>
        </p:txBody>
      </p:sp>
      <p:sp>
        <p:nvSpPr>
          <p:cNvPr id="10" name="TextBox 9"/>
          <p:cNvSpPr txBox="1"/>
          <p:nvPr/>
        </p:nvSpPr>
        <p:spPr>
          <a:xfrm>
            <a:off x="304800" y="1066800"/>
            <a:ext cx="8610600" cy="2862322"/>
          </a:xfrm>
          <a:prstGeom prst="rect">
            <a:avLst/>
          </a:prstGeom>
          <a:solidFill>
            <a:schemeClr val="tx1">
              <a:lumMod val="65000"/>
              <a:lumOff val="35000"/>
              <a:alpha val="65000"/>
            </a:schemeClr>
          </a:solidFill>
        </p:spPr>
        <p:txBody>
          <a:bodyPr wrap="square" rtlCol="0">
            <a:spAutoFit/>
          </a:bodyPr>
          <a:lstStyle/>
          <a:p>
            <a:pPr algn="just"/>
            <a:r>
              <a:rPr lang="en-US" sz="3600" i="1" dirty="0">
                <a:solidFill>
                  <a:schemeClr val="bg1"/>
                </a:solidFill>
              </a:rPr>
              <a:t>John 5:30</a:t>
            </a:r>
            <a:endParaRPr lang="en-US" sz="3600" dirty="0">
              <a:solidFill>
                <a:schemeClr val="bg1"/>
              </a:solidFill>
            </a:endParaRPr>
          </a:p>
          <a:p>
            <a:pPr algn="just"/>
            <a:r>
              <a:rPr lang="en-US" sz="3600" i="1" u="sng" dirty="0">
                <a:solidFill>
                  <a:schemeClr val="bg1"/>
                </a:solidFill>
              </a:rPr>
              <a:t>I can do nothing on My own initiative</a:t>
            </a:r>
            <a:r>
              <a:rPr lang="en-US" sz="3600" i="1" dirty="0">
                <a:solidFill>
                  <a:schemeClr val="bg1"/>
                </a:solidFill>
              </a:rPr>
              <a:t>. As I hear, I judge; and My judgment is just, because </a:t>
            </a:r>
            <a:r>
              <a:rPr lang="en-US" sz="3600" i="1" u="sng" dirty="0">
                <a:solidFill>
                  <a:schemeClr val="bg1"/>
                </a:solidFill>
              </a:rPr>
              <a:t>I do not seek My own will</a:t>
            </a:r>
            <a:r>
              <a:rPr lang="en-US" sz="3600" i="1" dirty="0">
                <a:solidFill>
                  <a:schemeClr val="bg1"/>
                </a:solidFill>
              </a:rPr>
              <a:t>, but the will of Him who sent Me. </a:t>
            </a:r>
            <a:endParaRPr lang="en-US" sz="3600" dirty="0">
              <a:solidFill>
                <a:schemeClr val="bg1"/>
              </a:solidFill>
            </a:endParaRPr>
          </a:p>
        </p:txBody>
      </p:sp>
    </p:spTree>
    <p:extLst>
      <p:ext uri="{BB962C8B-B14F-4D97-AF65-F5344CB8AC3E}">
        <p14:creationId xmlns:p14="http://schemas.microsoft.com/office/powerpoint/2010/main" val="2029997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250"/>
                                        <p:tgtEl>
                                          <p:spTgt spid="10"/>
                                        </p:tgtEl>
                                      </p:cBhvr>
                                    </p:animEffect>
                                  </p:childTnLst>
                                </p:cTn>
                              </p:par>
                              <p:par>
                                <p:cTn id="8" presetID="10" presetClass="entr" presetSubtype="0" fill="hold" nodeType="withEffect">
                                  <p:stCondLst>
                                    <p:cond delay="50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fade">
                                      <p:cBhvr>
                                        <p:cTn id="10" dur="2250"/>
                                        <p:tgtEl>
                                          <p:spTgt spid="10">
                                            <p:txEl>
                                              <p:pRg st="0" end="0"/>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10">
                                            <p:txEl>
                                              <p:pRg st="1" end="1"/>
                                            </p:txEl>
                                          </p:spTgt>
                                        </p:tgtEl>
                                        <p:attrNameLst>
                                          <p:attrName>style.visibility</p:attrName>
                                        </p:attrNameLst>
                                      </p:cBhvr>
                                      <p:to>
                                        <p:strVal val="visible"/>
                                      </p:to>
                                    </p:set>
                                    <p:animEffect transition="in" filter="fade">
                                      <p:cBhvr>
                                        <p:cTn id="13" dur="225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The servant attitude of Christ</a:t>
            </a:r>
            <a:endParaRPr lang="en-US" sz="4800" dirty="0" smtClean="0">
              <a:solidFill>
                <a:schemeClr val="bg1"/>
              </a:solidFill>
            </a:endParaRPr>
          </a:p>
        </p:txBody>
      </p:sp>
      <p:sp>
        <p:nvSpPr>
          <p:cNvPr id="10" name="TextBox 9"/>
          <p:cNvSpPr txBox="1"/>
          <p:nvPr/>
        </p:nvSpPr>
        <p:spPr>
          <a:xfrm>
            <a:off x="304800" y="1066800"/>
            <a:ext cx="8610600" cy="2308324"/>
          </a:xfrm>
          <a:prstGeom prst="rect">
            <a:avLst/>
          </a:prstGeom>
          <a:solidFill>
            <a:schemeClr val="tx1">
              <a:lumMod val="65000"/>
              <a:lumOff val="35000"/>
              <a:alpha val="65000"/>
            </a:schemeClr>
          </a:solidFill>
        </p:spPr>
        <p:txBody>
          <a:bodyPr wrap="square" rtlCol="0">
            <a:spAutoFit/>
          </a:bodyPr>
          <a:lstStyle/>
          <a:p>
            <a:pPr algn="just"/>
            <a:r>
              <a:rPr lang="en-US" sz="3600" i="1" dirty="0">
                <a:solidFill>
                  <a:schemeClr val="bg1"/>
                </a:solidFill>
              </a:rPr>
              <a:t>John 6:38</a:t>
            </a:r>
            <a:endParaRPr lang="en-US" sz="3600" dirty="0">
              <a:solidFill>
                <a:schemeClr val="bg1"/>
              </a:solidFill>
            </a:endParaRPr>
          </a:p>
          <a:p>
            <a:pPr algn="just"/>
            <a:r>
              <a:rPr lang="en-US" sz="3600" i="1" dirty="0">
                <a:solidFill>
                  <a:schemeClr val="bg1"/>
                </a:solidFill>
              </a:rPr>
              <a:t>For I have come down from heaven, </a:t>
            </a:r>
            <a:r>
              <a:rPr lang="en-US" sz="3600" i="1" u="sng" dirty="0">
                <a:solidFill>
                  <a:schemeClr val="bg1"/>
                </a:solidFill>
              </a:rPr>
              <a:t>not to do My own will</a:t>
            </a:r>
            <a:r>
              <a:rPr lang="en-US" sz="3600" i="1" dirty="0">
                <a:solidFill>
                  <a:schemeClr val="bg1"/>
                </a:solidFill>
              </a:rPr>
              <a:t>, but the will of Him who sent Me. </a:t>
            </a:r>
            <a:endParaRPr lang="en-US" sz="3600" dirty="0">
              <a:solidFill>
                <a:schemeClr val="bg1"/>
              </a:solidFill>
            </a:endParaRPr>
          </a:p>
        </p:txBody>
      </p:sp>
    </p:spTree>
    <p:extLst>
      <p:ext uri="{BB962C8B-B14F-4D97-AF65-F5344CB8AC3E}">
        <p14:creationId xmlns:p14="http://schemas.microsoft.com/office/powerpoint/2010/main" val="2007850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250"/>
                                        <p:tgtEl>
                                          <p:spTgt spid="10"/>
                                        </p:tgtEl>
                                      </p:cBhvr>
                                    </p:animEffect>
                                  </p:childTnLst>
                                </p:cTn>
                              </p:par>
                              <p:par>
                                <p:cTn id="8" presetID="10" presetClass="entr" presetSubtype="0" fill="hold" nodeType="withEffect">
                                  <p:stCondLst>
                                    <p:cond delay="50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fade">
                                      <p:cBhvr>
                                        <p:cTn id="10" dur="2250"/>
                                        <p:tgtEl>
                                          <p:spTgt spid="10">
                                            <p:txEl>
                                              <p:pRg st="0" end="0"/>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10">
                                            <p:txEl>
                                              <p:pRg st="1" end="1"/>
                                            </p:txEl>
                                          </p:spTgt>
                                        </p:tgtEl>
                                        <p:attrNameLst>
                                          <p:attrName>style.visibility</p:attrName>
                                        </p:attrNameLst>
                                      </p:cBhvr>
                                      <p:to>
                                        <p:strVal val="visible"/>
                                      </p:to>
                                    </p:set>
                                    <p:animEffect transition="in" filter="fade">
                                      <p:cBhvr>
                                        <p:cTn id="13" dur="225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The servant attitude of Christ</a:t>
            </a:r>
            <a:endParaRPr lang="en-US" sz="4800" dirty="0" smtClean="0">
              <a:solidFill>
                <a:schemeClr val="bg1"/>
              </a:solidFill>
            </a:endParaRPr>
          </a:p>
        </p:txBody>
      </p:sp>
      <p:sp>
        <p:nvSpPr>
          <p:cNvPr id="10" name="TextBox 9"/>
          <p:cNvSpPr txBox="1"/>
          <p:nvPr/>
        </p:nvSpPr>
        <p:spPr>
          <a:xfrm>
            <a:off x="304800" y="1066800"/>
            <a:ext cx="8610600" cy="2862322"/>
          </a:xfrm>
          <a:prstGeom prst="rect">
            <a:avLst/>
          </a:prstGeom>
          <a:solidFill>
            <a:schemeClr val="tx1">
              <a:lumMod val="65000"/>
              <a:lumOff val="35000"/>
              <a:alpha val="65000"/>
            </a:schemeClr>
          </a:solidFill>
        </p:spPr>
        <p:txBody>
          <a:bodyPr wrap="square" rtlCol="0">
            <a:spAutoFit/>
          </a:bodyPr>
          <a:lstStyle/>
          <a:p>
            <a:pPr algn="just"/>
            <a:r>
              <a:rPr lang="en-US" sz="3600" i="1" dirty="0">
                <a:solidFill>
                  <a:schemeClr val="bg1"/>
                </a:solidFill>
              </a:rPr>
              <a:t>John 8:28</a:t>
            </a:r>
            <a:endParaRPr lang="en-US" sz="3600" dirty="0">
              <a:solidFill>
                <a:schemeClr val="bg1"/>
              </a:solidFill>
            </a:endParaRPr>
          </a:p>
          <a:p>
            <a:pPr algn="just"/>
            <a:r>
              <a:rPr lang="en-US" sz="3600" i="1" dirty="0">
                <a:solidFill>
                  <a:schemeClr val="bg1"/>
                </a:solidFill>
              </a:rPr>
              <a:t>When you lift up the Son of Man, then you will know that I am He, and </a:t>
            </a:r>
            <a:r>
              <a:rPr lang="en-US" sz="3600" i="1" u="sng" dirty="0">
                <a:solidFill>
                  <a:schemeClr val="bg1"/>
                </a:solidFill>
              </a:rPr>
              <a:t>I do nothing on My own initiative</a:t>
            </a:r>
            <a:r>
              <a:rPr lang="en-US" sz="3600" i="1" dirty="0">
                <a:solidFill>
                  <a:schemeClr val="bg1"/>
                </a:solidFill>
              </a:rPr>
              <a:t>, but </a:t>
            </a:r>
            <a:r>
              <a:rPr lang="en-US" sz="3600" i="1" u="sng" dirty="0">
                <a:solidFill>
                  <a:schemeClr val="bg1"/>
                </a:solidFill>
              </a:rPr>
              <a:t>I speak these things as the Father taught Me</a:t>
            </a:r>
            <a:r>
              <a:rPr lang="en-US" sz="3600" i="1" dirty="0">
                <a:solidFill>
                  <a:schemeClr val="bg1"/>
                </a:solidFill>
              </a:rPr>
              <a:t>. </a:t>
            </a:r>
            <a:endParaRPr lang="en-US" sz="3600" dirty="0">
              <a:solidFill>
                <a:schemeClr val="bg1"/>
              </a:solidFill>
            </a:endParaRPr>
          </a:p>
        </p:txBody>
      </p:sp>
    </p:spTree>
    <p:extLst>
      <p:ext uri="{BB962C8B-B14F-4D97-AF65-F5344CB8AC3E}">
        <p14:creationId xmlns:p14="http://schemas.microsoft.com/office/powerpoint/2010/main" val="207019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250"/>
                                        <p:tgtEl>
                                          <p:spTgt spid="10"/>
                                        </p:tgtEl>
                                      </p:cBhvr>
                                    </p:animEffect>
                                  </p:childTnLst>
                                </p:cTn>
                              </p:par>
                              <p:par>
                                <p:cTn id="8" presetID="10" presetClass="entr" presetSubtype="0" fill="hold" nodeType="withEffect">
                                  <p:stCondLst>
                                    <p:cond delay="50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fade">
                                      <p:cBhvr>
                                        <p:cTn id="10" dur="2250"/>
                                        <p:tgtEl>
                                          <p:spTgt spid="10">
                                            <p:txEl>
                                              <p:pRg st="0" end="0"/>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10">
                                            <p:txEl>
                                              <p:pRg st="1" end="1"/>
                                            </p:txEl>
                                          </p:spTgt>
                                        </p:tgtEl>
                                        <p:attrNameLst>
                                          <p:attrName>style.visibility</p:attrName>
                                        </p:attrNameLst>
                                      </p:cBhvr>
                                      <p:to>
                                        <p:strVal val="visible"/>
                                      </p:to>
                                    </p:set>
                                    <p:animEffect transition="in" filter="fade">
                                      <p:cBhvr>
                                        <p:cTn id="13" dur="225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The servant attitude of Christ</a:t>
            </a:r>
            <a:endParaRPr lang="en-US" sz="4800" dirty="0" smtClean="0">
              <a:solidFill>
                <a:schemeClr val="bg1"/>
              </a:solidFill>
            </a:endParaRPr>
          </a:p>
        </p:txBody>
      </p:sp>
      <p:sp>
        <p:nvSpPr>
          <p:cNvPr id="10" name="TextBox 9"/>
          <p:cNvSpPr txBox="1"/>
          <p:nvPr/>
        </p:nvSpPr>
        <p:spPr>
          <a:xfrm>
            <a:off x="304800" y="1066800"/>
            <a:ext cx="8610600" cy="4524315"/>
          </a:xfrm>
          <a:prstGeom prst="rect">
            <a:avLst/>
          </a:prstGeom>
          <a:solidFill>
            <a:schemeClr val="tx1">
              <a:lumMod val="65000"/>
              <a:lumOff val="35000"/>
              <a:alpha val="65000"/>
            </a:schemeClr>
          </a:solidFill>
        </p:spPr>
        <p:txBody>
          <a:bodyPr wrap="square" rtlCol="0">
            <a:spAutoFit/>
          </a:bodyPr>
          <a:lstStyle/>
          <a:p>
            <a:pPr algn="just"/>
            <a:r>
              <a:rPr lang="en-US" sz="3600" i="1" dirty="0">
                <a:solidFill>
                  <a:schemeClr val="bg1"/>
                </a:solidFill>
              </a:rPr>
              <a:t>John 12:49-50</a:t>
            </a:r>
            <a:endParaRPr lang="en-US" sz="3600" dirty="0">
              <a:solidFill>
                <a:schemeClr val="bg1"/>
              </a:solidFill>
            </a:endParaRPr>
          </a:p>
          <a:p>
            <a:pPr algn="just"/>
            <a:r>
              <a:rPr lang="en-US" sz="3600" i="1" dirty="0">
                <a:solidFill>
                  <a:schemeClr val="bg1"/>
                </a:solidFill>
              </a:rPr>
              <a:t>49 For </a:t>
            </a:r>
            <a:r>
              <a:rPr lang="en-US" sz="3600" i="1" u="sng" dirty="0">
                <a:solidFill>
                  <a:schemeClr val="bg1"/>
                </a:solidFill>
              </a:rPr>
              <a:t>I did not speak on My own initiative</a:t>
            </a:r>
            <a:r>
              <a:rPr lang="en-US" sz="3600" i="1" dirty="0">
                <a:solidFill>
                  <a:schemeClr val="bg1"/>
                </a:solidFill>
              </a:rPr>
              <a:t>, but the Father Himself who sent Me has given Me a commandment as to what to say and what to speak. 50 I know that His commandment is eternal life; therefore the things I speak, </a:t>
            </a:r>
            <a:r>
              <a:rPr lang="en-US" sz="3600" i="1" u="sng" dirty="0">
                <a:solidFill>
                  <a:schemeClr val="bg1"/>
                </a:solidFill>
              </a:rPr>
              <a:t>I speak just as the Father has told Me</a:t>
            </a:r>
            <a:r>
              <a:rPr lang="en-US" sz="3600" i="1" dirty="0">
                <a:solidFill>
                  <a:schemeClr val="bg1"/>
                </a:solidFill>
              </a:rPr>
              <a:t>.</a:t>
            </a:r>
            <a:endParaRPr lang="en-US" sz="3600" dirty="0">
              <a:solidFill>
                <a:schemeClr val="bg1"/>
              </a:solidFill>
            </a:endParaRPr>
          </a:p>
        </p:txBody>
      </p:sp>
    </p:spTree>
    <p:extLst>
      <p:ext uri="{BB962C8B-B14F-4D97-AF65-F5344CB8AC3E}">
        <p14:creationId xmlns:p14="http://schemas.microsoft.com/office/powerpoint/2010/main" val="2888340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250"/>
                                        <p:tgtEl>
                                          <p:spTgt spid="10"/>
                                        </p:tgtEl>
                                      </p:cBhvr>
                                    </p:animEffect>
                                  </p:childTnLst>
                                </p:cTn>
                              </p:par>
                              <p:par>
                                <p:cTn id="8" presetID="10" presetClass="entr" presetSubtype="0" fill="hold" nodeType="withEffect">
                                  <p:stCondLst>
                                    <p:cond delay="50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fade">
                                      <p:cBhvr>
                                        <p:cTn id="10" dur="2250"/>
                                        <p:tgtEl>
                                          <p:spTgt spid="10">
                                            <p:txEl>
                                              <p:pRg st="0" end="0"/>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10">
                                            <p:txEl>
                                              <p:pRg st="1" end="1"/>
                                            </p:txEl>
                                          </p:spTgt>
                                        </p:tgtEl>
                                        <p:attrNameLst>
                                          <p:attrName>style.visibility</p:attrName>
                                        </p:attrNameLst>
                                      </p:cBhvr>
                                      <p:to>
                                        <p:strVal val="visible"/>
                                      </p:to>
                                    </p:set>
                                    <p:animEffect transition="in" filter="fade">
                                      <p:cBhvr>
                                        <p:cTn id="13" dur="225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The servant attitude of Christ</a:t>
            </a:r>
            <a:endParaRPr lang="en-US" sz="4800" dirty="0" smtClean="0">
              <a:solidFill>
                <a:schemeClr val="bg1"/>
              </a:solidFill>
            </a:endParaRPr>
          </a:p>
        </p:txBody>
      </p:sp>
      <p:sp>
        <p:nvSpPr>
          <p:cNvPr id="10" name="TextBox 9"/>
          <p:cNvSpPr txBox="1"/>
          <p:nvPr/>
        </p:nvSpPr>
        <p:spPr>
          <a:xfrm>
            <a:off x="304800" y="1066800"/>
            <a:ext cx="8610600" cy="5632311"/>
          </a:xfrm>
          <a:prstGeom prst="rect">
            <a:avLst/>
          </a:prstGeom>
          <a:solidFill>
            <a:schemeClr val="tx1">
              <a:lumMod val="65000"/>
              <a:lumOff val="35000"/>
              <a:alpha val="65000"/>
            </a:schemeClr>
          </a:solidFill>
        </p:spPr>
        <p:txBody>
          <a:bodyPr wrap="square" rtlCol="0">
            <a:spAutoFit/>
          </a:bodyPr>
          <a:lstStyle/>
          <a:p>
            <a:pPr algn="just"/>
            <a:r>
              <a:rPr lang="en-US" sz="3600" i="1" dirty="0" smtClean="0">
                <a:solidFill>
                  <a:schemeClr val="bg1"/>
                </a:solidFill>
              </a:rPr>
              <a:t>John 6:39-40</a:t>
            </a:r>
          </a:p>
          <a:p>
            <a:pPr algn="just"/>
            <a:r>
              <a:rPr lang="en-US" sz="3600" i="1" dirty="0" smtClean="0">
                <a:solidFill>
                  <a:schemeClr val="bg1"/>
                </a:solidFill>
              </a:rPr>
              <a:t>39 </a:t>
            </a:r>
            <a:r>
              <a:rPr lang="en-US" sz="3600" i="1" dirty="0">
                <a:solidFill>
                  <a:schemeClr val="bg1"/>
                </a:solidFill>
              </a:rPr>
              <a:t>This is the will of Him who sent Me [this is why Jesus gave up His rights and emptied Himself, taking up the form of a slave], that of all that He has given Me I lose nothing, but raise it up on the last day. 40 For this is the will of My Father, that everyone who beholds the Son and believes in Him will have eternal life, and I Myself will raise him up on the last day.</a:t>
            </a:r>
            <a:endParaRPr lang="en-US" sz="3600" dirty="0">
              <a:solidFill>
                <a:schemeClr val="bg1"/>
              </a:solidFill>
            </a:endParaRPr>
          </a:p>
        </p:txBody>
      </p:sp>
    </p:spTree>
    <p:extLst>
      <p:ext uri="{BB962C8B-B14F-4D97-AF65-F5344CB8AC3E}">
        <p14:creationId xmlns:p14="http://schemas.microsoft.com/office/powerpoint/2010/main" val="132801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250"/>
                                        <p:tgtEl>
                                          <p:spTgt spid="10"/>
                                        </p:tgtEl>
                                      </p:cBhvr>
                                    </p:animEffect>
                                  </p:childTnLst>
                                </p:cTn>
                              </p:par>
                              <p:par>
                                <p:cTn id="8" presetID="10" presetClass="entr" presetSubtype="0" fill="hold" nodeType="withEffect">
                                  <p:stCondLst>
                                    <p:cond delay="50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fade">
                                      <p:cBhvr>
                                        <p:cTn id="10" dur="2250"/>
                                        <p:tgtEl>
                                          <p:spTgt spid="10">
                                            <p:txEl>
                                              <p:pRg st="0" end="0"/>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10">
                                            <p:txEl>
                                              <p:pRg st="1" end="1"/>
                                            </p:txEl>
                                          </p:spTgt>
                                        </p:tgtEl>
                                        <p:attrNameLst>
                                          <p:attrName>style.visibility</p:attrName>
                                        </p:attrNameLst>
                                      </p:cBhvr>
                                      <p:to>
                                        <p:strVal val="visible"/>
                                      </p:to>
                                    </p:set>
                                    <p:animEffect transition="in" filter="fade">
                                      <p:cBhvr>
                                        <p:cTn id="13" dur="225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677108"/>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r>
              <a:rPr lang="en-US" sz="3800" dirty="0" smtClean="0">
                <a:solidFill>
                  <a:schemeClr val="bg1"/>
                </a:solidFill>
              </a:rPr>
              <a:t>IV.  Christ was made </a:t>
            </a:r>
            <a:r>
              <a:rPr lang="en-US" sz="3800" dirty="0" smtClean="0">
                <a:solidFill>
                  <a:schemeClr val="bg1"/>
                </a:solidFill>
              </a:rPr>
              <a:t>in the likeness of men</a:t>
            </a:r>
            <a:endParaRPr lang="en-US" sz="3800" dirty="0" smtClean="0">
              <a:solidFill>
                <a:schemeClr val="bg1"/>
              </a:solidFill>
            </a:endParaRPr>
          </a:p>
        </p:txBody>
      </p:sp>
      <p:sp>
        <p:nvSpPr>
          <p:cNvPr id="10" name="TextBox 9"/>
          <p:cNvSpPr txBox="1"/>
          <p:nvPr/>
        </p:nvSpPr>
        <p:spPr>
          <a:xfrm>
            <a:off x="304800" y="838200"/>
            <a:ext cx="8610600" cy="523220"/>
          </a:xfrm>
          <a:prstGeom prst="rect">
            <a:avLst/>
          </a:prstGeom>
          <a:solidFill>
            <a:schemeClr val="tx1">
              <a:lumMod val="65000"/>
              <a:lumOff val="35000"/>
              <a:alpha val="65000"/>
            </a:schemeClr>
          </a:solidFill>
        </p:spPr>
        <p:txBody>
          <a:bodyPr wrap="square" rtlCol="0">
            <a:spAutoFit/>
          </a:bodyPr>
          <a:lstStyle/>
          <a:p>
            <a:pPr algn="just"/>
            <a:r>
              <a:rPr lang="en-US" sz="2800" i="1" dirty="0">
                <a:solidFill>
                  <a:schemeClr val="bg1"/>
                </a:solidFill>
              </a:rPr>
              <a:t>and being made in the </a:t>
            </a:r>
            <a:r>
              <a:rPr lang="en-US" sz="2800" i="1" u="sng" dirty="0">
                <a:solidFill>
                  <a:schemeClr val="bg1"/>
                </a:solidFill>
              </a:rPr>
              <a:t>likeness</a:t>
            </a:r>
            <a:r>
              <a:rPr lang="en-US" sz="2800" i="1" dirty="0">
                <a:solidFill>
                  <a:schemeClr val="bg1"/>
                </a:solidFill>
              </a:rPr>
              <a:t> of men</a:t>
            </a:r>
            <a:r>
              <a:rPr lang="en-US" sz="2800" i="1" dirty="0" smtClean="0">
                <a:solidFill>
                  <a:schemeClr val="bg1"/>
                </a:solidFill>
              </a:rPr>
              <a:t>… (v.7c)</a:t>
            </a:r>
            <a:endParaRPr lang="en-US" sz="2800" dirty="0">
              <a:solidFill>
                <a:schemeClr val="bg1"/>
              </a:solidFill>
            </a:endParaRPr>
          </a:p>
        </p:txBody>
      </p:sp>
      <p:sp>
        <p:nvSpPr>
          <p:cNvPr id="6" name="TextBox 5"/>
          <p:cNvSpPr txBox="1"/>
          <p:nvPr/>
        </p:nvSpPr>
        <p:spPr>
          <a:xfrm>
            <a:off x="304800" y="1447800"/>
            <a:ext cx="8610600" cy="2062103"/>
          </a:xfrm>
          <a:prstGeom prst="rect">
            <a:avLst/>
          </a:prstGeom>
          <a:solidFill>
            <a:schemeClr val="tx1">
              <a:lumMod val="65000"/>
              <a:lumOff val="35000"/>
              <a:alpha val="65000"/>
            </a:schemeClr>
          </a:solidFill>
        </p:spPr>
        <p:txBody>
          <a:bodyPr wrap="square" rtlCol="0">
            <a:spAutoFit/>
          </a:bodyPr>
          <a:lstStyle/>
          <a:p>
            <a:pPr algn="just"/>
            <a:r>
              <a:rPr lang="en-US" sz="3200" dirty="0">
                <a:solidFill>
                  <a:schemeClr val="bg1"/>
                </a:solidFill>
              </a:rPr>
              <a:t>The word “likeness” speaks of that which is like something else; that bears the same resemblance. Therefore, </a:t>
            </a:r>
            <a:r>
              <a:rPr lang="en-US" sz="3200" i="1" dirty="0" err="1">
                <a:solidFill>
                  <a:schemeClr val="bg1"/>
                </a:solidFill>
              </a:rPr>
              <a:t>homoiomati</a:t>
            </a:r>
            <a:r>
              <a:rPr lang="en-US" sz="3200" dirty="0">
                <a:solidFill>
                  <a:schemeClr val="bg1"/>
                </a:solidFill>
              </a:rPr>
              <a:t> may be translated as “likeness, similar, image, or copy.” </a:t>
            </a:r>
            <a:endParaRPr lang="en-US" sz="3200" dirty="0">
              <a:solidFill>
                <a:schemeClr val="bg1"/>
              </a:solidFill>
            </a:endParaRPr>
          </a:p>
        </p:txBody>
      </p:sp>
    </p:spTree>
    <p:extLst>
      <p:ext uri="{BB962C8B-B14F-4D97-AF65-F5344CB8AC3E}">
        <p14:creationId xmlns:p14="http://schemas.microsoft.com/office/powerpoint/2010/main" val="3687462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750"/>
                                        <p:tgtEl>
                                          <p:spTgt spid="10"/>
                                        </p:tgtEl>
                                      </p:cBhvr>
                                    </p:animEffect>
                                  </p:childTnLst>
                                </p:cTn>
                              </p:par>
                            </p:childTnLst>
                          </p:cTn>
                        </p:par>
                        <p:par>
                          <p:cTn id="8" fill="hold">
                            <p:stCondLst>
                              <p:cond delay="3000"/>
                            </p:stCondLst>
                            <p:childTnLst>
                              <p:par>
                                <p:cTn id="9" presetID="10" presetClass="entr" presetSubtype="0" fill="hold" grpId="0" nodeType="afterEffect">
                                  <p:stCondLst>
                                    <p:cond delay="375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2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Romans 5:12-15</a:t>
            </a:r>
            <a:endParaRPr lang="en-US" sz="4800" dirty="0" smtClean="0">
              <a:solidFill>
                <a:schemeClr val="bg1"/>
              </a:solidFill>
            </a:endParaRPr>
          </a:p>
        </p:txBody>
      </p:sp>
      <p:sp>
        <p:nvSpPr>
          <p:cNvPr id="10" name="TextBox 9"/>
          <p:cNvSpPr txBox="1"/>
          <p:nvPr/>
        </p:nvSpPr>
        <p:spPr>
          <a:xfrm>
            <a:off x="304800" y="998577"/>
            <a:ext cx="8610600" cy="5447645"/>
          </a:xfrm>
          <a:prstGeom prst="rect">
            <a:avLst/>
          </a:prstGeom>
          <a:solidFill>
            <a:schemeClr val="tx1">
              <a:lumMod val="65000"/>
              <a:lumOff val="35000"/>
              <a:alpha val="65000"/>
            </a:schemeClr>
          </a:solidFill>
        </p:spPr>
        <p:txBody>
          <a:bodyPr wrap="square" rtlCol="0">
            <a:spAutoFit/>
          </a:bodyPr>
          <a:lstStyle/>
          <a:p>
            <a:pPr algn="just"/>
            <a:r>
              <a:rPr lang="en-US" sz="2900" i="1" dirty="0">
                <a:solidFill>
                  <a:schemeClr val="bg1"/>
                </a:solidFill>
              </a:rPr>
              <a:t>“12 Therefore, just as through </a:t>
            </a:r>
            <a:r>
              <a:rPr lang="en-US" sz="2900" i="1" u="sng" dirty="0">
                <a:solidFill>
                  <a:schemeClr val="bg1"/>
                </a:solidFill>
              </a:rPr>
              <a:t>one man </a:t>
            </a:r>
            <a:r>
              <a:rPr lang="en-US" sz="2900" i="1" dirty="0">
                <a:solidFill>
                  <a:schemeClr val="bg1"/>
                </a:solidFill>
              </a:rPr>
              <a:t>sin entered into the world, and death through sin, and so death spread to </a:t>
            </a:r>
            <a:r>
              <a:rPr lang="en-US" sz="2900" i="1" u="sng" dirty="0">
                <a:solidFill>
                  <a:schemeClr val="bg1"/>
                </a:solidFill>
              </a:rPr>
              <a:t>all men</a:t>
            </a:r>
            <a:r>
              <a:rPr lang="en-US" sz="2900" i="1" dirty="0">
                <a:solidFill>
                  <a:schemeClr val="bg1"/>
                </a:solidFill>
              </a:rPr>
              <a:t>, because all sinned —  13 for until the Law sin was in the world, but sin is not imputed when there is no law.14 Nevertheless death reigned from </a:t>
            </a:r>
            <a:r>
              <a:rPr lang="en-US" sz="2900" i="1" u="sng" dirty="0">
                <a:solidFill>
                  <a:schemeClr val="bg1"/>
                </a:solidFill>
              </a:rPr>
              <a:t>Adam</a:t>
            </a:r>
            <a:r>
              <a:rPr lang="en-US" sz="2900" i="1" dirty="0">
                <a:solidFill>
                  <a:schemeClr val="bg1"/>
                </a:solidFill>
              </a:rPr>
              <a:t> [a man] until </a:t>
            </a:r>
            <a:r>
              <a:rPr lang="en-US" sz="2900" i="1" u="sng" dirty="0">
                <a:solidFill>
                  <a:schemeClr val="bg1"/>
                </a:solidFill>
              </a:rPr>
              <a:t>Moses</a:t>
            </a:r>
            <a:r>
              <a:rPr lang="en-US" sz="2900" i="1" dirty="0">
                <a:solidFill>
                  <a:schemeClr val="bg1"/>
                </a:solidFill>
              </a:rPr>
              <a:t> [a man], even over those who had not sinned in the likeness of the offense of </a:t>
            </a:r>
            <a:r>
              <a:rPr lang="en-US" sz="2900" i="1" u="sng" dirty="0">
                <a:solidFill>
                  <a:schemeClr val="bg1"/>
                </a:solidFill>
              </a:rPr>
              <a:t>Adam</a:t>
            </a:r>
            <a:r>
              <a:rPr lang="en-US" sz="2900" i="1" dirty="0">
                <a:solidFill>
                  <a:schemeClr val="bg1"/>
                </a:solidFill>
              </a:rPr>
              <a:t> [a man], who is a type of Him who was to come. 15 But the free gift is not like the transgression. For if by the transgression of the one the many died, much more did the grace of God and the gift by the grace of </a:t>
            </a:r>
            <a:r>
              <a:rPr lang="en-US" sz="2900" i="1" u="sng" dirty="0">
                <a:solidFill>
                  <a:schemeClr val="bg1"/>
                </a:solidFill>
              </a:rPr>
              <a:t>the one Man</a:t>
            </a:r>
            <a:r>
              <a:rPr lang="en-US" sz="2900" i="1" dirty="0">
                <a:solidFill>
                  <a:schemeClr val="bg1"/>
                </a:solidFill>
              </a:rPr>
              <a:t>, Jesus Christ, abound to the many. </a:t>
            </a:r>
            <a:endParaRPr lang="en-US" sz="2900" dirty="0">
              <a:solidFill>
                <a:schemeClr val="bg1"/>
              </a:solidFill>
            </a:endParaRPr>
          </a:p>
        </p:txBody>
      </p:sp>
    </p:spTree>
    <p:extLst>
      <p:ext uri="{BB962C8B-B14F-4D97-AF65-F5344CB8AC3E}">
        <p14:creationId xmlns:p14="http://schemas.microsoft.com/office/powerpoint/2010/main" val="304327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“Hypostatic Union” of Christ</a:t>
            </a:r>
            <a:endParaRPr lang="en-US" sz="4800" dirty="0" smtClean="0">
              <a:solidFill>
                <a:schemeClr val="bg1"/>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981676"/>
            <a:ext cx="8153400" cy="5876324"/>
          </a:xfrm>
          <a:prstGeom prst="rect">
            <a:avLst/>
          </a:prstGeom>
        </p:spPr>
      </p:pic>
    </p:spTree>
    <p:extLst>
      <p:ext uri="{BB962C8B-B14F-4D97-AF65-F5344CB8AC3E}">
        <p14:creationId xmlns:p14="http://schemas.microsoft.com/office/powerpoint/2010/main" val="6718562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Hebrews 4:15</a:t>
            </a:r>
            <a:endParaRPr lang="en-US" sz="4800" dirty="0" smtClean="0">
              <a:solidFill>
                <a:schemeClr val="bg1"/>
              </a:solidFill>
            </a:endParaRPr>
          </a:p>
        </p:txBody>
      </p:sp>
      <p:sp>
        <p:nvSpPr>
          <p:cNvPr id="10" name="TextBox 9"/>
          <p:cNvSpPr txBox="1"/>
          <p:nvPr/>
        </p:nvSpPr>
        <p:spPr>
          <a:xfrm>
            <a:off x="304800" y="998577"/>
            <a:ext cx="8610600" cy="2554545"/>
          </a:xfrm>
          <a:prstGeom prst="rect">
            <a:avLst/>
          </a:prstGeom>
          <a:solidFill>
            <a:schemeClr val="tx1">
              <a:lumMod val="65000"/>
              <a:lumOff val="35000"/>
              <a:alpha val="65000"/>
            </a:schemeClr>
          </a:solidFill>
        </p:spPr>
        <p:txBody>
          <a:bodyPr wrap="square" rtlCol="0">
            <a:spAutoFit/>
          </a:bodyPr>
          <a:lstStyle/>
          <a:p>
            <a:pPr algn="just"/>
            <a:r>
              <a:rPr lang="en-US" sz="4000" i="1" dirty="0">
                <a:solidFill>
                  <a:schemeClr val="bg1"/>
                </a:solidFill>
              </a:rPr>
              <a:t>“For we do not have a high priest who cannot sympathize with our weaknesses, but One who has been tempted in all things as we are, yet without sin.”</a:t>
            </a:r>
            <a:endParaRPr lang="en-US" sz="4000" dirty="0">
              <a:solidFill>
                <a:schemeClr val="bg1"/>
              </a:solidFill>
            </a:endParaRPr>
          </a:p>
        </p:txBody>
      </p:sp>
    </p:spTree>
    <p:extLst>
      <p:ext uri="{BB962C8B-B14F-4D97-AF65-F5344CB8AC3E}">
        <p14:creationId xmlns:p14="http://schemas.microsoft.com/office/powerpoint/2010/main" val="3399835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Hebrews 11:11-14</a:t>
            </a:r>
            <a:endParaRPr lang="en-US" sz="4800" dirty="0" smtClean="0">
              <a:solidFill>
                <a:schemeClr val="bg1"/>
              </a:solidFill>
            </a:endParaRPr>
          </a:p>
        </p:txBody>
      </p:sp>
      <p:sp>
        <p:nvSpPr>
          <p:cNvPr id="10" name="TextBox 9"/>
          <p:cNvSpPr txBox="1"/>
          <p:nvPr/>
        </p:nvSpPr>
        <p:spPr>
          <a:xfrm>
            <a:off x="304800" y="998577"/>
            <a:ext cx="8610600" cy="5632311"/>
          </a:xfrm>
          <a:prstGeom prst="rect">
            <a:avLst/>
          </a:prstGeom>
          <a:solidFill>
            <a:schemeClr val="tx1">
              <a:lumMod val="65000"/>
              <a:lumOff val="35000"/>
              <a:alpha val="65000"/>
            </a:schemeClr>
          </a:solidFill>
        </p:spPr>
        <p:txBody>
          <a:bodyPr wrap="square" rtlCol="0">
            <a:spAutoFit/>
          </a:bodyPr>
          <a:lstStyle/>
          <a:p>
            <a:pPr algn="just"/>
            <a:r>
              <a:rPr lang="en-US" sz="3600" i="1" dirty="0">
                <a:solidFill>
                  <a:schemeClr val="bg1"/>
                </a:solidFill>
              </a:rPr>
              <a:t>“11 Every priest stands daily ministering and offering time after time the same sacrifices, which can never take away sins; 12 but He, having offered one sacrifice for sins for all time, SAT DOWN AT THE RIGHT HAND OF GOD, 13 waiting from that time onward UNTIL HIS ENEMIES BE MADE A FOOTSTOOL FOR HIS FEET. 14 For by one offering </a:t>
            </a:r>
            <a:r>
              <a:rPr lang="en-US" sz="3600" i="1" u="sng" dirty="0">
                <a:solidFill>
                  <a:schemeClr val="bg1"/>
                </a:solidFill>
              </a:rPr>
              <a:t>He has perfected for all time</a:t>
            </a:r>
            <a:r>
              <a:rPr lang="en-US" sz="3600" i="1" dirty="0">
                <a:solidFill>
                  <a:schemeClr val="bg1"/>
                </a:solidFill>
              </a:rPr>
              <a:t> those who are sanctified.”</a:t>
            </a:r>
            <a:endParaRPr lang="en-US" sz="3600" dirty="0">
              <a:solidFill>
                <a:schemeClr val="bg1"/>
              </a:solidFill>
            </a:endParaRPr>
          </a:p>
        </p:txBody>
      </p:sp>
    </p:spTree>
    <p:extLst>
      <p:ext uri="{BB962C8B-B14F-4D97-AF65-F5344CB8AC3E}">
        <p14:creationId xmlns:p14="http://schemas.microsoft.com/office/powerpoint/2010/main" val="3453013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Philippians 2:5-8</a:t>
            </a:r>
          </a:p>
        </p:txBody>
      </p:sp>
      <p:sp>
        <p:nvSpPr>
          <p:cNvPr id="10" name="TextBox 9"/>
          <p:cNvSpPr txBox="1"/>
          <p:nvPr/>
        </p:nvSpPr>
        <p:spPr>
          <a:xfrm>
            <a:off x="304800" y="998577"/>
            <a:ext cx="8610600" cy="5632311"/>
          </a:xfrm>
          <a:prstGeom prst="rect">
            <a:avLst/>
          </a:prstGeom>
          <a:solidFill>
            <a:schemeClr val="tx1">
              <a:lumMod val="65000"/>
              <a:lumOff val="35000"/>
              <a:alpha val="65000"/>
            </a:schemeClr>
          </a:solidFill>
        </p:spPr>
        <p:txBody>
          <a:bodyPr wrap="square" rtlCol="0">
            <a:spAutoFit/>
          </a:bodyPr>
          <a:lstStyle/>
          <a:p>
            <a:pPr algn="just"/>
            <a:r>
              <a:rPr lang="en-US" sz="3600" i="1" dirty="0">
                <a:solidFill>
                  <a:schemeClr val="bg1"/>
                </a:solidFill>
              </a:rPr>
              <a:t>5 Have this attitude in yourselves which was also in Christ Jesus, 6 who, although He existed in the form of God, did not regard equality with God a thing to be grasped, 7 but emptied Himself, taking the form of a bond-servant, and being made in the likeness of men. 8 Being found in appearance as a man, He humbled Himself by becoming obedient to the point of death, even death on a cross. </a:t>
            </a:r>
            <a:endParaRPr lang="en-US" sz="3600" dirty="0">
              <a:solidFill>
                <a:schemeClr val="bg1"/>
              </a:solidFill>
            </a:endParaRPr>
          </a:p>
        </p:txBody>
      </p:sp>
    </p:spTree>
    <p:extLst>
      <p:ext uri="{BB962C8B-B14F-4D97-AF65-F5344CB8AC3E}">
        <p14:creationId xmlns:p14="http://schemas.microsoft.com/office/powerpoint/2010/main" val="2085112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Hebrews 4:14-15</a:t>
            </a:r>
            <a:endParaRPr lang="en-US" sz="4800" dirty="0" smtClean="0">
              <a:solidFill>
                <a:schemeClr val="bg1"/>
              </a:solidFill>
            </a:endParaRPr>
          </a:p>
        </p:txBody>
      </p:sp>
      <p:sp>
        <p:nvSpPr>
          <p:cNvPr id="10" name="TextBox 9"/>
          <p:cNvSpPr txBox="1"/>
          <p:nvPr/>
        </p:nvSpPr>
        <p:spPr>
          <a:xfrm>
            <a:off x="304800" y="998577"/>
            <a:ext cx="8610600" cy="5632311"/>
          </a:xfrm>
          <a:prstGeom prst="rect">
            <a:avLst/>
          </a:prstGeom>
          <a:solidFill>
            <a:schemeClr val="tx1">
              <a:lumMod val="65000"/>
              <a:lumOff val="35000"/>
              <a:alpha val="65000"/>
            </a:schemeClr>
          </a:solidFill>
        </p:spPr>
        <p:txBody>
          <a:bodyPr wrap="square" rtlCol="0">
            <a:spAutoFit/>
          </a:bodyPr>
          <a:lstStyle/>
          <a:p>
            <a:pPr algn="just"/>
            <a:r>
              <a:rPr lang="en-US" sz="3600" i="1" dirty="0">
                <a:solidFill>
                  <a:schemeClr val="bg1"/>
                </a:solidFill>
              </a:rPr>
              <a:t>“14 Therefore, since we have a great high priest who has passed through the heavens, Jesus the Son of God, let us hold fast our confession.15 For we do not have a high priest who cannot sympathize with our weaknesses, but One who has been tempted in all things as we are, yet without sin. 16 Therefore let us draw near with confidence to the throne of grace, so that we may receive mercy and find grace to help in time of need.”</a:t>
            </a:r>
            <a:endParaRPr lang="en-US" sz="3600" dirty="0">
              <a:solidFill>
                <a:schemeClr val="bg1"/>
              </a:solidFill>
            </a:endParaRPr>
          </a:p>
        </p:txBody>
      </p:sp>
    </p:spTree>
    <p:extLst>
      <p:ext uri="{BB962C8B-B14F-4D97-AF65-F5344CB8AC3E}">
        <p14:creationId xmlns:p14="http://schemas.microsoft.com/office/powerpoint/2010/main" val="174446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Big Idea</a:t>
            </a:r>
          </a:p>
        </p:txBody>
      </p:sp>
      <p:sp>
        <p:nvSpPr>
          <p:cNvPr id="10" name="TextBox 9"/>
          <p:cNvSpPr txBox="1"/>
          <p:nvPr/>
        </p:nvSpPr>
        <p:spPr>
          <a:xfrm>
            <a:off x="304800" y="998577"/>
            <a:ext cx="8610600" cy="1938992"/>
          </a:xfrm>
          <a:prstGeom prst="rect">
            <a:avLst/>
          </a:prstGeom>
          <a:solidFill>
            <a:schemeClr val="tx1">
              <a:lumMod val="65000"/>
              <a:lumOff val="35000"/>
              <a:alpha val="65000"/>
            </a:schemeClr>
          </a:solidFill>
        </p:spPr>
        <p:txBody>
          <a:bodyPr wrap="square" rtlCol="0">
            <a:spAutoFit/>
          </a:bodyPr>
          <a:lstStyle/>
          <a:p>
            <a:pPr algn="just"/>
            <a:r>
              <a:rPr lang="en-US" sz="4000" b="1" i="1" dirty="0">
                <a:solidFill>
                  <a:schemeClr val="bg1"/>
                </a:solidFill>
              </a:rPr>
              <a:t>I</a:t>
            </a:r>
            <a:r>
              <a:rPr lang="en-US" sz="4000" b="1" i="1" dirty="0" smtClean="0">
                <a:solidFill>
                  <a:schemeClr val="bg1"/>
                </a:solidFill>
              </a:rPr>
              <a:t>n </a:t>
            </a:r>
            <a:r>
              <a:rPr lang="en-US" sz="4000" b="1" i="1" dirty="0">
                <a:solidFill>
                  <a:schemeClr val="bg1"/>
                </a:solidFill>
              </a:rPr>
              <a:t>Christ we have someone who can empathize with us and comfort us because He is like us</a:t>
            </a:r>
            <a:r>
              <a:rPr lang="en-US" sz="4000" dirty="0">
                <a:solidFill>
                  <a:schemeClr val="bg1"/>
                </a:solidFill>
              </a:rPr>
              <a:t>. </a:t>
            </a:r>
            <a:endParaRPr lang="en-US" sz="4000" dirty="0">
              <a:solidFill>
                <a:schemeClr val="bg1"/>
              </a:solidFill>
            </a:endParaRPr>
          </a:p>
        </p:txBody>
      </p:sp>
    </p:spTree>
    <p:extLst>
      <p:ext uri="{BB962C8B-B14F-4D97-AF65-F5344CB8AC3E}">
        <p14:creationId xmlns:p14="http://schemas.microsoft.com/office/powerpoint/2010/main" val="3097677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5715000" y="6197025"/>
            <a:ext cx="3429000" cy="584775"/>
          </a:xfrm>
          <a:prstGeom prst="rect">
            <a:avLst/>
          </a:prstGeom>
          <a:noFill/>
        </p:spPr>
        <p:txBody>
          <a:bodyPr wrap="square" rtlCol="0">
            <a:spAutoFit/>
          </a:bodyPr>
          <a:lstStyle/>
          <a:p>
            <a:pPr algn="ctr"/>
            <a:r>
              <a:rPr lang="en-US" sz="3200" b="1" dirty="0" smtClean="0">
                <a:solidFill>
                  <a:srgbClr val="F0C6AE"/>
                </a:solidFill>
                <a:latin typeface="Californian FB" panose="0207040306080B030204" pitchFamily="18" charset="0"/>
              </a:rPr>
              <a:t>(</a:t>
            </a:r>
            <a:r>
              <a:rPr lang="en-US" sz="3200" b="1" smtClean="0">
                <a:solidFill>
                  <a:srgbClr val="F0C6AE"/>
                </a:solidFill>
                <a:latin typeface="Californian FB" panose="0207040306080B030204" pitchFamily="18" charset="0"/>
              </a:rPr>
              <a:t>Part </a:t>
            </a:r>
            <a:r>
              <a:rPr lang="en-US" sz="3200" b="1" smtClean="0">
                <a:solidFill>
                  <a:srgbClr val="F0C6AE"/>
                </a:solidFill>
                <a:latin typeface="Californian FB" panose="0207040306080B030204" pitchFamily="18" charset="0"/>
              </a:rPr>
              <a:t>3)</a:t>
            </a:r>
            <a:endParaRPr lang="en-US" sz="3200" b="1" dirty="0">
              <a:solidFill>
                <a:srgbClr val="F0C6AE"/>
              </a:solidFill>
              <a:latin typeface="Californian FB" panose="0207040306080B030204" pitchFamily="18" charset="0"/>
            </a:endParaRPr>
          </a:p>
        </p:txBody>
      </p:sp>
      <p:sp>
        <p:nvSpPr>
          <p:cNvPr id="7" name="TextBox 6"/>
          <p:cNvSpPr txBox="1"/>
          <p:nvPr/>
        </p:nvSpPr>
        <p:spPr>
          <a:xfrm>
            <a:off x="0" y="6197025"/>
            <a:ext cx="3581400" cy="584775"/>
          </a:xfrm>
          <a:prstGeom prst="rect">
            <a:avLst/>
          </a:prstGeom>
          <a:noFill/>
        </p:spPr>
        <p:txBody>
          <a:bodyPr wrap="square" rtlCol="0">
            <a:spAutoFit/>
          </a:bodyPr>
          <a:lstStyle/>
          <a:p>
            <a:pPr algn="ctr"/>
            <a:r>
              <a:rPr lang="en-US" sz="3200" b="1" dirty="0" smtClean="0">
                <a:solidFill>
                  <a:srgbClr val="F0C6AE"/>
                </a:solidFill>
                <a:latin typeface="Californian FB" panose="0207040306080B030204" pitchFamily="18" charset="0"/>
              </a:rPr>
              <a:t>Philippians 2:5-8</a:t>
            </a:r>
          </a:p>
        </p:txBody>
      </p:sp>
    </p:spTree>
    <p:extLst>
      <p:ext uri="{BB962C8B-B14F-4D97-AF65-F5344CB8AC3E}">
        <p14:creationId xmlns:p14="http://schemas.microsoft.com/office/powerpoint/2010/main" val="1615352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75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3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Big Idea</a:t>
            </a:r>
          </a:p>
        </p:txBody>
      </p:sp>
      <p:sp>
        <p:nvSpPr>
          <p:cNvPr id="10" name="TextBox 9"/>
          <p:cNvSpPr txBox="1"/>
          <p:nvPr/>
        </p:nvSpPr>
        <p:spPr>
          <a:xfrm>
            <a:off x="304800" y="998577"/>
            <a:ext cx="8610600" cy="1938992"/>
          </a:xfrm>
          <a:prstGeom prst="rect">
            <a:avLst/>
          </a:prstGeom>
          <a:solidFill>
            <a:schemeClr val="tx1">
              <a:lumMod val="65000"/>
              <a:lumOff val="35000"/>
              <a:alpha val="65000"/>
            </a:schemeClr>
          </a:solidFill>
        </p:spPr>
        <p:txBody>
          <a:bodyPr wrap="square" rtlCol="0">
            <a:spAutoFit/>
          </a:bodyPr>
          <a:lstStyle/>
          <a:p>
            <a:pPr algn="just"/>
            <a:r>
              <a:rPr lang="en-US" sz="4000" b="1" i="1" dirty="0">
                <a:solidFill>
                  <a:schemeClr val="bg1"/>
                </a:solidFill>
              </a:rPr>
              <a:t>I</a:t>
            </a:r>
            <a:r>
              <a:rPr lang="en-US" sz="4000" b="1" i="1" dirty="0" smtClean="0">
                <a:solidFill>
                  <a:schemeClr val="bg1"/>
                </a:solidFill>
              </a:rPr>
              <a:t>n </a:t>
            </a:r>
            <a:r>
              <a:rPr lang="en-US" sz="4000" b="1" i="1" dirty="0">
                <a:solidFill>
                  <a:schemeClr val="bg1"/>
                </a:solidFill>
              </a:rPr>
              <a:t>Christ we have someone who can empathize with us and comfort us because He is like us</a:t>
            </a:r>
            <a:r>
              <a:rPr lang="en-US" sz="4000" dirty="0">
                <a:solidFill>
                  <a:schemeClr val="bg1"/>
                </a:solidFill>
              </a:rPr>
              <a:t>. </a:t>
            </a:r>
            <a:endParaRPr lang="en-US" sz="4000" dirty="0">
              <a:solidFill>
                <a:schemeClr val="bg1"/>
              </a:solidFill>
            </a:endParaRPr>
          </a:p>
        </p:txBody>
      </p:sp>
    </p:spTree>
    <p:extLst>
      <p:ext uri="{BB962C8B-B14F-4D97-AF65-F5344CB8AC3E}">
        <p14:creationId xmlns:p14="http://schemas.microsoft.com/office/powerpoint/2010/main" val="173791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The Challenge</a:t>
            </a:r>
            <a:endParaRPr lang="en-US" sz="4800" dirty="0" smtClean="0">
              <a:solidFill>
                <a:schemeClr val="bg1"/>
              </a:solidFill>
            </a:endParaRPr>
          </a:p>
        </p:txBody>
      </p:sp>
      <p:sp>
        <p:nvSpPr>
          <p:cNvPr id="10" name="TextBox 9"/>
          <p:cNvSpPr txBox="1"/>
          <p:nvPr/>
        </p:nvSpPr>
        <p:spPr>
          <a:xfrm>
            <a:off x="304800" y="998577"/>
            <a:ext cx="8610600" cy="1323439"/>
          </a:xfrm>
          <a:prstGeom prst="rect">
            <a:avLst/>
          </a:prstGeom>
          <a:solidFill>
            <a:schemeClr val="tx1">
              <a:lumMod val="65000"/>
              <a:lumOff val="35000"/>
              <a:alpha val="65000"/>
            </a:schemeClr>
          </a:solidFill>
        </p:spPr>
        <p:txBody>
          <a:bodyPr wrap="square" rtlCol="0">
            <a:spAutoFit/>
          </a:bodyPr>
          <a:lstStyle/>
          <a:p>
            <a:pPr algn="just"/>
            <a:r>
              <a:rPr lang="en-US" sz="4000" i="1" dirty="0">
                <a:solidFill>
                  <a:schemeClr val="bg1"/>
                </a:solidFill>
              </a:rPr>
              <a:t>Have this attitude in yourselves which was also in Christ Jesus…</a:t>
            </a:r>
            <a:r>
              <a:rPr lang="en-US" sz="4000" dirty="0">
                <a:solidFill>
                  <a:schemeClr val="bg1"/>
                </a:solidFill>
              </a:rPr>
              <a:t> </a:t>
            </a:r>
            <a:r>
              <a:rPr lang="en-US" sz="4000" dirty="0" smtClean="0">
                <a:solidFill>
                  <a:schemeClr val="bg1"/>
                </a:solidFill>
              </a:rPr>
              <a:t>(2:5)</a:t>
            </a:r>
            <a:endParaRPr lang="en-US" sz="4000" dirty="0">
              <a:solidFill>
                <a:schemeClr val="bg1"/>
              </a:solidFill>
            </a:endParaRPr>
          </a:p>
        </p:txBody>
      </p:sp>
    </p:spTree>
    <p:extLst>
      <p:ext uri="{BB962C8B-B14F-4D97-AF65-F5344CB8AC3E}">
        <p14:creationId xmlns:p14="http://schemas.microsoft.com/office/powerpoint/2010/main" val="2160505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707886"/>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r>
              <a:rPr lang="en-US" sz="4000" dirty="0" smtClean="0">
                <a:solidFill>
                  <a:schemeClr val="bg1"/>
                </a:solidFill>
              </a:rPr>
              <a:t>I.   Christ gave up His rights as God</a:t>
            </a:r>
          </a:p>
        </p:txBody>
      </p:sp>
      <p:sp>
        <p:nvSpPr>
          <p:cNvPr id="10" name="TextBox 9"/>
          <p:cNvSpPr txBox="1"/>
          <p:nvPr/>
        </p:nvSpPr>
        <p:spPr>
          <a:xfrm>
            <a:off x="304800" y="998577"/>
            <a:ext cx="8610600" cy="954107"/>
          </a:xfrm>
          <a:prstGeom prst="rect">
            <a:avLst/>
          </a:prstGeom>
          <a:solidFill>
            <a:schemeClr val="tx1">
              <a:lumMod val="65000"/>
              <a:lumOff val="35000"/>
              <a:alpha val="65000"/>
            </a:schemeClr>
          </a:solidFill>
        </p:spPr>
        <p:txBody>
          <a:bodyPr wrap="square" rtlCol="0">
            <a:spAutoFit/>
          </a:bodyPr>
          <a:lstStyle/>
          <a:p>
            <a:pPr algn="just"/>
            <a:r>
              <a:rPr lang="en-US" sz="2800" i="1" dirty="0">
                <a:solidFill>
                  <a:schemeClr val="bg1"/>
                </a:solidFill>
              </a:rPr>
              <a:t>who, although He existed in the form of God, did not regard equality with God a thing to be grasped</a:t>
            </a:r>
            <a:r>
              <a:rPr lang="en-US" sz="2800" i="1" dirty="0" smtClean="0">
                <a:solidFill>
                  <a:schemeClr val="bg1"/>
                </a:solidFill>
              </a:rPr>
              <a:t>… (v. 6)</a:t>
            </a:r>
            <a:endParaRPr lang="en-US" sz="2800" dirty="0">
              <a:solidFill>
                <a:schemeClr val="bg1"/>
              </a:solidFill>
            </a:endParaRPr>
          </a:p>
        </p:txBody>
      </p:sp>
      <p:sp>
        <p:nvSpPr>
          <p:cNvPr id="6" name="TextBox 5"/>
          <p:cNvSpPr txBox="1"/>
          <p:nvPr/>
        </p:nvSpPr>
        <p:spPr>
          <a:xfrm>
            <a:off x="304800" y="2209800"/>
            <a:ext cx="8610600" cy="2677656"/>
          </a:xfrm>
          <a:prstGeom prst="rect">
            <a:avLst/>
          </a:prstGeom>
          <a:solidFill>
            <a:schemeClr val="tx1">
              <a:lumMod val="65000"/>
              <a:lumOff val="35000"/>
              <a:alpha val="65000"/>
            </a:schemeClr>
          </a:solidFill>
        </p:spPr>
        <p:txBody>
          <a:bodyPr wrap="square" rtlCol="0">
            <a:spAutoFit/>
          </a:bodyPr>
          <a:lstStyle/>
          <a:p>
            <a:pPr algn="just"/>
            <a:r>
              <a:rPr lang="en-US" sz="2800" i="1" dirty="0">
                <a:solidFill>
                  <a:schemeClr val="bg1"/>
                </a:solidFill>
              </a:rPr>
              <a:t>“who, although He [that is Christ] exists, has always existed and will always exist possessing the very nature of God, did not regard being just as much God as the Godhead and thus properly acknowledged as such something He could not give up for a time in order to save His people</a:t>
            </a:r>
            <a:r>
              <a:rPr lang="en-US" sz="2800" i="1" dirty="0" smtClean="0">
                <a:solidFill>
                  <a:schemeClr val="bg1"/>
                </a:solidFill>
              </a:rPr>
              <a:t>…” (paraphrase commentary – </a:t>
            </a:r>
            <a:r>
              <a:rPr lang="en-US" sz="2800" i="1" dirty="0" err="1" smtClean="0">
                <a:solidFill>
                  <a:schemeClr val="bg1"/>
                </a:solidFill>
              </a:rPr>
              <a:t>ekg</a:t>
            </a:r>
            <a:r>
              <a:rPr lang="en-US" sz="2800" i="1" dirty="0" smtClean="0">
                <a:solidFill>
                  <a:schemeClr val="bg1"/>
                </a:solidFill>
              </a:rPr>
              <a:t>)</a:t>
            </a:r>
            <a:endParaRPr lang="en-US" sz="2800" dirty="0">
              <a:solidFill>
                <a:schemeClr val="bg1"/>
              </a:solidFill>
            </a:endParaRPr>
          </a:p>
        </p:txBody>
      </p:sp>
    </p:spTree>
    <p:extLst>
      <p:ext uri="{BB962C8B-B14F-4D97-AF65-F5344CB8AC3E}">
        <p14:creationId xmlns:p14="http://schemas.microsoft.com/office/powerpoint/2010/main" val="2867349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4250"/>
                                        <p:tgtEl>
                                          <p:spTgt spid="10"/>
                                        </p:tgtEl>
                                      </p:cBhvr>
                                    </p:animEffect>
                                  </p:childTnLst>
                                </p:cTn>
                              </p:par>
                            </p:childTnLst>
                          </p:cTn>
                        </p:par>
                        <p:par>
                          <p:cTn id="8" fill="hold">
                            <p:stCondLst>
                              <p:cond delay="5000"/>
                            </p:stCondLst>
                            <p:childTnLst>
                              <p:par>
                                <p:cTn id="9" presetID="10" presetClass="entr" presetSubtype="0" fill="hold" grpId="0" nodeType="afterEffect">
                                  <p:stCondLst>
                                    <p:cond delay="275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2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707886"/>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r>
              <a:rPr lang="en-US" sz="4000" dirty="0" smtClean="0">
                <a:solidFill>
                  <a:schemeClr val="bg1"/>
                </a:solidFill>
              </a:rPr>
              <a:t>II.   Christ “emptied Himself”</a:t>
            </a:r>
          </a:p>
        </p:txBody>
      </p:sp>
      <p:sp>
        <p:nvSpPr>
          <p:cNvPr id="10" name="TextBox 9"/>
          <p:cNvSpPr txBox="1"/>
          <p:nvPr/>
        </p:nvSpPr>
        <p:spPr>
          <a:xfrm>
            <a:off x="304800" y="838200"/>
            <a:ext cx="8610600" cy="1384995"/>
          </a:xfrm>
          <a:prstGeom prst="rect">
            <a:avLst/>
          </a:prstGeom>
          <a:solidFill>
            <a:schemeClr val="tx1">
              <a:lumMod val="65000"/>
              <a:lumOff val="35000"/>
              <a:alpha val="65000"/>
            </a:schemeClr>
          </a:solidFill>
        </p:spPr>
        <p:txBody>
          <a:bodyPr wrap="square" rtlCol="0">
            <a:spAutoFit/>
          </a:bodyPr>
          <a:lstStyle/>
          <a:p>
            <a:pPr algn="just"/>
            <a:r>
              <a:rPr lang="en-US" sz="2800" i="1" dirty="0">
                <a:solidFill>
                  <a:schemeClr val="bg1"/>
                </a:solidFill>
              </a:rPr>
              <a:t>who, although He existed in the form of God, did not regard equality with God a thing to be grasped, </a:t>
            </a:r>
            <a:r>
              <a:rPr lang="en-US" sz="2800" i="1" dirty="0" smtClean="0">
                <a:solidFill>
                  <a:schemeClr val="bg1"/>
                </a:solidFill>
              </a:rPr>
              <a:t>7 </a:t>
            </a:r>
            <a:r>
              <a:rPr lang="en-US" sz="2800" b="1" i="1" u="sng" dirty="0" smtClean="0">
                <a:solidFill>
                  <a:schemeClr val="bg1"/>
                </a:solidFill>
              </a:rPr>
              <a:t>but </a:t>
            </a:r>
            <a:r>
              <a:rPr lang="en-US" sz="2800" b="1" i="1" u="sng" dirty="0">
                <a:solidFill>
                  <a:schemeClr val="bg1"/>
                </a:solidFill>
              </a:rPr>
              <a:t>emptied Himself</a:t>
            </a:r>
            <a:r>
              <a:rPr lang="en-US" sz="2800" i="1" dirty="0" smtClean="0">
                <a:solidFill>
                  <a:schemeClr val="bg1"/>
                </a:solidFill>
              </a:rPr>
              <a:t>…(vs. 6-7a)</a:t>
            </a:r>
            <a:endParaRPr lang="en-US" sz="2800" dirty="0">
              <a:solidFill>
                <a:schemeClr val="bg1"/>
              </a:solidFill>
            </a:endParaRPr>
          </a:p>
        </p:txBody>
      </p:sp>
      <p:sp>
        <p:nvSpPr>
          <p:cNvPr id="8" name="TextBox 7"/>
          <p:cNvSpPr txBox="1"/>
          <p:nvPr/>
        </p:nvSpPr>
        <p:spPr>
          <a:xfrm>
            <a:off x="304800" y="2438400"/>
            <a:ext cx="8610600" cy="954107"/>
          </a:xfrm>
          <a:prstGeom prst="rect">
            <a:avLst/>
          </a:prstGeom>
          <a:solidFill>
            <a:schemeClr val="tx1">
              <a:lumMod val="65000"/>
              <a:lumOff val="35000"/>
              <a:alpha val="65000"/>
            </a:schemeClr>
          </a:solidFill>
        </p:spPr>
        <p:txBody>
          <a:bodyPr wrap="square" rtlCol="0">
            <a:spAutoFit/>
          </a:bodyPr>
          <a:lstStyle/>
          <a:p>
            <a:pPr algn="just"/>
            <a:r>
              <a:rPr lang="en-US" sz="2800" i="1" dirty="0" smtClean="0">
                <a:solidFill>
                  <a:schemeClr val="bg1"/>
                </a:solidFill>
              </a:rPr>
              <a:t>“</a:t>
            </a:r>
            <a:r>
              <a:rPr lang="en-US" sz="2800" i="1" dirty="0" err="1" smtClean="0">
                <a:solidFill>
                  <a:schemeClr val="bg1"/>
                </a:solidFill>
              </a:rPr>
              <a:t>kenoo</a:t>
            </a:r>
            <a:r>
              <a:rPr lang="en-US" sz="2800" i="1" dirty="0" smtClean="0">
                <a:solidFill>
                  <a:schemeClr val="bg1"/>
                </a:solidFill>
              </a:rPr>
              <a:t>” (kenosis) – </a:t>
            </a:r>
            <a:r>
              <a:rPr lang="en-US" sz="2800" dirty="0" smtClean="0">
                <a:solidFill>
                  <a:schemeClr val="bg1"/>
                </a:solidFill>
              </a:rPr>
              <a:t>“to </a:t>
            </a:r>
            <a:r>
              <a:rPr lang="en-US" sz="2800" dirty="0">
                <a:solidFill>
                  <a:schemeClr val="bg1"/>
                </a:solidFill>
              </a:rPr>
              <a:t>empty, to make empty; or to make of no effect; to neutralize.” </a:t>
            </a:r>
          </a:p>
        </p:txBody>
      </p:sp>
    </p:spTree>
    <p:extLst>
      <p:ext uri="{BB962C8B-B14F-4D97-AF65-F5344CB8AC3E}">
        <p14:creationId xmlns:p14="http://schemas.microsoft.com/office/powerpoint/2010/main" val="953288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4250"/>
                                        <p:tgtEl>
                                          <p:spTgt spid="10"/>
                                        </p:tgtEl>
                                      </p:cBhvr>
                                    </p:animEffect>
                                  </p:childTnLst>
                                </p:cTn>
                              </p:par>
                            </p:childTnLst>
                          </p:cTn>
                        </p:par>
                        <p:par>
                          <p:cTn id="8" fill="hold">
                            <p:stCondLst>
                              <p:cond delay="5000"/>
                            </p:stCondLst>
                            <p:childTnLst>
                              <p:par>
                                <p:cTn id="9" presetID="10" presetClass="entr" presetSubtype="0" fill="hold" grpId="0" nodeType="afterEffect">
                                  <p:stCondLst>
                                    <p:cond delay="275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2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Luke 9:23; 22:42; 9:24</a:t>
            </a:r>
          </a:p>
        </p:txBody>
      </p:sp>
      <p:sp>
        <p:nvSpPr>
          <p:cNvPr id="10" name="TextBox 9"/>
          <p:cNvSpPr txBox="1"/>
          <p:nvPr/>
        </p:nvSpPr>
        <p:spPr>
          <a:xfrm>
            <a:off x="304800" y="998577"/>
            <a:ext cx="8610600" cy="1754326"/>
          </a:xfrm>
          <a:prstGeom prst="rect">
            <a:avLst/>
          </a:prstGeom>
          <a:solidFill>
            <a:schemeClr val="tx1">
              <a:lumMod val="65000"/>
              <a:lumOff val="35000"/>
              <a:alpha val="65000"/>
            </a:schemeClr>
          </a:solidFill>
        </p:spPr>
        <p:txBody>
          <a:bodyPr wrap="square" rtlCol="0">
            <a:spAutoFit/>
          </a:bodyPr>
          <a:lstStyle/>
          <a:p>
            <a:pPr algn="just"/>
            <a:r>
              <a:rPr lang="en-US" sz="3600" i="1" dirty="0">
                <a:solidFill>
                  <a:schemeClr val="bg1"/>
                </a:solidFill>
              </a:rPr>
              <a:t>“If anyone wishes to come after Me, he must deny himself, and take up his cross daily and follow Me.” </a:t>
            </a:r>
            <a:r>
              <a:rPr lang="en-US" sz="3600" i="1" dirty="0" smtClean="0">
                <a:solidFill>
                  <a:schemeClr val="bg1"/>
                </a:solidFill>
              </a:rPr>
              <a:t>(Luke 9:23)</a:t>
            </a:r>
            <a:endParaRPr lang="en-US" sz="3600" dirty="0">
              <a:solidFill>
                <a:schemeClr val="bg1"/>
              </a:solidFill>
            </a:endParaRPr>
          </a:p>
        </p:txBody>
      </p:sp>
      <p:sp>
        <p:nvSpPr>
          <p:cNvPr id="5" name="TextBox 4"/>
          <p:cNvSpPr txBox="1"/>
          <p:nvPr/>
        </p:nvSpPr>
        <p:spPr>
          <a:xfrm>
            <a:off x="304800" y="2819400"/>
            <a:ext cx="8610600" cy="1200329"/>
          </a:xfrm>
          <a:prstGeom prst="rect">
            <a:avLst/>
          </a:prstGeom>
          <a:solidFill>
            <a:schemeClr val="tx1">
              <a:lumMod val="65000"/>
              <a:lumOff val="35000"/>
              <a:alpha val="65000"/>
            </a:schemeClr>
          </a:solidFill>
        </p:spPr>
        <p:txBody>
          <a:bodyPr wrap="square" rtlCol="0">
            <a:spAutoFit/>
          </a:bodyPr>
          <a:lstStyle/>
          <a:p>
            <a:pPr algn="just"/>
            <a:r>
              <a:rPr lang="en-US" sz="3600" i="1" dirty="0">
                <a:solidFill>
                  <a:schemeClr val="bg1"/>
                </a:solidFill>
              </a:rPr>
              <a:t>“Not My will, but Yours be done</a:t>
            </a:r>
            <a:r>
              <a:rPr lang="en-US" sz="3600" i="1" dirty="0" smtClean="0">
                <a:solidFill>
                  <a:schemeClr val="bg1"/>
                </a:solidFill>
              </a:rPr>
              <a:t>” (Luke 22:42).</a:t>
            </a:r>
            <a:r>
              <a:rPr lang="en-US" sz="3600" dirty="0" smtClean="0">
                <a:solidFill>
                  <a:schemeClr val="bg1"/>
                </a:solidFill>
              </a:rPr>
              <a:t> </a:t>
            </a:r>
            <a:endParaRPr lang="en-US" sz="3600" dirty="0">
              <a:solidFill>
                <a:schemeClr val="bg1"/>
              </a:solidFill>
            </a:endParaRPr>
          </a:p>
        </p:txBody>
      </p:sp>
      <p:sp>
        <p:nvSpPr>
          <p:cNvPr id="8" name="TextBox 7"/>
          <p:cNvSpPr txBox="1"/>
          <p:nvPr/>
        </p:nvSpPr>
        <p:spPr>
          <a:xfrm>
            <a:off x="304800" y="4114800"/>
            <a:ext cx="8610600" cy="1754326"/>
          </a:xfrm>
          <a:prstGeom prst="rect">
            <a:avLst/>
          </a:prstGeom>
          <a:solidFill>
            <a:schemeClr val="tx1">
              <a:lumMod val="65000"/>
              <a:lumOff val="35000"/>
              <a:alpha val="65000"/>
            </a:schemeClr>
          </a:solidFill>
        </p:spPr>
        <p:txBody>
          <a:bodyPr wrap="square" rtlCol="0">
            <a:spAutoFit/>
          </a:bodyPr>
          <a:lstStyle/>
          <a:p>
            <a:pPr algn="just"/>
            <a:r>
              <a:rPr lang="en-US" sz="3600" i="1" dirty="0">
                <a:solidFill>
                  <a:schemeClr val="bg1"/>
                </a:solidFill>
              </a:rPr>
              <a:t>“For whoever wishes to save his life will lose it, but whoever loses his life for My sake, he is the one who will save it”</a:t>
            </a:r>
            <a:r>
              <a:rPr lang="en-US" sz="3600" dirty="0">
                <a:solidFill>
                  <a:schemeClr val="bg1"/>
                </a:solidFill>
              </a:rPr>
              <a:t> </a:t>
            </a:r>
            <a:r>
              <a:rPr lang="en-US" sz="3600" i="1" dirty="0" smtClean="0">
                <a:solidFill>
                  <a:schemeClr val="bg1"/>
                </a:solidFill>
              </a:rPr>
              <a:t>(Luke 9:24)</a:t>
            </a:r>
            <a:endParaRPr lang="en-US" sz="3600" dirty="0">
              <a:solidFill>
                <a:schemeClr val="bg1"/>
              </a:solidFill>
            </a:endParaRPr>
          </a:p>
        </p:txBody>
      </p:sp>
    </p:spTree>
    <p:extLst>
      <p:ext uri="{BB962C8B-B14F-4D97-AF65-F5344CB8AC3E}">
        <p14:creationId xmlns:p14="http://schemas.microsoft.com/office/powerpoint/2010/main" val="215201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2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707886"/>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r>
              <a:rPr lang="en-US" sz="4000" dirty="0" smtClean="0">
                <a:solidFill>
                  <a:schemeClr val="bg1"/>
                </a:solidFill>
              </a:rPr>
              <a:t>III.   </a:t>
            </a:r>
            <a:r>
              <a:rPr lang="en-US" sz="4000" dirty="0" smtClean="0">
                <a:solidFill>
                  <a:schemeClr val="bg1"/>
                </a:solidFill>
              </a:rPr>
              <a:t>Christ </a:t>
            </a:r>
            <a:r>
              <a:rPr lang="en-US" sz="4000" dirty="0" smtClean="0">
                <a:solidFill>
                  <a:schemeClr val="bg1"/>
                </a:solidFill>
              </a:rPr>
              <a:t>took up servanthood</a:t>
            </a:r>
            <a:endParaRPr lang="en-US" sz="4000" dirty="0" smtClean="0">
              <a:solidFill>
                <a:schemeClr val="bg1"/>
              </a:solidFill>
            </a:endParaRPr>
          </a:p>
        </p:txBody>
      </p:sp>
      <p:sp>
        <p:nvSpPr>
          <p:cNvPr id="10" name="TextBox 9"/>
          <p:cNvSpPr txBox="1"/>
          <p:nvPr/>
        </p:nvSpPr>
        <p:spPr>
          <a:xfrm>
            <a:off x="304800" y="838200"/>
            <a:ext cx="8610600" cy="1384995"/>
          </a:xfrm>
          <a:prstGeom prst="rect">
            <a:avLst/>
          </a:prstGeom>
          <a:solidFill>
            <a:schemeClr val="tx1">
              <a:lumMod val="65000"/>
              <a:lumOff val="35000"/>
              <a:alpha val="65000"/>
            </a:schemeClr>
          </a:solidFill>
        </p:spPr>
        <p:txBody>
          <a:bodyPr wrap="square" rtlCol="0">
            <a:spAutoFit/>
          </a:bodyPr>
          <a:lstStyle/>
          <a:p>
            <a:pPr algn="just"/>
            <a:r>
              <a:rPr lang="en-US" sz="2800" i="1" dirty="0">
                <a:solidFill>
                  <a:schemeClr val="bg1"/>
                </a:solidFill>
              </a:rPr>
              <a:t>6 who, although He existed in the form of God, did not regard equality with God a thing to be grasped, 7 but emptied Himself, taking the form of a bond-servant…</a:t>
            </a:r>
            <a:endParaRPr lang="en-US" sz="2800" dirty="0">
              <a:solidFill>
                <a:schemeClr val="bg1"/>
              </a:solidFill>
            </a:endParaRPr>
          </a:p>
        </p:txBody>
      </p:sp>
      <p:sp>
        <p:nvSpPr>
          <p:cNvPr id="6" name="TextBox 5"/>
          <p:cNvSpPr txBox="1"/>
          <p:nvPr/>
        </p:nvSpPr>
        <p:spPr>
          <a:xfrm>
            <a:off x="304800" y="2351544"/>
            <a:ext cx="8610600" cy="954107"/>
          </a:xfrm>
          <a:prstGeom prst="rect">
            <a:avLst/>
          </a:prstGeom>
          <a:solidFill>
            <a:schemeClr val="tx1">
              <a:lumMod val="65000"/>
              <a:lumOff val="35000"/>
              <a:alpha val="65000"/>
            </a:schemeClr>
          </a:solidFill>
        </p:spPr>
        <p:txBody>
          <a:bodyPr wrap="square" rtlCol="0">
            <a:spAutoFit/>
          </a:bodyPr>
          <a:lstStyle/>
          <a:p>
            <a:pPr algn="just"/>
            <a:r>
              <a:rPr lang="en-US" sz="2800" dirty="0" smtClean="0">
                <a:solidFill>
                  <a:schemeClr val="bg1"/>
                </a:solidFill>
              </a:rPr>
              <a:t>Literally - “took </a:t>
            </a:r>
            <a:r>
              <a:rPr lang="en-US" sz="2800" dirty="0">
                <a:solidFill>
                  <a:schemeClr val="bg1"/>
                </a:solidFill>
              </a:rPr>
              <a:t>upon Himself, once and for all time, the very nature of a slave.” </a:t>
            </a:r>
            <a:endParaRPr lang="en-US" sz="2800" dirty="0">
              <a:solidFill>
                <a:schemeClr val="bg1"/>
              </a:solidFill>
            </a:endParaRPr>
          </a:p>
        </p:txBody>
      </p:sp>
      <p:sp>
        <p:nvSpPr>
          <p:cNvPr id="11" name="TextBox 10"/>
          <p:cNvSpPr txBox="1"/>
          <p:nvPr/>
        </p:nvSpPr>
        <p:spPr>
          <a:xfrm>
            <a:off x="304800" y="3617893"/>
            <a:ext cx="8610600" cy="1384995"/>
          </a:xfrm>
          <a:prstGeom prst="rect">
            <a:avLst/>
          </a:prstGeom>
          <a:solidFill>
            <a:schemeClr val="tx1">
              <a:lumMod val="65000"/>
              <a:lumOff val="35000"/>
              <a:alpha val="65000"/>
            </a:schemeClr>
          </a:solidFill>
        </p:spPr>
        <p:txBody>
          <a:bodyPr wrap="square" rtlCol="0">
            <a:spAutoFit/>
          </a:bodyPr>
          <a:lstStyle/>
          <a:p>
            <a:pPr algn="just"/>
            <a:r>
              <a:rPr lang="en-US" sz="2800" i="1" dirty="0">
                <a:solidFill>
                  <a:schemeClr val="bg1"/>
                </a:solidFill>
              </a:rPr>
              <a:t>Mark 10:45</a:t>
            </a:r>
          </a:p>
          <a:p>
            <a:pPr algn="just"/>
            <a:r>
              <a:rPr lang="en-US" sz="2800" i="1" dirty="0" smtClean="0">
                <a:solidFill>
                  <a:schemeClr val="bg1"/>
                </a:solidFill>
              </a:rPr>
              <a:t>For </a:t>
            </a:r>
            <a:r>
              <a:rPr lang="en-US" sz="2800" i="1" dirty="0">
                <a:solidFill>
                  <a:schemeClr val="bg1"/>
                </a:solidFill>
              </a:rPr>
              <a:t>even the Son of Man did not come to be served, but to serve, and to give His life a ransom for </a:t>
            </a:r>
            <a:r>
              <a:rPr lang="en-US" sz="2800" i="1" dirty="0" smtClean="0">
                <a:solidFill>
                  <a:schemeClr val="bg1"/>
                </a:solidFill>
              </a:rPr>
              <a:t>many.</a:t>
            </a:r>
            <a:endParaRPr lang="en-US" sz="2800" i="1" dirty="0">
              <a:solidFill>
                <a:schemeClr val="bg1"/>
              </a:solidFill>
            </a:endParaRPr>
          </a:p>
        </p:txBody>
      </p:sp>
    </p:spTree>
    <p:extLst>
      <p:ext uri="{BB962C8B-B14F-4D97-AF65-F5344CB8AC3E}">
        <p14:creationId xmlns:p14="http://schemas.microsoft.com/office/powerpoint/2010/main" val="2423816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750"/>
                                        <p:tgtEl>
                                          <p:spTgt spid="10"/>
                                        </p:tgtEl>
                                      </p:cBhvr>
                                    </p:animEffect>
                                  </p:childTnLst>
                                </p:cTn>
                              </p:par>
                            </p:childTnLst>
                          </p:cTn>
                        </p:par>
                        <p:par>
                          <p:cTn id="8" fill="hold">
                            <p:stCondLst>
                              <p:cond delay="3000"/>
                            </p:stCondLst>
                            <p:childTnLst>
                              <p:par>
                                <p:cTn id="9" presetID="10" presetClass="entr" presetSubtype="0" fill="hold" grpId="0" nodeType="afterEffect">
                                  <p:stCondLst>
                                    <p:cond delay="225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225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2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6"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The servant attitude of Christ</a:t>
            </a:r>
            <a:endParaRPr lang="en-US" sz="4800" dirty="0" smtClean="0">
              <a:solidFill>
                <a:schemeClr val="bg1"/>
              </a:solidFill>
            </a:endParaRPr>
          </a:p>
        </p:txBody>
      </p:sp>
      <p:sp>
        <p:nvSpPr>
          <p:cNvPr id="10" name="TextBox 9"/>
          <p:cNvSpPr txBox="1"/>
          <p:nvPr/>
        </p:nvSpPr>
        <p:spPr>
          <a:xfrm>
            <a:off x="304800" y="1066800"/>
            <a:ext cx="8610600" cy="3416320"/>
          </a:xfrm>
          <a:prstGeom prst="rect">
            <a:avLst/>
          </a:prstGeom>
          <a:solidFill>
            <a:schemeClr val="tx1">
              <a:lumMod val="65000"/>
              <a:lumOff val="35000"/>
              <a:alpha val="65000"/>
            </a:schemeClr>
          </a:solidFill>
        </p:spPr>
        <p:txBody>
          <a:bodyPr wrap="square" rtlCol="0">
            <a:spAutoFit/>
          </a:bodyPr>
          <a:lstStyle/>
          <a:p>
            <a:pPr algn="just"/>
            <a:r>
              <a:rPr lang="en-US" sz="3600" i="1" dirty="0">
                <a:solidFill>
                  <a:schemeClr val="bg1"/>
                </a:solidFill>
              </a:rPr>
              <a:t>John 5:19</a:t>
            </a:r>
            <a:endParaRPr lang="en-US" sz="3600" dirty="0">
              <a:solidFill>
                <a:schemeClr val="bg1"/>
              </a:solidFill>
            </a:endParaRPr>
          </a:p>
          <a:p>
            <a:pPr algn="just"/>
            <a:r>
              <a:rPr lang="en-US" sz="3600" i="1" dirty="0">
                <a:solidFill>
                  <a:schemeClr val="bg1"/>
                </a:solidFill>
              </a:rPr>
              <a:t>Truly, truly, I say to you, </a:t>
            </a:r>
            <a:r>
              <a:rPr lang="en-US" sz="3600" i="1" u="sng" dirty="0">
                <a:solidFill>
                  <a:schemeClr val="bg1"/>
                </a:solidFill>
              </a:rPr>
              <a:t>the Son can do nothing of Himself</a:t>
            </a:r>
            <a:r>
              <a:rPr lang="en-US" sz="3600" i="1" dirty="0">
                <a:solidFill>
                  <a:schemeClr val="bg1"/>
                </a:solidFill>
              </a:rPr>
              <a:t>, unless it is something He sees the Father doing; for whatever the Father does, these things the Son also does in like manner. </a:t>
            </a:r>
            <a:endParaRPr lang="en-US" sz="3600" dirty="0">
              <a:solidFill>
                <a:schemeClr val="bg1"/>
              </a:solidFill>
            </a:endParaRPr>
          </a:p>
        </p:txBody>
      </p:sp>
    </p:spTree>
    <p:extLst>
      <p:ext uri="{BB962C8B-B14F-4D97-AF65-F5344CB8AC3E}">
        <p14:creationId xmlns:p14="http://schemas.microsoft.com/office/powerpoint/2010/main" val="3613724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250"/>
                                        <p:tgtEl>
                                          <p:spTgt spid="10"/>
                                        </p:tgtEl>
                                      </p:cBhvr>
                                    </p:animEffect>
                                  </p:childTnLst>
                                </p:cTn>
                              </p:par>
                              <p:par>
                                <p:cTn id="8" presetID="10" presetClass="entr" presetSubtype="0" fill="hold" nodeType="withEffect">
                                  <p:stCondLst>
                                    <p:cond delay="50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fade">
                                      <p:cBhvr>
                                        <p:cTn id="10" dur="2250"/>
                                        <p:tgtEl>
                                          <p:spTgt spid="10">
                                            <p:txEl>
                                              <p:pRg st="0" end="0"/>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10">
                                            <p:txEl>
                                              <p:pRg st="1" end="1"/>
                                            </p:txEl>
                                          </p:spTgt>
                                        </p:tgtEl>
                                        <p:attrNameLst>
                                          <p:attrName>style.visibility</p:attrName>
                                        </p:attrNameLst>
                                      </p:cBhvr>
                                      <p:to>
                                        <p:strVal val="visible"/>
                                      </p:to>
                                    </p:set>
                                    <p:animEffect transition="in" filter="fade">
                                      <p:cBhvr>
                                        <p:cTn id="13" dur="225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28271</TotalTime>
  <Words>1256</Words>
  <Application>Microsoft Office PowerPoint</Application>
  <PresentationFormat>On-screen Show (4:3)</PresentationFormat>
  <Paragraphs>57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dc:creator>
  <cp:lastModifiedBy>Ed Godfrey</cp:lastModifiedBy>
  <cp:revision>784</cp:revision>
  <dcterms:created xsi:type="dcterms:W3CDTF">2013-08-08T16:28:40Z</dcterms:created>
  <dcterms:modified xsi:type="dcterms:W3CDTF">2017-12-16T18:41:06Z</dcterms:modified>
</cp:coreProperties>
</file>