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1455" r:id="rId2"/>
    <p:sldId id="1674" r:id="rId3"/>
    <p:sldId id="1768" r:id="rId4"/>
    <p:sldId id="1769" r:id="rId5"/>
    <p:sldId id="1782" r:id="rId6"/>
    <p:sldId id="1783" r:id="rId7"/>
    <p:sldId id="1784" r:id="rId8"/>
    <p:sldId id="1785" r:id="rId9"/>
    <p:sldId id="1786" r:id="rId10"/>
    <p:sldId id="1787" r:id="rId11"/>
    <p:sldId id="1788" r:id="rId12"/>
    <p:sldId id="1789" r:id="rId13"/>
    <p:sldId id="1790" r:id="rId14"/>
    <p:sldId id="179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C6AE"/>
    <a:srgbClr val="50B991"/>
    <a:srgbClr val="00FF00"/>
    <a:srgbClr val="40CCCC"/>
    <a:srgbClr val="D7AE85"/>
    <a:srgbClr val="7D5A32"/>
    <a:srgbClr val="966432"/>
    <a:srgbClr val="006F96"/>
    <a:srgbClr val="33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5" autoAdjust="0"/>
    <p:restoredTop sz="94343" autoAdjust="0"/>
  </p:normalViewPr>
  <p:slideViewPr>
    <p:cSldViewPr>
      <p:cViewPr>
        <p:scale>
          <a:sx n="77" d="100"/>
          <a:sy n="77" d="100"/>
        </p:scale>
        <p:origin x="-630"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55510-0E1F-44C6-8AFB-D0F4A4418F2E}" type="datetimeFigureOut">
              <a:rPr lang="en-US" smtClean="0"/>
              <a:t>12/9/2017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C474C-1614-4BFD-840E-B3E3D39068AB}" type="slidenum">
              <a:rPr lang="en-US" smtClean="0"/>
              <a:t>‹#›</a:t>
            </a:fld>
            <a:endParaRPr lang="en-US"/>
          </a:p>
        </p:txBody>
      </p:sp>
    </p:spTree>
    <p:extLst>
      <p:ext uri="{BB962C8B-B14F-4D97-AF65-F5344CB8AC3E}">
        <p14:creationId xmlns:p14="http://schemas.microsoft.com/office/powerpoint/2010/main" val="358221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7323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6712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3874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78928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D85C9-9387-4AF8-A2FF-EF850E82DB46}"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91954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D85C9-9387-4AF8-A2FF-EF850E82DB46}"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57252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D85C9-9387-4AF8-A2FF-EF850E82DB46}" type="datetimeFigureOut">
              <a:rPr lang="en-US" smtClean="0"/>
              <a:t>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78692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D85C9-9387-4AF8-A2FF-EF850E82DB46}"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33545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D85C9-9387-4AF8-A2FF-EF850E82DB46}" type="datetimeFigureOut">
              <a:rPr lang="en-US" smtClean="0"/>
              <a:t>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42882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7928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28002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D85C9-9387-4AF8-A2FF-EF850E82DB46}" type="datetimeFigureOut">
              <a:rPr lang="en-US" smtClean="0"/>
              <a:t>12/9/2017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B8810-6185-4F03-9AB9-9A1B0505DA80}" type="slidenum">
              <a:rPr lang="en-US" smtClean="0"/>
              <a:t>‹#›</a:t>
            </a:fld>
            <a:endParaRPr lang="en-US"/>
          </a:p>
        </p:txBody>
      </p:sp>
    </p:spTree>
    <p:extLst>
      <p:ext uri="{BB962C8B-B14F-4D97-AF65-F5344CB8AC3E}">
        <p14:creationId xmlns:p14="http://schemas.microsoft.com/office/powerpoint/2010/main" val="2032182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5715000" y="6197025"/>
            <a:ext cx="3429000" cy="584775"/>
          </a:xfrm>
          <a:prstGeom prst="rect">
            <a:avLst/>
          </a:prstGeom>
          <a:noFill/>
        </p:spPr>
        <p:txBody>
          <a:bodyPr wrap="square" rtlCol="0">
            <a:spAutoFit/>
          </a:bodyPr>
          <a:lstStyle/>
          <a:p>
            <a:pPr algn="ctr"/>
            <a:r>
              <a:rPr lang="en-US" sz="3200" b="1" dirty="0" smtClean="0">
                <a:solidFill>
                  <a:srgbClr val="F0C6AE"/>
                </a:solidFill>
                <a:latin typeface="Californian FB" panose="0207040306080B030204" pitchFamily="18" charset="0"/>
              </a:rPr>
              <a:t>(</a:t>
            </a:r>
            <a:r>
              <a:rPr lang="en-US" sz="3200" b="1" dirty="0" smtClean="0">
                <a:solidFill>
                  <a:srgbClr val="F0C6AE"/>
                </a:solidFill>
                <a:latin typeface="Californian FB" panose="0207040306080B030204" pitchFamily="18" charset="0"/>
              </a:rPr>
              <a:t>Part </a:t>
            </a:r>
            <a:r>
              <a:rPr lang="en-US" sz="3200" b="1" dirty="0" smtClean="0">
                <a:solidFill>
                  <a:srgbClr val="F0C6AE"/>
                </a:solidFill>
                <a:latin typeface="Californian FB" panose="0207040306080B030204" pitchFamily="18" charset="0"/>
              </a:rPr>
              <a:t>2)</a:t>
            </a:r>
            <a:endParaRPr lang="en-US" sz="3200" b="1" dirty="0">
              <a:solidFill>
                <a:srgbClr val="F0C6AE"/>
              </a:solidFill>
              <a:latin typeface="Californian FB" panose="0207040306080B030204" pitchFamily="18" charset="0"/>
            </a:endParaRPr>
          </a:p>
        </p:txBody>
      </p:sp>
      <p:sp>
        <p:nvSpPr>
          <p:cNvPr id="7" name="TextBox 6"/>
          <p:cNvSpPr txBox="1"/>
          <p:nvPr/>
        </p:nvSpPr>
        <p:spPr>
          <a:xfrm>
            <a:off x="0" y="6197025"/>
            <a:ext cx="3581400" cy="584775"/>
          </a:xfrm>
          <a:prstGeom prst="rect">
            <a:avLst/>
          </a:prstGeom>
          <a:noFill/>
        </p:spPr>
        <p:txBody>
          <a:bodyPr wrap="square" rtlCol="0">
            <a:spAutoFit/>
          </a:bodyPr>
          <a:lstStyle/>
          <a:p>
            <a:pPr algn="ctr"/>
            <a:r>
              <a:rPr lang="en-US" sz="3200" b="1" dirty="0" smtClean="0">
                <a:solidFill>
                  <a:srgbClr val="F0C6AE"/>
                </a:solidFill>
                <a:latin typeface="Californian FB" panose="0207040306080B030204" pitchFamily="18" charset="0"/>
              </a:rPr>
              <a:t>Philippians 2:5-8</a:t>
            </a:r>
          </a:p>
        </p:txBody>
      </p:sp>
    </p:spTree>
    <p:extLst>
      <p:ext uri="{BB962C8B-B14F-4D97-AF65-F5344CB8AC3E}">
        <p14:creationId xmlns:p14="http://schemas.microsoft.com/office/powerpoint/2010/main" val="206980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75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3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Charles Wesley</a:t>
            </a:r>
            <a:endParaRPr lang="en-US" sz="4800" dirty="0" smtClean="0">
              <a:solidFill>
                <a:schemeClr val="bg1"/>
              </a:solidFill>
            </a:endParaRPr>
          </a:p>
        </p:txBody>
      </p:sp>
      <p:sp>
        <p:nvSpPr>
          <p:cNvPr id="10" name="TextBox 9"/>
          <p:cNvSpPr txBox="1"/>
          <p:nvPr/>
        </p:nvSpPr>
        <p:spPr>
          <a:xfrm>
            <a:off x="304800" y="1788855"/>
            <a:ext cx="8610600" cy="2554545"/>
          </a:xfrm>
          <a:prstGeom prst="rect">
            <a:avLst/>
          </a:prstGeom>
          <a:solidFill>
            <a:schemeClr val="tx1">
              <a:lumMod val="65000"/>
              <a:lumOff val="35000"/>
              <a:alpha val="65000"/>
            </a:schemeClr>
          </a:solidFill>
        </p:spPr>
        <p:txBody>
          <a:bodyPr wrap="square" rtlCol="0">
            <a:spAutoFit/>
          </a:bodyPr>
          <a:lstStyle/>
          <a:p>
            <a:pPr algn="ctr"/>
            <a:r>
              <a:rPr lang="en-US" sz="4000" i="1" dirty="0">
                <a:solidFill>
                  <a:schemeClr val="bg1"/>
                </a:solidFill>
              </a:rPr>
              <a:t>Veiled in flesh the Godhead see</a:t>
            </a:r>
            <a:br>
              <a:rPr lang="en-US" sz="4000" i="1" dirty="0">
                <a:solidFill>
                  <a:schemeClr val="bg1"/>
                </a:solidFill>
              </a:rPr>
            </a:br>
            <a:r>
              <a:rPr lang="en-US" sz="4000" i="1" dirty="0">
                <a:solidFill>
                  <a:schemeClr val="bg1"/>
                </a:solidFill>
              </a:rPr>
              <a:t>Hail the incarnate Deity</a:t>
            </a:r>
            <a:br>
              <a:rPr lang="en-US" sz="4000" i="1" dirty="0">
                <a:solidFill>
                  <a:schemeClr val="bg1"/>
                </a:solidFill>
              </a:rPr>
            </a:br>
            <a:r>
              <a:rPr lang="en-US" sz="4000" i="1" dirty="0">
                <a:solidFill>
                  <a:schemeClr val="bg1"/>
                </a:solidFill>
              </a:rPr>
              <a:t>Pleased as man with man to dwell</a:t>
            </a:r>
            <a:br>
              <a:rPr lang="en-US" sz="4000" i="1" dirty="0">
                <a:solidFill>
                  <a:schemeClr val="bg1"/>
                </a:solidFill>
              </a:rPr>
            </a:br>
            <a:r>
              <a:rPr lang="en-US" sz="4000" i="1" dirty="0">
                <a:solidFill>
                  <a:schemeClr val="bg1"/>
                </a:solidFill>
              </a:rPr>
              <a:t>Jesus, our Emmanuel</a:t>
            </a:r>
            <a:endParaRPr lang="en-US" sz="4000" dirty="0">
              <a:solidFill>
                <a:schemeClr val="bg1"/>
              </a:solidFill>
            </a:endParaRPr>
          </a:p>
        </p:txBody>
      </p:sp>
    </p:spTree>
    <p:extLst>
      <p:ext uri="{BB962C8B-B14F-4D97-AF65-F5344CB8AC3E}">
        <p14:creationId xmlns:p14="http://schemas.microsoft.com/office/powerpoint/2010/main" val="361372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646331"/>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3600" dirty="0" smtClean="0">
                <a:solidFill>
                  <a:schemeClr val="bg1"/>
                </a:solidFill>
              </a:rPr>
              <a:t>How was the glory of Christ “veiled”?</a:t>
            </a:r>
            <a:endParaRPr lang="en-US" sz="3600" dirty="0" smtClean="0">
              <a:solidFill>
                <a:schemeClr val="bg1"/>
              </a:solidFill>
            </a:endParaRPr>
          </a:p>
        </p:txBody>
      </p:sp>
      <p:sp>
        <p:nvSpPr>
          <p:cNvPr id="10" name="TextBox 9"/>
          <p:cNvSpPr txBox="1"/>
          <p:nvPr/>
        </p:nvSpPr>
        <p:spPr>
          <a:xfrm>
            <a:off x="304800" y="838200"/>
            <a:ext cx="8610600" cy="1754326"/>
          </a:xfrm>
          <a:prstGeom prst="rect">
            <a:avLst/>
          </a:prstGeom>
          <a:solidFill>
            <a:schemeClr val="tx1">
              <a:lumMod val="65000"/>
              <a:lumOff val="35000"/>
              <a:alpha val="65000"/>
            </a:schemeClr>
          </a:solidFill>
        </p:spPr>
        <p:txBody>
          <a:bodyPr wrap="square" rtlCol="0">
            <a:spAutoFit/>
          </a:bodyPr>
          <a:lstStyle/>
          <a:p>
            <a:pPr marL="742950" indent="-742950" algn="just">
              <a:buAutoNum type="arabicPeriod"/>
            </a:pPr>
            <a:r>
              <a:rPr lang="en-US" sz="3600" dirty="0" smtClean="0">
                <a:solidFill>
                  <a:schemeClr val="bg1"/>
                </a:solidFill>
              </a:rPr>
              <a:t>His glory was veiled in respect to His appearance (see Isaiah 53:2; 2 Peter 1:16).</a:t>
            </a:r>
          </a:p>
        </p:txBody>
      </p:sp>
      <p:sp>
        <p:nvSpPr>
          <p:cNvPr id="5" name="TextBox 4"/>
          <p:cNvSpPr txBox="1"/>
          <p:nvPr/>
        </p:nvSpPr>
        <p:spPr>
          <a:xfrm>
            <a:off x="304800" y="2665274"/>
            <a:ext cx="8610600" cy="1754326"/>
          </a:xfrm>
          <a:prstGeom prst="rect">
            <a:avLst/>
          </a:prstGeom>
          <a:solidFill>
            <a:schemeClr val="tx1">
              <a:lumMod val="65000"/>
              <a:lumOff val="35000"/>
              <a:alpha val="65000"/>
            </a:schemeClr>
          </a:solidFill>
        </p:spPr>
        <p:txBody>
          <a:bodyPr wrap="square" rtlCol="0">
            <a:spAutoFit/>
          </a:bodyPr>
          <a:lstStyle/>
          <a:p>
            <a:pPr marL="742950" indent="-742950" algn="just">
              <a:buFont typeface="+mj-lt"/>
              <a:buAutoNum type="arabicPeriod" startAt="2"/>
            </a:pPr>
            <a:r>
              <a:rPr lang="en-US" sz="3600" dirty="0" smtClean="0">
                <a:solidFill>
                  <a:schemeClr val="bg1"/>
                </a:solidFill>
              </a:rPr>
              <a:t>His glory was veiled in respect to those who accompanied Him (see Luke 2:8-11; 13-14)</a:t>
            </a:r>
          </a:p>
        </p:txBody>
      </p:sp>
      <p:sp>
        <p:nvSpPr>
          <p:cNvPr id="7" name="TextBox 6"/>
          <p:cNvSpPr txBox="1"/>
          <p:nvPr/>
        </p:nvSpPr>
        <p:spPr>
          <a:xfrm>
            <a:off x="304800" y="4494074"/>
            <a:ext cx="8610600" cy="1200329"/>
          </a:xfrm>
          <a:prstGeom prst="rect">
            <a:avLst/>
          </a:prstGeom>
          <a:solidFill>
            <a:schemeClr val="tx1">
              <a:lumMod val="65000"/>
              <a:lumOff val="35000"/>
              <a:alpha val="65000"/>
            </a:schemeClr>
          </a:solidFill>
        </p:spPr>
        <p:txBody>
          <a:bodyPr wrap="square" rtlCol="0">
            <a:spAutoFit/>
          </a:bodyPr>
          <a:lstStyle/>
          <a:p>
            <a:pPr marL="742950" indent="-742950" algn="just">
              <a:buFont typeface="+mj-lt"/>
              <a:buAutoNum type="arabicPeriod" startAt="3"/>
            </a:pPr>
            <a:r>
              <a:rPr lang="en-US" sz="3600" dirty="0" smtClean="0">
                <a:solidFill>
                  <a:schemeClr val="bg1"/>
                </a:solidFill>
              </a:rPr>
              <a:t>His glory was veiled in respect to His attributes. </a:t>
            </a:r>
          </a:p>
        </p:txBody>
      </p:sp>
    </p:spTree>
    <p:extLst>
      <p:ext uri="{BB962C8B-B14F-4D97-AF65-F5344CB8AC3E}">
        <p14:creationId xmlns:p14="http://schemas.microsoft.com/office/powerpoint/2010/main" val="101431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750"/>
                                        <p:tgtEl>
                                          <p:spTgt spid="10"/>
                                        </p:tgtEl>
                                      </p:cBhvr>
                                    </p:animEffect>
                                  </p:childTnLst>
                                </p:cTn>
                              </p:par>
                              <p:par>
                                <p:cTn id="8" presetID="10" presetClass="entr" presetSubtype="0" fill="hold" nodeType="withEffect">
                                  <p:stCondLst>
                                    <p:cond delay="75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1750"/>
                                        <p:tgtEl>
                                          <p:spTgt spid="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75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175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750"/>
                                        <p:tgtEl>
                                          <p:spTgt spid="7"/>
                                        </p:tgtEl>
                                      </p:cBhvr>
                                    </p:animEffect>
                                  </p:childTnLst>
                                </p:cTn>
                              </p:par>
                              <p:par>
                                <p:cTn id="24" presetID="10" presetClass="entr" presetSubtype="0" fill="hold" nodeType="with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17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646331"/>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3600" dirty="0" smtClean="0">
                <a:solidFill>
                  <a:schemeClr val="bg1"/>
                </a:solidFill>
              </a:rPr>
              <a:t>Jesus never surrenders His divine attributes:</a:t>
            </a:r>
            <a:endParaRPr lang="en-US" sz="3600" dirty="0" smtClean="0">
              <a:solidFill>
                <a:schemeClr val="bg1"/>
              </a:solidFill>
            </a:endParaRPr>
          </a:p>
        </p:txBody>
      </p:sp>
      <p:sp>
        <p:nvSpPr>
          <p:cNvPr id="10" name="TextBox 9"/>
          <p:cNvSpPr txBox="1"/>
          <p:nvPr/>
        </p:nvSpPr>
        <p:spPr>
          <a:xfrm>
            <a:off x="304800" y="838200"/>
            <a:ext cx="8610600" cy="1200329"/>
          </a:xfrm>
          <a:prstGeom prst="rect">
            <a:avLst/>
          </a:prstGeom>
          <a:solidFill>
            <a:schemeClr val="tx1">
              <a:lumMod val="65000"/>
              <a:lumOff val="35000"/>
              <a:alpha val="65000"/>
            </a:schemeClr>
          </a:solidFill>
        </p:spPr>
        <p:txBody>
          <a:bodyPr wrap="square" rtlCol="0">
            <a:spAutoFit/>
          </a:bodyPr>
          <a:lstStyle/>
          <a:p>
            <a:pPr marL="742950" indent="-742950" algn="just">
              <a:buAutoNum type="arabicPeriod"/>
            </a:pPr>
            <a:r>
              <a:rPr lang="en-US" sz="3600" dirty="0" smtClean="0">
                <a:solidFill>
                  <a:schemeClr val="bg1"/>
                </a:solidFill>
              </a:rPr>
              <a:t>Jesus remained omniscient (all-knowing) – see John 14:8; Matthew 24:36 </a:t>
            </a:r>
          </a:p>
        </p:txBody>
      </p:sp>
      <p:sp>
        <p:nvSpPr>
          <p:cNvPr id="5" name="TextBox 4"/>
          <p:cNvSpPr txBox="1"/>
          <p:nvPr/>
        </p:nvSpPr>
        <p:spPr>
          <a:xfrm>
            <a:off x="304800" y="2131874"/>
            <a:ext cx="8610600" cy="1200329"/>
          </a:xfrm>
          <a:prstGeom prst="rect">
            <a:avLst/>
          </a:prstGeom>
          <a:solidFill>
            <a:schemeClr val="tx1">
              <a:lumMod val="65000"/>
              <a:lumOff val="35000"/>
              <a:alpha val="65000"/>
            </a:schemeClr>
          </a:solidFill>
        </p:spPr>
        <p:txBody>
          <a:bodyPr wrap="square" rtlCol="0">
            <a:spAutoFit/>
          </a:bodyPr>
          <a:lstStyle/>
          <a:p>
            <a:pPr marL="742950" indent="-742950" algn="just">
              <a:buFont typeface="+mj-lt"/>
              <a:buAutoNum type="arabicPeriod" startAt="2"/>
            </a:pPr>
            <a:r>
              <a:rPr lang="en-US" sz="3600" dirty="0" smtClean="0">
                <a:solidFill>
                  <a:schemeClr val="bg1"/>
                </a:solidFill>
              </a:rPr>
              <a:t>Jesus remained omnipresent (every present) – see Matthew 4:12; John 1:48</a:t>
            </a:r>
          </a:p>
        </p:txBody>
      </p:sp>
      <p:sp>
        <p:nvSpPr>
          <p:cNvPr id="7" name="TextBox 6"/>
          <p:cNvSpPr txBox="1"/>
          <p:nvPr/>
        </p:nvSpPr>
        <p:spPr>
          <a:xfrm>
            <a:off x="304800" y="3429000"/>
            <a:ext cx="8610600" cy="1200329"/>
          </a:xfrm>
          <a:prstGeom prst="rect">
            <a:avLst/>
          </a:prstGeom>
          <a:solidFill>
            <a:schemeClr val="tx1">
              <a:lumMod val="65000"/>
              <a:lumOff val="35000"/>
              <a:alpha val="65000"/>
            </a:schemeClr>
          </a:solidFill>
        </p:spPr>
        <p:txBody>
          <a:bodyPr wrap="square" rtlCol="0">
            <a:spAutoFit/>
          </a:bodyPr>
          <a:lstStyle/>
          <a:p>
            <a:pPr marL="742950" indent="-742950" algn="just">
              <a:buFont typeface="+mj-lt"/>
              <a:buAutoNum type="arabicPeriod" startAt="3"/>
            </a:pPr>
            <a:r>
              <a:rPr lang="en-US" sz="3600" dirty="0" smtClean="0">
                <a:solidFill>
                  <a:schemeClr val="bg1"/>
                </a:solidFill>
              </a:rPr>
              <a:t>Jesus remained omnipotent (all-powerful) – see John 4:6; 6:10-13</a:t>
            </a:r>
          </a:p>
        </p:txBody>
      </p:sp>
    </p:spTree>
    <p:extLst>
      <p:ext uri="{BB962C8B-B14F-4D97-AF65-F5344CB8AC3E}">
        <p14:creationId xmlns:p14="http://schemas.microsoft.com/office/powerpoint/2010/main" val="366498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750"/>
                                        <p:tgtEl>
                                          <p:spTgt spid="10"/>
                                        </p:tgtEl>
                                      </p:cBhvr>
                                    </p:animEffect>
                                  </p:childTnLst>
                                </p:cTn>
                              </p:par>
                              <p:par>
                                <p:cTn id="8" presetID="10" presetClass="entr" presetSubtype="0" fill="hold" nodeType="withEffect">
                                  <p:stCondLst>
                                    <p:cond delay="75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1750"/>
                                        <p:tgtEl>
                                          <p:spTgt spid="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75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175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750"/>
                                        <p:tgtEl>
                                          <p:spTgt spid="7"/>
                                        </p:tgtEl>
                                      </p:cBhvr>
                                    </p:animEffect>
                                  </p:childTnLst>
                                </p:cTn>
                              </p:par>
                              <p:par>
                                <p:cTn id="24" presetID="10" presetClass="entr" presetSubtype="0" fill="hold" nodeType="with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17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Big Idea</a:t>
            </a:r>
          </a:p>
        </p:txBody>
      </p:sp>
      <p:sp>
        <p:nvSpPr>
          <p:cNvPr id="10" name="TextBox 9"/>
          <p:cNvSpPr txBox="1"/>
          <p:nvPr/>
        </p:nvSpPr>
        <p:spPr>
          <a:xfrm>
            <a:off x="304800" y="998577"/>
            <a:ext cx="8610600" cy="4401205"/>
          </a:xfrm>
          <a:prstGeom prst="rect">
            <a:avLst/>
          </a:prstGeom>
          <a:solidFill>
            <a:schemeClr val="tx1">
              <a:lumMod val="65000"/>
              <a:lumOff val="35000"/>
              <a:alpha val="65000"/>
            </a:schemeClr>
          </a:solidFill>
        </p:spPr>
        <p:txBody>
          <a:bodyPr wrap="square" rtlCol="0">
            <a:spAutoFit/>
          </a:bodyPr>
          <a:lstStyle/>
          <a:p>
            <a:pPr algn="just"/>
            <a:r>
              <a:rPr lang="en-US" sz="4000" i="1" dirty="0">
                <a:solidFill>
                  <a:schemeClr val="bg1"/>
                </a:solidFill>
              </a:rPr>
              <a:t>A</a:t>
            </a:r>
            <a:r>
              <a:rPr lang="en-US" sz="4000" i="1" dirty="0" smtClean="0">
                <a:solidFill>
                  <a:schemeClr val="bg1"/>
                </a:solidFill>
              </a:rPr>
              <a:t>s </a:t>
            </a:r>
            <a:r>
              <a:rPr lang="en-US" sz="4000" i="1" dirty="0">
                <a:solidFill>
                  <a:schemeClr val="bg1"/>
                </a:solidFill>
              </a:rPr>
              <a:t>followers of Christ, we are to be willing to give up our rights and to make ourselves of no reputation; dying to ourselves, so that we might glorify God and serve others even as Christ glorified God and served us as our Savior and Redeemer.</a:t>
            </a:r>
            <a:endParaRPr lang="en-US" sz="4000" dirty="0">
              <a:solidFill>
                <a:schemeClr val="bg1"/>
              </a:solidFill>
            </a:endParaRPr>
          </a:p>
        </p:txBody>
      </p:sp>
    </p:spTree>
    <p:extLst>
      <p:ext uri="{BB962C8B-B14F-4D97-AF65-F5344CB8AC3E}">
        <p14:creationId xmlns:p14="http://schemas.microsoft.com/office/powerpoint/2010/main" val="343242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5715000" y="6197025"/>
            <a:ext cx="3429000" cy="584775"/>
          </a:xfrm>
          <a:prstGeom prst="rect">
            <a:avLst/>
          </a:prstGeom>
          <a:noFill/>
        </p:spPr>
        <p:txBody>
          <a:bodyPr wrap="square" rtlCol="0">
            <a:spAutoFit/>
          </a:bodyPr>
          <a:lstStyle/>
          <a:p>
            <a:pPr algn="ctr"/>
            <a:r>
              <a:rPr lang="en-US" sz="3200" b="1" dirty="0" smtClean="0">
                <a:solidFill>
                  <a:srgbClr val="F0C6AE"/>
                </a:solidFill>
                <a:latin typeface="Californian FB" panose="0207040306080B030204" pitchFamily="18" charset="0"/>
              </a:rPr>
              <a:t>(</a:t>
            </a:r>
            <a:r>
              <a:rPr lang="en-US" sz="3200" b="1" dirty="0" smtClean="0">
                <a:solidFill>
                  <a:srgbClr val="F0C6AE"/>
                </a:solidFill>
                <a:latin typeface="Californian FB" panose="0207040306080B030204" pitchFamily="18" charset="0"/>
              </a:rPr>
              <a:t>Part </a:t>
            </a:r>
            <a:r>
              <a:rPr lang="en-US" sz="3200" b="1" dirty="0" smtClean="0">
                <a:solidFill>
                  <a:srgbClr val="F0C6AE"/>
                </a:solidFill>
                <a:latin typeface="Californian FB" panose="0207040306080B030204" pitchFamily="18" charset="0"/>
              </a:rPr>
              <a:t>2)</a:t>
            </a:r>
            <a:endParaRPr lang="en-US" sz="3200" b="1" dirty="0">
              <a:solidFill>
                <a:srgbClr val="F0C6AE"/>
              </a:solidFill>
              <a:latin typeface="Californian FB" panose="0207040306080B030204" pitchFamily="18" charset="0"/>
            </a:endParaRPr>
          </a:p>
        </p:txBody>
      </p:sp>
      <p:sp>
        <p:nvSpPr>
          <p:cNvPr id="7" name="TextBox 6"/>
          <p:cNvSpPr txBox="1"/>
          <p:nvPr/>
        </p:nvSpPr>
        <p:spPr>
          <a:xfrm>
            <a:off x="0" y="6197025"/>
            <a:ext cx="3581400" cy="584775"/>
          </a:xfrm>
          <a:prstGeom prst="rect">
            <a:avLst/>
          </a:prstGeom>
          <a:noFill/>
        </p:spPr>
        <p:txBody>
          <a:bodyPr wrap="square" rtlCol="0">
            <a:spAutoFit/>
          </a:bodyPr>
          <a:lstStyle/>
          <a:p>
            <a:pPr algn="ctr"/>
            <a:r>
              <a:rPr lang="en-US" sz="3200" b="1" dirty="0" smtClean="0">
                <a:solidFill>
                  <a:srgbClr val="F0C6AE"/>
                </a:solidFill>
                <a:latin typeface="Californian FB" panose="0207040306080B030204" pitchFamily="18" charset="0"/>
              </a:rPr>
              <a:t>Philippians 2:5-8</a:t>
            </a:r>
          </a:p>
        </p:txBody>
      </p:sp>
    </p:spTree>
    <p:extLst>
      <p:ext uri="{BB962C8B-B14F-4D97-AF65-F5344CB8AC3E}">
        <p14:creationId xmlns:p14="http://schemas.microsoft.com/office/powerpoint/2010/main" val="161535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75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3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Philippians 2:5-8</a:t>
            </a:r>
          </a:p>
        </p:txBody>
      </p:sp>
      <p:sp>
        <p:nvSpPr>
          <p:cNvPr id="10" name="TextBox 9"/>
          <p:cNvSpPr txBox="1"/>
          <p:nvPr/>
        </p:nvSpPr>
        <p:spPr>
          <a:xfrm>
            <a:off x="304800" y="998577"/>
            <a:ext cx="8610600" cy="5632311"/>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5 Have this attitude in yourselves which was also in Christ Jesus, 6 who, although He existed in the form of God, did not regard equality with God a thing to be grasped, 7 but emptied Himself, taking the form of a bond-servant, and being made in the likeness of men. 8 Being found in appearance as a man, He humbled Himself by becoming obedient to the point of death, even death on a cross. </a:t>
            </a:r>
            <a:endParaRPr lang="en-US" sz="3600" dirty="0">
              <a:solidFill>
                <a:schemeClr val="bg1"/>
              </a:solidFill>
            </a:endParaRPr>
          </a:p>
        </p:txBody>
      </p:sp>
    </p:spTree>
    <p:extLst>
      <p:ext uri="{BB962C8B-B14F-4D97-AF65-F5344CB8AC3E}">
        <p14:creationId xmlns:p14="http://schemas.microsoft.com/office/powerpoint/2010/main" val="208511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Big Idea</a:t>
            </a:r>
          </a:p>
        </p:txBody>
      </p:sp>
      <p:sp>
        <p:nvSpPr>
          <p:cNvPr id="10" name="TextBox 9"/>
          <p:cNvSpPr txBox="1"/>
          <p:nvPr/>
        </p:nvSpPr>
        <p:spPr>
          <a:xfrm>
            <a:off x="304800" y="998577"/>
            <a:ext cx="8610600" cy="4401205"/>
          </a:xfrm>
          <a:prstGeom prst="rect">
            <a:avLst/>
          </a:prstGeom>
          <a:solidFill>
            <a:schemeClr val="tx1">
              <a:lumMod val="65000"/>
              <a:lumOff val="35000"/>
              <a:alpha val="65000"/>
            </a:schemeClr>
          </a:solidFill>
        </p:spPr>
        <p:txBody>
          <a:bodyPr wrap="square" rtlCol="0">
            <a:spAutoFit/>
          </a:bodyPr>
          <a:lstStyle/>
          <a:p>
            <a:pPr algn="just"/>
            <a:r>
              <a:rPr lang="en-US" sz="4000" i="1" dirty="0">
                <a:solidFill>
                  <a:schemeClr val="bg1"/>
                </a:solidFill>
              </a:rPr>
              <a:t>A</a:t>
            </a:r>
            <a:r>
              <a:rPr lang="en-US" sz="4000" i="1" dirty="0" smtClean="0">
                <a:solidFill>
                  <a:schemeClr val="bg1"/>
                </a:solidFill>
              </a:rPr>
              <a:t>s </a:t>
            </a:r>
            <a:r>
              <a:rPr lang="en-US" sz="4000" i="1" dirty="0">
                <a:solidFill>
                  <a:schemeClr val="bg1"/>
                </a:solidFill>
              </a:rPr>
              <a:t>followers of Christ, we are to be willing to give up our rights and to make ourselves of no reputation; dying to ourselves, so that we might glorify God and serve others even as Christ glorified God and served us as our Savior and Redeemer.</a:t>
            </a:r>
            <a:endParaRPr lang="en-US" sz="4000" dirty="0">
              <a:solidFill>
                <a:schemeClr val="bg1"/>
              </a:solidFill>
            </a:endParaRPr>
          </a:p>
        </p:txBody>
      </p:sp>
    </p:spTree>
    <p:extLst>
      <p:ext uri="{BB962C8B-B14F-4D97-AF65-F5344CB8AC3E}">
        <p14:creationId xmlns:p14="http://schemas.microsoft.com/office/powerpoint/2010/main" val="17379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707886"/>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4000" dirty="0" smtClean="0">
                <a:solidFill>
                  <a:schemeClr val="bg1"/>
                </a:solidFill>
              </a:rPr>
              <a:t>I.   </a:t>
            </a:r>
            <a:r>
              <a:rPr lang="en-US" sz="4000" dirty="0" smtClean="0">
                <a:solidFill>
                  <a:schemeClr val="bg1"/>
                </a:solidFill>
              </a:rPr>
              <a:t>Christ gave up His rights as God</a:t>
            </a:r>
            <a:endParaRPr lang="en-US" sz="4000" dirty="0" smtClean="0">
              <a:solidFill>
                <a:schemeClr val="bg1"/>
              </a:solidFill>
            </a:endParaRPr>
          </a:p>
        </p:txBody>
      </p:sp>
      <p:sp>
        <p:nvSpPr>
          <p:cNvPr id="10" name="TextBox 9"/>
          <p:cNvSpPr txBox="1"/>
          <p:nvPr/>
        </p:nvSpPr>
        <p:spPr>
          <a:xfrm>
            <a:off x="304800" y="998577"/>
            <a:ext cx="8610600" cy="954107"/>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who, although He existed in the form of God, did not regard equality with God a thing to be grasped</a:t>
            </a:r>
            <a:r>
              <a:rPr lang="en-US" sz="2800" i="1" dirty="0" smtClean="0">
                <a:solidFill>
                  <a:schemeClr val="bg1"/>
                </a:solidFill>
              </a:rPr>
              <a:t>… (v. 6)</a:t>
            </a:r>
            <a:endParaRPr lang="en-US" sz="2800" dirty="0">
              <a:solidFill>
                <a:schemeClr val="bg1"/>
              </a:solidFill>
            </a:endParaRPr>
          </a:p>
        </p:txBody>
      </p:sp>
      <p:sp>
        <p:nvSpPr>
          <p:cNvPr id="6" name="TextBox 5"/>
          <p:cNvSpPr txBox="1"/>
          <p:nvPr/>
        </p:nvSpPr>
        <p:spPr>
          <a:xfrm>
            <a:off x="304800" y="2209800"/>
            <a:ext cx="8610600" cy="2677656"/>
          </a:xfrm>
          <a:prstGeom prst="rect">
            <a:avLst/>
          </a:prstGeom>
          <a:solidFill>
            <a:schemeClr val="tx1">
              <a:lumMod val="65000"/>
              <a:lumOff val="35000"/>
              <a:alpha val="65000"/>
            </a:schemeClr>
          </a:solidFill>
        </p:spPr>
        <p:txBody>
          <a:bodyPr wrap="square" rtlCol="0">
            <a:spAutoFit/>
          </a:bodyPr>
          <a:lstStyle/>
          <a:p>
            <a:pPr algn="just"/>
            <a:r>
              <a:rPr lang="en-US" sz="2800" i="1" dirty="0" smtClean="0">
                <a:solidFill>
                  <a:schemeClr val="bg1"/>
                </a:solidFill>
              </a:rPr>
              <a:t>John 1:9-11</a:t>
            </a:r>
            <a:endParaRPr lang="en-US" sz="2800" i="1" dirty="0" smtClean="0">
              <a:solidFill>
                <a:schemeClr val="bg1"/>
              </a:solidFill>
            </a:endParaRPr>
          </a:p>
          <a:p>
            <a:pPr algn="just"/>
            <a:r>
              <a:rPr lang="en-US" sz="2800" i="1" dirty="0">
                <a:solidFill>
                  <a:schemeClr val="bg1"/>
                </a:solidFill>
              </a:rPr>
              <a:t>“9 There was the true Light which, coming into the world, enlightens every man. 10 He was in the world, and the world was made through Him, and </a:t>
            </a:r>
            <a:r>
              <a:rPr lang="en-US" sz="2800" i="1" u="sng" dirty="0">
                <a:solidFill>
                  <a:schemeClr val="bg1"/>
                </a:solidFill>
              </a:rPr>
              <a:t>the world did not know Him</a:t>
            </a:r>
            <a:r>
              <a:rPr lang="en-US" sz="2800" i="1" dirty="0">
                <a:solidFill>
                  <a:schemeClr val="bg1"/>
                </a:solidFill>
              </a:rPr>
              <a:t>. 11 He came to His own, and </a:t>
            </a:r>
            <a:r>
              <a:rPr lang="en-US" sz="2800" i="1" u="sng" dirty="0">
                <a:solidFill>
                  <a:schemeClr val="bg1"/>
                </a:solidFill>
              </a:rPr>
              <a:t>those who were His own did not receive Him</a:t>
            </a:r>
            <a:r>
              <a:rPr lang="en-US" sz="2800" i="1" dirty="0">
                <a:solidFill>
                  <a:schemeClr val="bg1"/>
                </a:solidFill>
              </a:rPr>
              <a:t>.” </a:t>
            </a:r>
            <a:endParaRPr lang="en-US" sz="2800" dirty="0">
              <a:solidFill>
                <a:schemeClr val="bg1"/>
              </a:solidFill>
            </a:endParaRPr>
          </a:p>
        </p:txBody>
      </p:sp>
    </p:spTree>
    <p:extLst>
      <p:ext uri="{BB962C8B-B14F-4D97-AF65-F5344CB8AC3E}">
        <p14:creationId xmlns:p14="http://schemas.microsoft.com/office/powerpoint/2010/main" val="286734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425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1323439"/>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Philippians </a:t>
            </a:r>
            <a:r>
              <a:rPr lang="en-US" sz="4800" dirty="0" smtClean="0">
                <a:solidFill>
                  <a:schemeClr val="bg1"/>
                </a:solidFill>
              </a:rPr>
              <a:t>2:6</a:t>
            </a:r>
          </a:p>
          <a:p>
            <a:pPr algn="ctr"/>
            <a:r>
              <a:rPr lang="en-US" sz="3200" dirty="0" smtClean="0">
                <a:solidFill>
                  <a:schemeClr val="bg1"/>
                </a:solidFill>
              </a:rPr>
              <a:t>(a paraphrase/commentary)</a:t>
            </a:r>
            <a:endParaRPr lang="en-US" sz="3200" dirty="0" smtClean="0">
              <a:solidFill>
                <a:schemeClr val="bg1"/>
              </a:solidFill>
            </a:endParaRPr>
          </a:p>
        </p:txBody>
      </p:sp>
      <p:sp>
        <p:nvSpPr>
          <p:cNvPr id="10" name="TextBox 9"/>
          <p:cNvSpPr txBox="1"/>
          <p:nvPr/>
        </p:nvSpPr>
        <p:spPr>
          <a:xfrm>
            <a:off x="304800" y="1516082"/>
            <a:ext cx="8610600" cy="3970318"/>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“who, although He [that is Christ] exists, has always existed and will always exist possessing the very nature of God, did not regard being just as much God as the Godhead and thus properly acknowledged as such something He could not give up for a time in order to save His people…” </a:t>
            </a:r>
            <a:endParaRPr lang="en-US" sz="3600" dirty="0">
              <a:solidFill>
                <a:schemeClr val="bg1"/>
              </a:solidFill>
            </a:endParaRPr>
          </a:p>
        </p:txBody>
      </p:sp>
    </p:spTree>
    <p:extLst>
      <p:ext uri="{BB962C8B-B14F-4D97-AF65-F5344CB8AC3E}">
        <p14:creationId xmlns:p14="http://schemas.microsoft.com/office/powerpoint/2010/main" val="290408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707886"/>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4000" dirty="0" smtClean="0">
                <a:solidFill>
                  <a:schemeClr val="bg1"/>
                </a:solidFill>
              </a:rPr>
              <a:t>II.   Christ “emptied Himself”</a:t>
            </a:r>
            <a:endParaRPr lang="en-US" sz="4000" dirty="0" smtClean="0">
              <a:solidFill>
                <a:schemeClr val="bg1"/>
              </a:solidFill>
            </a:endParaRPr>
          </a:p>
        </p:txBody>
      </p:sp>
      <p:sp>
        <p:nvSpPr>
          <p:cNvPr id="10" name="TextBox 9"/>
          <p:cNvSpPr txBox="1"/>
          <p:nvPr/>
        </p:nvSpPr>
        <p:spPr>
          <a:xfrm>
            <a:off x="304800" y="838200"/>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who, although He existed in the form of God, did not regard equality with God a thing to be grasped, </a:t>
            </a:r>
            <a:r>
              <a:rPr lang="en-US" sz="2800" i="1" dirty="0" smtClean="0">
                <a:solidFill>
                  <a:schemeClr val="bg1"/>
                </a:solidFill>
              </a:rPr>
              <a:t>7 </a:t>
            </a:r>
            <a:r>
              <a:rPr lang="en-US" sz="2800" b="1" i="1" u="sng" dirty="0" smtClean="0">
                <a:solidFill>
                  <a:schemeClr val="bg1"/>
                </a:solidFill>
              </a:rPr>
              <a:t>but </a:t>
            </a:r>
            <a:r>
              <a:rPr lang="en-US" sz="2800" b="1" i="1" u="sng" dirty="0">
                <a:solidFill>
                  <a:schemeClr val="bg1"/>
                </a:solidFill>
              </a:rPr>
              <a:t>emptied Himself</a:t>
            </a:r>
            <a:r>
              <a:rPr lang="en-US" sz="2800" i="1" dirty="0" smtClean="0">
                <a:solidFill>
                  <a:schemeClr val="bg1"/>
                </a:solidFill>
              </a:rPr>
              <a:t>…(vs. 6-7a)</a:t>
            </a:r>
            <a:endParaRPr lang="en-US" sz="2800" dirty="0">
              <a:solidFill>
                <a:schemeClr val="bg1"/>
              </a:solidFill>
            </a:endParaRPr>
          </a:p>
        </p:txBody>
      </p:sp>
      <p:sp>
        <p:nvSpPr>
          <p:cNvPr id="6" name="TextBox 5"/>
          <p:cNvSpPr txBox="1"/>
          <p:nvPr/>
        </p:nvSpPr>
        <p:spPr>
          <a:xfrm>
            <a:off x="304800" y="2351544"/>
            <a:ext cx="8610600" cy="523220"/>
          </a:xfrm>
          <a:prstGeom prst="rect">
            <a:avLst/>
          </a:prstGeom>
          <a:solidFill>
            <a:schemeClr val="tx1">
              <a:lumMod val="65000"/>
              <a:lumOff val="35000"/>
              <a:alpha val="65000"/>
            </a:schemeClr>
          </a:solidFill>
        </p:spPr>
        <p:txBody>
          <a:bodyPr wrap="square" rtlCol="0">
            <a:spAutoFit/>
          </a:bodyPr>
          <a:lstStyle/>
          <a:p>
            <a:pPr algn="just"/>
            <a:r>
              <a:rPr lang="en-US" sz="2800" i="1" dirty="0" smtClean="0">
                <a:solidFill>
                  <a:schemeClr val="bg1"/>
                </a:solidFill>
              </a:rPr>
              <a:t>A. The self-emptying of Christ – what is it?</a:t>
            </a:r>
            <a:endParaRPr lang="en-US" sz="2800" dirty="0">
              <a:solidFill>
                <a:schemeClr val="bg1"/>
              </a:solidFill>
            </a:endParaRPr>
          </a:p>
        </p:txBody>
      </p:sp>
      <p:sp>
        <p:nvSpPr>
          <p:cNvPr id="8" name="TextBox 7"/>
          <p:cNvSpPr txBox="1"/>
          <p:nvPr/>
        </p:nvSpPr>
        <p:spPr>
          <a:xfrm>
            <a:off x="304800" y="2905780"/>
            <a:ext cx="8610600" cy="954107"/>
          </a:xfrm>
          <a:prstGeom prst="rect">
            <a:avLst/>
          </a:prstGeom>
          <a:solidFill>
            <a:schemeClr val="tx1">
              <a:lumMod val="65000"/>
              <a:lumOff val="35000"/>
              <a:alpha val="65000"/>
            </a:schemeClr>
          </a:solidFill>
        </p:spPr>
        <p:txBody>
          <a:bodyPr wrap="square" rtlCol="0">
            <a:spAutoFit/>
          </a:bodyPr>
          <a:lstStyle/>
          <a:p>
            <a:pPr algn="just"/>
            <a:r>
              <a:rPr lang="en-US" sz="2800" i="1" dirty="0" smtClean="0">
                <a:solidFill>
                  <a:schemeClr val="bg1"/>
                </a:solidFill>
              </a:rPr>
              <a:t>“</a:t>
            </a:r>
            <a:r>
              <a:rPr lang="en-US" sz="2800" i="1" dirty="0" err="1" smtClean="0">
                <a:solidFill>
                  <a:schemeClr val="bg1"/>
                </a:solidFill>
              </a:rPr>
              <a:t>kenoo</a:t>
            </a:r>
            <a:r>
              <a:rPr lang="en-US" sz="2800" i="1" dirty="0" smtClean="0">
                <a:solidFill>
                  <a:schemeClr val="bg1"/>
                </a:solidFill>
              </a:rPr>
              <a:t>” (kenosis) – </a:t>
            </a:r>
            <a:r>
              <a:rPr lang="en-US" sz="2800" dirty="0" smtClean="0">
                <a:solidFill>
                  <a:schemeClr val="bg1"/>
                </a:solidFill>
              </a:rPr>
              <a:t>“to </a:t>
            </a:r>
            <a:r>
              <a:rPr lang="en-US" sz="2800" dirty="0">
                <a:solidFill>
                  <a:schemeClr val="bg1"/>
                </a:solidFill>
              </a:rPr>
              <a:t>empty, to make empty; or to make of no effect; to neutralize.” </a:t>
            </a:r>
            <a:endParaRPr lang="en-US" sz="2800" dirty="0">
              <a:solidFill>
                <a:schemeClr val="bg1"/>
              </a:solidFill>
            </a:endParaRPr>
          </a:p>
        </p:txBody>
      </p:sp>
      <p:sp>
        <p:nvSpPr>
          <p:cNvPr id="11" name="TextBox 10"/>
          <p:cNvSpPr txBox="1"/>
          <p:nvPr/>
        </p:nvSpPr>
        <p:spPr>
          <a:xfrm>
            <a:off x="304800" y="4227493"/>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“For Christ did not send me to baptize, but to preach the gospel, not in cleverness of speech, so that the cross of Christ would not </a:t>
            </a:r>
            <a:r>
              <a:rPr lang="en-US" sz="2800" i="1" u="sng" dirty="0">
                <a:solidFill>
                  <a:schemeClr val="bg1"/>
                </a:solidFill>
              </a:rPr>
              <a:t>be made void</a:t>
            </a:r>
            <a:r>
              <a:rPr lang="en-US" sz="2800" i="1" dirty="0" smtClean="0">
                <a:solidFill>
                  <a:schemeClr val="bg1"/>
                </a:solidFill>
              </a:rPr>
              <a:t>.”  (1 Corinthians 1:17)</a:t>
            </a:r>
            <a:endParaRPr lang="en-US" sz="2800" dirty="0">
              <a:solidFill>
                <a:schemeClr val="bg1"/>
              </a:solidFill>
            </a:endParaRPr>
          </a:p>
        </p:txBody>
      </p:sp>
    </p:spTree>
    <p:extLst>
      <p:ext uri="{BB962C8B-B14F-4D97-AF65-F5344CB8AC3E}">
        <p14:creationId xmlns:p14="http://schemas.microsoft.com/office/powerpoint/2010/main" val="95328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425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250"/>
                                        <p:tgtEl>
                                          <p:spTgt spid="6"/>
                                        </p:tgtEl>
                                      </p:cBhvr>
                                    </p:animEffect>
                                  </p:childTnLst>
                                </p:cTn>
                              </p:par>
                            </p:childTnLst>
                          </p:cTn>
                        </p:par>
                        <p:par>
                          <p:cTn id="13" fill="hold">
                            <p:stCondLst>
                              <p:cond delay="2250"/>
                            </p:stCondLst>
                            <p:childTnLst>
                              <p:par>
                                <p:cTn id="14" presetID="10" presetClass="entr" presetSubtype="0" fill="hold" grpId="0" nodeType="afterEffect">
                                  <p:stCondLst>
                                    <p:cond delay="275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250"/>
                                        <p:tgtEl>
                                          <p:spTgt spid="8"/>
                                        </p:tgtEl>
                                      </p:cBhvr>
                                    </p:animEffect>
                                  </p:childTnLst>
                                </p:cTn>
                              </p:par>
                            </p:childTnLst>
                          </p:cTn>
                        </p:par>
                        <p:par>
                          <p:cTn id="17" fill="hold">
                            <p:stCondLst>
                              <p:cond delay="7250"/>
                            </p:stCondLst>
                            <p:childTnLst>
                              <p:par>
                                <p:cTn id="18" presetID="10" presetClass="entr" presetSubtype="0" fill="hold" grpId="0" nodeType="afterEffect">
                                  <p:stCondLst>
                                    <p:cond delay="275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2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P spid="8"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1323439"/>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Philippians </a:t>
            </a:r>
            <a:r>
              <a:rPr lang="en-US" sz="4800" dirty="0" smtClean="0">
                <a:solidFill>
                  <a:schemeClr val="bg1"/>
                </a:solidFill>
              </a:rPr>
              <a:t>2:6-7a</a:t>
            </a:r>
          </a:p>
          <a:p>
            <a:pPr algn="ctr"/>
            <a:r>
              <a:rPr lang="en-US" sz="3200" dirty="0" smtClean="0">
                <a:solidFill>
                  <a:schemeClr val="bg1"/>
                </a:solidFill>
              </a:rPr>
              <a:t>(in ESV and NKJV)</a:t>
            </a:r>
            <a:endParaRPr lang="en-US" sz="3200" dirty="0" smtClean="0">
              <a:solidFill>
                <a:schemeClr val="bg1"/>
              </a:solidFill>
            </a:endParaRPr>
          </a:p>
        </p:txBody>
      </p:sp>
      <p:sp>
        <p:nvSpPr>
          <p:cNvPr id="10" name="TextBox 9"/>
          <p:cNvSpPr txBox="1"/>
          <p:nvPr/>
        </p:nvSpPr>
        <p:spPr>
          <a:xfrm>
            <a:off x="304800" y="1516082"/>
            <a:ext cx="8610600" cy="1754326"/>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“who, though he was in the form of God, did not count equality with God a thing to be grasped, but </a:t>
            </a:r>
            <a:r>
              <a:rPr lang="en-US" sz="3600" i="1" u="sng" dirty="0">
                <a:solidFill>
                  <a:schemeClr val="bg1"/>
                </a:solidFill>
              </a:rPr>
              <a:t>made himself nothing</a:t>
            </a:r>
            <a:r>
              <a:rPr lang="en-US" sz="3600" i="1" dirty="0">
                <a:solidFill>
                  <a:schemeClr val="bg1"/>
                </a:solidFill>
              </a:rPr>
              <a:t>” </a:t>
            </a:r>
            <a:r>
              <a:rPr lang="en-US" sz="3600" i="1" dirty="0" smtClean="0">
                <a:solidFill>
                  <a:schemeClr val="bg1"/>
                </a:solidFill>
              </a:rPr>
              <a:t> (ESV)</a:t>
            </a:r>
            <a:endParaRPr lang="en-US" sz="3600" dirty="0">
              <a:solidFill>
                <a:schemeClr val="bg1"/>
              </a:solidFill>
            </a:endParaRPr>
          </a:p>
        </p:txBody>
      </p:sp>
      <p:sp>
        <p:nvSpPr>
          <p:cNvPr id="5" name="TextBox 4"/>
          <p:cNvSpPr txBox="1"/>
          <p:nvPr/>
        </p:nvSpPr>
        <p:spPr>
          <a:xfrm>
            <a:off x="304800" y="3427274"/>
            <a:ext cx="8610600" cy="1754326"/>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“who, being in the form of God, did not consider it robbery to be equal with God, but made Himself of no </a:t>
            </a:r>
            <a:r>
              <a:rPr lang="en-US" sz="3600" i="1" dirty="0" smtClean="0">
                <a:solidFill>
                  <a:schemeClr val="bg1"/>
                </a:solidFill>
              </a:rPr>
              <a:t>reputation.” (NKJV)</a:t>
            </a:r>
            <a:endParaRPr lang="en-US" sz="3600" dirty="0">
              <a:solidFill>
                <a:schemeClr val="bg1"/>
              </a:solidFill>
            </a:endParaRPr>
          </a:p>
        </p:txBody>
      </p:sp>
    </p:spTree>
    <p:extLst>
      <p:ext uri="{BB962C8B-B14F-4D97-AF65-F5344CB8AC3E}">
        <p14:creationId xmlns:p14="http://schemas.microsoft.com/office/powerpoint/2010/main" val="104341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Luke 9:23; 22:42; 9:24</a:t>
            </a:r>
            <a:endParaRPr lang="en-US" sz="4800" dirty="0" smtClean="0">
              <a:solidFill>
                <a:schemeClr val="bg1"/>
              </a:solidFill>
            </a:endParaRPr>
          </a:p>
        </p:txBody>
      </p:sp>
      <p:sp>
        <p:nvSpPr>
          <p:cNvPr id="10" name="TextBox 9"/>
          <p:cNvSpPr txBox="1"/>
          <p:nvPr/>
        </p:nvSpPr>
        <p:spPr>
          <a:xfrm>
            <a:off x="304800" y="998577"/>
            <a:ext cx="8610600" cy="1754326"/>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“If anyone wishes to come after Me, he must deny himself, and take up his cross daily and follow Me.” </a:t>
            </a:r>
            <a:r>
              <a:rPr lang="en-US" sz="3600" i="1" dirty="0" smtClean="0">
                <a:solidFill>
                  <a:schemeClr val="bg1"/>
                </a:solidFill>
              </a:rPr>
              <a:t>(Luke 9:23)</a:t>
            </a:r>
            <a:endParaRPr lang="en-US" sz="3600" dirty="0">
              <a:solidFill>
                <a:schemeClr val="bg1"/>
              </a:solidFill>
            </a:endParaRPr>
          </a:p>
        </p:txBody>
      </p:sp>
      <p:sp>
        <p:nvSpPr>
          <p:cNvPr id="5" name="TextBox 4"/>
          <p:cNvSpPr txBox="1"/>
          <p:nvPr/>
        </p:nvSpPr>
        <p:spPr>
          <a:xfrm>
            <a:off x="304800" y="2819400"/>
            <a:ext cx="8610600" cy="1200329"/>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“Not My will, but Yours be done</a:t>
            </a:r>
            <a:r>
              <a:rPr lang="en-US" sz="3600" i="1" dirty="0" smtClean="0">
                <a:solidFill>
                  <a:schemeClr val="bg1"/>
                </a:solidFill>
              </a:rPr>
              <a:t>” (Luke 22:42).</a:t>
            </a:r>
            <a:r>
              <a:rPr lang="en-US" sz="3600" dirty="0" smtClean="0">
                <a:solidFill>
                  <a:schemeClr val="bg1"/>
                </a:solidFill>
              </a:rPr>
              <a:t> </a:t>
            </a:r>
            <a:endParaRPr lang="en-US" sz="3600" dirty="0">
              <a:solidFill>
                <a:schemeClr val="bg1"/>
              </a:solidFill>
            </a:endParaRPr>
          </a:p>
        </p:txBody>
      </p:sp>
      <p:sp>
        <p:nvSpPr>
          <p:cNvPr id="8" name="TextBox 7"/>
          <p:cNvSpPr txBox="1"/>
          <p:nvPr/>
        </p:nvSpPr>
        <p:spPr>
          <a:xfrm>
            <a:off x="304800" y="4114800"/>
            <a:ext cx="8610600" cy="1754326"/>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“For whoever wishes to save his life will lose it, but whoever loses his life for My sake, he is the one who will save it”</a:t>
            </a:r>
            <a:r>
              <a:rPr lang="en-US" sz="3600" dirty="0">
                <a:solidFill>
                  <a:schemeClr val="bg1"/>
                </a:solidFill>
              </a:rPr>
              <a:t> </a:t>
            </a:r>
            <a:r>
              <a:rPr lang="en-US" sz="3600" i="1" dirty="0" smtClean="0">
                <a:solidFill>
                  <a:schemeClr val="bg1"/>
                </a:solidFill>
              </a:rPr>
              <a:t>(Luke 9:24)</a:t>
            </a:r>
            <a:endParaRPr lang="en-US" sz="3600" dirty="0">
              <a:solidFill>
                <a:schemeClr val="bg1"/>
              </a:solidFill>
            </a:endParaRPr>
          </a:p>
        </p:txBody>
      </p:sp>
    </p:spTree>
    <p:extLst>
      <p:ext uri="{BB962C8B-B14F-4D97-AF65-F5344CB8AC3E}">
        <p14:creationId xmlns:p14="http://schemas.microsoft.com/office/powerpoint/2010/main" val="21520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2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707886"/>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4000" dirty="0" smtClean="0">
                <a:solidFill>
                  <a:schemeClr val="bg1"/>
                </a:solidFill>
              </a:rPr>
              <a:t>II.   Christ “emptied Himself”</a:t>
            </a:r>
            <a:endParaRPr lang="en-US" sz="4000" dirty="0" smtClean="0">
              <a:solidFill>
                <a:schemeClr val="bg1"/>
              </a:solidFill>
            </a:endParaRPr>
          </a:p>
        </p:txBody>
      </p:sp>
      <p:sp>
        <p:nvSpPr>
          <p:cNvPr id="10" name="TextBox 9"/>
          <p:cNvSpPr txBox="1"/>
          <p:nvPr/>
        </p:nvSpPr>
        <p:spPr>
          <a:xfrm>
            <a:off x="304800" y="838200"/>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who, although He existed in the form of God, did not regard equality with God a thing to be grasped, </a:t>
            </a:r>
            <a:r>
              <a:rPr lang="en-US" sz="2800" i="1" dirty="0" smtClean="0">
                <a:solidFill>
                  <a:schemeClr val="bg1"/>
                </a:solidFill>
              </a:rPr>
              <a:t>7 </a:t>
            </a:r>
            <a:r>
              <a:rPr lang="en-US" sz="2800" b="1" i="1" u="sng" dirty="0" smtClean="0">
                <a:solidFill>
                  <a:schemeClr val="bg1"/>
                </a:solidFill>
              </a:rPr>
              <a:t>but </a:t>
            </a:r>
            <a:r>
              <a:rPr lang="en-US" sz="2800" b="1" i="1" u="sng" dirty="0">
                <a:solidFill>
                  <a:schemeClr val="bg1"/>
                </a:solidFill>
              </a:rPr>
              <a:t>emptied Himself</a:t>
            </a:r>
            <a:r>
              <a:rPr lang="en-US" sz="2800" i="1" dirty="0" smtClean="0">
                <a:solidFill>
                  <a:schemeClr val="bg1"/>
                </a:solidFill>
              </a:rPr>
              <a:t>…(vs. 6-7a)</a:t>
            </a:r>
            <a:endParaRPr lang="en-US" sz="2800" dirty="0">
              <a:solidFill>
                <a:schemeClr val="bg1"/>
              </a:solidFill>
            </a:endParaRPr>
          </a:p>
        </p:txBody>
      </p:sp>
      <p:sp>
        <p:nvSpPr>
          <p:cNvPr id="6" name="TextBox 5"/>
          <p:cNvSpPr txBox="1"/>
          <p:nvPr/>
        </p:nvSpPr>
        <p:spPr>
          <a:xfrm>
            <a:off x="304800" y="2351544"/>
            <a:ext cx="8610600" cy="523220"/>
          </a:xfrm>
          <a:prstGeom prst="rect">
            <a:avLst/>
          </a:prstGeom>
          <a:solidFill>
            <a:schemeClr val="tx1">
              <a:lumMod val="65000"/>
              <a:lumOff val="35000"/>
              <a:alpha val="65000"/>
            </a:schemeClr>
          </a:solidFill>
        </p:spPr>
        <p:txBody>
          <a:bodyPr wrap="square" rtlCol="0">
            <a:spAutoFit/>
          </a:bodyPr>
          <a:lstStyle/>
          <a:p>
            <a:pPr algn="just"/>
            <a:r>
              <a:rPr lang="en-US" sz="2800" i="1" dirty="0" smtClean="0">
                <a:solidFill>
                  <a:schemeClr val="bg1"/>
                </a:solidFill>
              </a:rPr>
              <a:t>A. The self-emptying of Christ – what is it?</a:t>
            </a:r>
            <a:endParaRPr lang="en-US" sz="2800" dirty="0">
              <a:solidFill>
                <a:schemeClr val="bg1"/>
              </a:solidFill>
            </a:endParaRPr>
          </a:p>
        </p:txBody>
      </p:sp>
      <p:sp>
        <p:nvSpPr>
          <p:cNvPr id="12" name="TextBox 11"/>
          <p:cNvSpPr txBox="1"/>
          <p:nvPr/>
        </p:nvSpPr>
        <p:spPr>
          <a:xfrm>
            <a:off x="304800" y="2905780"/>
            <a:ext cx="8610600" cy="523220"/>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B</a:t>
            </a:r>
            <a:r>
              <a:rPr lang="en-US" sz="2800" i="1" dirty="0" smtClean="0">
                <a:solidFill>
                  <a:schemeClr val="bg1"/>
                </a:solidFill>
              </a:rPr>
              <a:t>. The self-emptying of Christ – what does it look like?</a:t>
            </a:r>
            <a:endParaRPr lang="en-US" sz="2800" dirty="0">
              <a:solidFill>
                <a:schemeClr val="bg1"/>
              </a:solidFill>
            </a:endParaRPr>
          </a:p>
        </p:txBody>
      </p:sp>
      <p:sp>
        <p:nvSpPr>
          <p:cNvPr id="13" name="TextBox 12"/>
          <p:cNvSpPr txBox="1"/>
          <p:nvPr/>
        </p:nvSpPr>
        <p:spPr>
          <a:xfrm>
            <a:off x="304800" y="4419600"/>
            <a:ext cx="8610600" cy="584775"/>
          </a:xfrm>
          <a:prstGeom prst="rect">
            <a:avLst/>
          </a:prstGeom>
          <a:solidFill>
            <a:schemeClr val="tx1">
              <a:lumMod val="65000"/>
              <a:lumOff val="35000"/>
              <a:alpha val="65000"/>
            </a:schemeClr>
          </a:solidFill>
        </p:spPr>
        <p:txBody>
          <a:bodyPr wrap="square" rtlCol="0">
            <a:spAutoFit/>
          </a:bodyPr>
          <a:lstStyle/>
          <a:p>
            <a:pPr algn="ctr"/>
            <a:r>
              <a:rPr lang="en-US" sz="3200" dirty="0" smtClean="0">
                <a:solidFill>
                  <a:schemeClr val="bg1"/>
                </a:solidFill>
              </a:rPr>
              <a:t>The majesty and glory of Christ was veiled in flesh</a:t>
            </a:r>
            <a:endParaRPr lang="en-US" sz="3200" dirty="0">
              <a:solidFill>
                <a:schemeClr val="bg1"/>
              </a:solidFill>
            </a:endParaRPr>
          </a:p>
        </p:txBody>
      </p:sp>
    </p:spTree>
    <p:extLst>
      <p:ext uri="{BB962C8B-B14F-4D97-AF65-F5344CB8AC3E}">
        <p14:creationId xmlns:p14="http://schemas.microsoft.com/office/powerpoint/2010/main" val="242381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250"/>
                                        <p:tgtEl>
                                          <p:spTgt spid="6"/>
                                        </p:tgtEl>
                                      </p:cBhvr>
                                    </p:animEffect>
                                  </p:childTnLst>
                                </p:cTn>
                              </p:par>
                            </p:childTnLst>
                          </p:cTn>
                        </p:par>
                        <p:par>
                          <p:cTn id="8" fill="hold">
                            <p:stCondLst>
                              <p:cond delay="225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2250"/>
                                        <p:tgtEl>
                                          <p:spTgt spid="12"/>
                                        </p:tgtEl>
                                      </p:cBhvr>
                                    </p:animEffect>
                                  </p:childTnLst>
                                </p:cTn>
                              </p:par>
                            </p:childTnLst>
                          </p:cTn>
                        </p:par>
                        <p:par>
                          <p:cTn id="12" fill="hold">
                            <p:stCondLst>
                              <p:cond delay="4500"/>
                            </p:stCondLst>
                            <p:childTnLst>
                              <p:par>
                                <p:cTn id="13" presetID="10" presetClass="entr" presetSubtype="0" fill="hold" grpId="0" nodeType="afterEffect">
                                  <p:stCondLst>
                                    <p:cond delay="175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2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28239</TotalTime>
  <Words>815</Words>
  <Application>Microsoft Office PowerPoint</Application>
  <PresentationFormat>On-screen Show (4:3)</PresentationFormat>
  <Paragraphs>45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c:creator>
  <cp:lastModifiedBy>Ed Godfrey</cp:lastModifiedBy>
  <cp:revision>780</cp:revision>
  <dcterms:created xsi:type="dcterms:W3CDTF">2013-08-08T16:28:40Z</dcterms:created>
  <dcterms:modified xsi:type="dcterms:W3CDTF">2017-12-09T16:42:30Z</dcterms:modified>
</cp:coreProperties>
</file>