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1455" r:id="rId2"/>
    <p:sldId id="1674" r:id="rId3"/>
    <p:sldId id="1768" r:id="rId4"/>
    <p:sldId id="1769" r:id="rId5"/>
    <p:sldId id="1770" r:id="rId6"/>
    <p:sldId id="1771" r:id="rId7"/>
    <p:sldId id="1772" r:id="rId8"/>
    <p:sldId id="1773" r:id="rId9"/>
    <p:sldId id="1774" r:id="rId10"/>
    <p:sldId id="1775" r:id="rId11"/>
    <p:sldId id="1776" r:id="rId12"/>
    <p:sldId id="1778" r:id="rId13"/>
    <p:sldId id="1777" r:id="rId14"/>
    <p:sldId id="1779" r:id="rId15"/>
    <p:sldId id="1780" r:id="rId16"/>
    <p:sldId id="17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B991"/>
    <a:srgbClr val="00FF00"/>
    <a:srgbClr val="40CCCC"/>
    <a:srgbClr val="D7AE85"/>
    <a:srgbClr val="7D5A32"/>
    <a:srgbClr val="966432"/>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5" autoAdjust="0"/>
    <p:restoredTop sz="94343" autoAdjust="0"/>
  </p:normalViewPr>
  <p:slideViewPr>
    <p:cSldViewPr>
      <p:cViewPr>
        <p:scale>
          <a:sx n="77" d="100"/>
          <a:sy n="77"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9800" y="6019800"/>
            <a:ext cx="4648200" cy="584775"/>
          </a:xfrm>
          <a:prstGeom prst="rect">
            <a:avLst/>
          </a:prstGeom>
          <a:noFill/>
        </p:spPr>
        <p:txBody>
          <a:bodyPr wrap="square" rtlCol="0">
            <a:spAutoFit/>
          </a:bodyPr>
          <a:lstStyle/>
          <a:p>
            <a:pPr algn="ctr"/>
            <a:r>
              <a:rPr lang="en-US" sz="3200" dirty="0" smtClean="0"/>
              <a:t>1 </a:t>
            </a:r>
            <a:r>
              <a:rPr lang="en-US" sz="3200" dirty="0" smtClean="0">
                <a:latin typeface="Arial Rounded MT Bold" panose="020F0704030504030204" pitchFamily="34" charset="0"/>
              </a:rPr>
              <a:t>Timothy</a:t>
            </a:r>
            <a:r>
              <a:rPr lang="en-US" sz="3200" dirty="0" smtClean="0"/>
              <a:t> 1:15-17</a:t>
            </a:r>
            <a:endParaRPr lang="en-US"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3" name="TextBox 2"/>
          <p:cNvSpPr txBox="1"/>
          <p:nvPr/>
        </p:nvSpPr>
        <p:spPr>
          <a:xfrm>
            <a:off x="0" y="3429000"/>
            <a:ext cx="8991600" cy="1384995"/>
          </a:xfrm>
          <a:prstGeom prst="rect">
            <a:avLst/>
          </a:prstGeom>
          <a:noFill/>
        </p:spPr>
        <p:txBody>
          <a:bodyPr wrap="square" rtlCol="0">
            <a:spAutoFit/>
          </a:bodyPr>
          <a:lstStyle/>
          <a:p>
            <a:pPr algn="ctr"/>
            <a:r>
              <a:rPr lang="en-US" sz="4800" b="1" dirty="0" smtClean="0">
                <a:solidFill>
                  <a:schemeClr val="accent1">
                    <a:lumMod val="40000"/>
                    <a:lumOff val="60000"/>
                  </a:schemeClr>
                </a:solidFill>
                <a:latin typeface="Californian FB" panose="0207040306080B030204" pitchFamily="18" charset="0"/>
              </a:rPr>
              <a:t>The Gospel of Christmas</a:t>
            </a:r>
          </a:p>
          <a:p>
            <a:pPr algn="ctr"/>
            <a:r>
              <a:rPr lang="en-US" sz="3600" b="1" dirty="0" smtClean="0">
                <a:solidFill>
                  <a:schemeClr val="accent1">
                    <a:lumMod val="40000"/>
                    <a:lumOff val="60000"/>
                  </a:schemeClr>
                </a:solidFill>
                <a:latin typeface="Californian FB" panose="0207040306080B030204" pitchFamily="18" charset="0"/>
              </a:rPr>
              <a:t>(Part 1)</a:t>
            </a:r>
            <a:endParaRPr lang="en-US" sz="3600" b="1" dirty="0">
              <a:solidFill>
                <a:schemeClr val="accent1">
                  <a:lumMod val="40000"/>
                  <a:lumOff val="60000"/>
                </a:schemeClr>
              </a:solidFill>
              <a:latin typeface="Californian FB" panose="0207040306080B030204" pitchFamily="18" charset="0"/>
            </a:endParaRPr>
          </a:p>
        </p:txBody>
      </p:sp>
    </p:spTree>
    <p:extLst>
      <p:ext uri="{BB962C8B-B14F-4D97-AF65-F5344CB8AC3E}">
        <p14:creationId xmlns:p14="http://schemas.microsoft.com/office/powerpoint/2010/main" val="20698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1200329"/>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2:6-7</a:t>
            </a:r>
          </a:p>
          <a:p>
            <a:pPr algn="ctr"/>
            <a:r>
              <a:rPr lang="en-US" sz="2400" dirty="0" smtClean="0">
                <a:solidFill>
                  <a:schemeClr val="bg1"/>
                </a:solidFill>
              </a:rPr>
              <a:t>A comprehensive paraphrase</a:t>
            </a:r>
            <a:endParaRPr lang="en-US" sz="2400" dirty="0" smtClean="0">
              <a:solidFill>
                <a:schemeClr val="bg1"/>
              </a:solidFill>
            </a:endParaRPr>
          </a:p>
        </p:txBody>
      </p:sp>
      <p:sp>
        <p:nvSpPr>
          <p:cNvPr id="10" name="TextBox 9"/>
          <p:cNvSpPr txBox="1"/>
          <p:nvPr/>
        </p:nvSpPr>
        <p:spPr>
          <a:xfrm>
            <a:off x="304800" y="1372612"/>
            <a:ext cx="8610600" cy="5016758"/>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Christ, who is presently and always existing in the “</a:t>
            </a:r>
            <a:r>
              <a:rPr lang="en-US" sz="4000" i="1" dirty="0" err="1">
                <a:solidFill>
                  <a:schemeClr val="bg1"/>
                </a:solidFill>
              </a:rPr>
              <a:t>morphe</a:t>
            </a:r>
            <a:r>
              <a:rPr lang="en-US" sz="4000" i="1" dirty="0">
                <a:solidFill>
                  <a:schemeClr val="bg1"/>
                </a:solidFill>
              </a:rPr>
              <a:t>” (nature) of God…at a point in time, He Himself, once and for all, took on the “</a:t>
            </a:r>
            <a:r>
              <a:rPr lang="en-US" sz="4000" i="1" dirty="0" err="1">
                <a:solidFill>
                  <a:schemeClr val="bg1"/>
                </a:solidFill>
              </a:rPr>
              <a:t>morphe</a:t>
            </a:r>
            <a:r>
              <a:rPr lang="en-US" sz="4000" i="1" dirty="0">
                <a:solidFill>
                  <a:schemeClr val="bg1"/>
                </a:solidFill>
              </a:rPr>
              <a:t>” (nature) of man and, at a point in time, He Himself, was made in the “</a:t>
            </a:r>
            <a:r>
              <a:rPr lang="en-US" sz="4000" i="1" dirty="0" err="1">
                <a:solidFill>
                  <a:schemeClr val="bg1"/>
                </a:solidFill>
              </a:rPr>
              <a:t>homoiomati</a:t>
            </a:r>
            <a:r>
              <a:rPr lang="en-US" sz="4000" i="1" dirty="0">
                <a:solidFill>
                  <a:schemeClr val="bg1"/>
                </a:solidFill>
              </a:rPr>
              <a:t>” (appearance/likeness) of man. </a:t>
            </a:r>
            <a:endParaRPr lang="en-US" sz="4000" dirty="0">
              <a:solidFill>
                <a:schemeClr val="bg1"/>
              </a:solidFill>
            </a:endParaRPr>
          </a:p>
        </p:txBody>
      </p:sp>
    </p:spTree>
    <p:extLst>
      <p:ext uri="{BB962C8B-B14F-4D97-AF65-F5344CB8AC3E}">
        <p14:creationId xmlns:p14="http://schemas.microsoft.com/office/powerpoint/2010/main" val="386420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800" dirty="0" smtClean="0">
                <a:solidFill>
                  <a:schemeClr val="bg1"/>
                </a:solidFill>
              </a:rPr>
              <a:t>II.  The Condescension of Christ</a:t>
            </a:r>
          </a:p>
        </p:txBody>
      </p:sp>
      <p:sp>
        <p:nvSpPr>
          <p:cNvPr id="10" name="TextBox 9"/>
          <p:cNvSpPr txBox="1"/>
          <p:nvPr/>
        </p:nvSpPr>
        <p:spPr>
          <a:xfrm>
            <a:off x="304800" y="998577"/>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a:t>
            </a:r>
            <a:r>
              <a:rPr lang="en-US" sz="2800" i="1" dirty="0" smtClean="0">
                <a:solidFill>
                  <a:schemeClr val="bg1"/>
                </a:solidFill>
              </a:rPr>
              <a:t>…(Philippians 2:6)</a:t>
            </a:r>
            <a:endParaRPr lang="en-US" sz="2800" dirty="0">
              <a:solidFill>
                <a:schemeClr val="bg1"/>
              </a:solidFill>
            </a:endParaRPr>
          </a:p>
        </p:txBody>
      </p:sp>
      <p:sp>
        <p:nvSpPr>
          <p:cNvPr id="7" name="TextBox 6"/>
          <p:cNvSpPr txBox="1"/>
          <p:nvPr/>
        </p:nvSpPr>
        <p:spPr>
          <a:xfrm>
            <a:off x="304800" y="2590800"/>
            <a:ext cx="8610600" cy="1077218"/>
          </a:xfrm>
          <a:prstGeom prst="rect">
            <a:avLst/>
          </a:prstGeom>
          <a:solidFill>
            <a:schemeClr val="tx1">
              <a:lumMod val="65000"/>
              <a:lumOff val="35000"/>
              <a:alpha val="65000"/>
            </a:schemeClr>
          </a:solidFill>
        </p:spPr>
        <p:txBody>
          <a:bodyPr wrap="square" rtlCol="0">
            <a:spAutoFit/>
          </a:bodyPr>
          <a:lstStyle/>
          <a:p>
            <a:pPr marL="514350" indent="-514350" algn="just">
              <a:buFont typeface="+mj-lt"/>
              <a:buAutoNum type="alphaUcPeriod" startAt="3"/>
            </a:pPr>
            <a:r>
              <a:rPr lang="en-US" sz="3200" dirty="0" smtClean="0">
                <a:solidFill>
                  <a:schemeClr val="bg1"/>
                </a:solidFill>
              </a:rPr>
              <a:t>How is the condescension of Christ demonstrated?</a:t>
            </a:r>
          </a:p>
        </p:txBody>
      </p:sp>
      <p:sp>
        <p:nvSpPr>
          <p:cNvPr id="11" name="TextBox 10"/>
          <p:cNvSpPr txBox="1"/>
          <p:nvPr/>
        </p:nvSpPr>
        <p:spPr>
          <a:xfrm>
            <a:off x="304800" y="3729097"/>
            <a:ext cx="8610600" cy="2062103"/>
          </a:xfrm>
          <a:prstGeom prst="rect">
            <a:avLst/>
          </a:prstGeom>
          <a:solidFill>
            <a:schemeClr val="tx1">
              <a:lumMod val="65000"/>
              <a:lumOff val="35000"/>
              <a:alpha val="65000"/>
            </a:schemeClr>
          </a:solidFill>
        </p:spPr>
        <p:txBody>
          <a:bodyPr wrap="square" rtlCol="0">
            <a:spAutoFit/>
          </a:bodyPr>
          <a:lstStyle/>
          <a:p>
            <a:pPr algn="just"/>
            <a:r>
              <a:rPr lang="en-US" sz="3200" dirty="0">
                <a:solidFill>
                  <a:schemeClr val="bg1"/>
                </a:solidFill>
              </a:rPr>
              <a:t>Christ, who was and is God, </a:t>
            </a:r>
            <a:r>
              <a:rPr lang="en-US" sz="3200" dirty="0" smtClean="0">
                <a:solidFill>
                  <a:schemeClr val="bg1"/>
                </a:solidFill>
              </a:rPr>
              <a:t>effectively demonstrated servanthood </a:t>
            </a:r>
            <a:r>
              <a:rPr lang="en-US" sz="3200" dirty="0">
                <a:solidFill>
                  <a:schemeClr val="bg1"/>
                </a:solidFill>
              </a:rPr>
              <a:t>by becoming like us in form and likeness and in so doing, He gave up, at least for a time, </a:t>
            </a:r>
            <a:r>
              <a:rPr lang="en-US" sz="3200" dirty="0" smtClean="0">
                <a:solidFill>
                  <a:schemeClr val="bg1"/>
                </a:solidFill>
              </a:rPr>
              <a:t>certain divine </a:t>
            </a:r>
            <a:r>
              <a:rPr lang="en-US" sz="3200" dirty="0">
                <a:solidFill>
                  <a:schemeClr val="bg1"/>
                </a:solidFill>
              </a:rPr>
              <a:t>rights that were His. </a:t>
            </a:r>
          </a:p>
        </p:txBody>
      </p:sp>
    </p:spTree>
    <p:extLst>
      <p:ext uri="{BB962C8B-B14F-4D97-AF65-F5344CB8AC3E}">
        <p14:creationId xmlns:p14="http://schemas.microsoft.com/office/powerpoint/2010/main" val="160685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750"/>
                                        <p:tgtEl>
                                          <p:spTgt spid="10"/>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750"/>
                                        <p:tgtEl>
                                          <p:spTgt spid="7"/>
                                        </p:tgtEl>
                                      </p:cBhvr>
                                    </p:animEffect>
                                  </p:childTnLst>
                                </p:cTn>
                              </p:par>
                            </p:childTnLst>
                          </p:cTn>
                        </p:par>
                        <p:par>
                          <p:cTn id="12" fill="hold">
                            <p:stCondLst>
                              <p:cond delay="4750"/>
                            </p:stCondLst>
                            <p:childTnLst>
                              <p:par>
                                <p:cTn id="13" presetID="10" presetClass="entr" presetSubtype="0" fill="hold" grpId="0" nodeType="afterEffect">
                                  <p:stCondLst>
                                    <p:cond delay="12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Thought</a:t>
            </a:r>
            <a:endParaRPr lang="en-US" sz="4800" dirty="0" smtClean="0">
              <a:solidFill>
                <a:schemeClr val="bg1"/>
              </a:solidFill>
            </a:endParaRPr>
          </a:p>
        </p:txBody>
      </p:sp>
      <p:sp>
        <p:nvSpPr>
          <p:cNvPr id="10" name="TextBox 9"/>
          <p:cNvSpPr txBox="1"/>
          <p:nvPr/>
        </p:nvSpPr>
        <p:spPr>
          <a:xfrm>
            <a:off x="304800" y="998577"/>
            <a:ext cx="8610600" cy="3970318"/>
          </a:xfrm>
          <a:prstGeom prst="rect">
            <a:avLst/>
          </a:prstGeom>
          <a:solidFill>
            <a:schemeClr val="tx1">
              <a:lumMod val="65000"/>
              <a:lumOff val="35000"/>
              <a:alpha val="65000"/>
            </a:schemeClr>
          </a:solidFill>
        </p:spPr>
        <p:txBody>
          <a:bodyPr wrap="square" rtlCol="0">
            <a:spAutoFit/>
          </a:bodyPr>
          <a:lstStyle/>
          <a:p>
            <a:pPr algn="just"/>
            <a:r>
              <a:rPr lang="en-US" sz="3600" dirty="0">
                <a:solidFill>
                  <a:schemeClr val="bg1"/>
                </a:solidFill>
              </a:rPr>
              <a:t>Jesus had to give up this right to displayed, divine glory, this equality with God, otherwise He would never have been able to have His glory veiled in human flesh. And if He was unwilling to have His glory veiled in human flesh then we could never have been saved. </a:t>
            </a:r>
          </a:p>
        </p:txBody>
      </p:sp>
    </p:spTree>
    <p:extLst>
      <p:ext uri="{BB962C8B-B14F-4D97-AF65-F5344CB8AC3E}">
        <p14:creationId xmlns:p14="http://schemas.microsoft.com/office/powerpoint/2010/main" val="190559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769441"/>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400" dirty="0" smtClean="0">
                <a:solidFill>
                  <a:schemeClr val="bg1"/>
                </a:solidFill>
              </a:rPr>
              <a:t>III. The Condescension of Christians</a:t>
            </a:r>
          </a:p>
        </p:txBody>
      </p:sp>
      <p:sp>
        <p:nvSpPr>
          <p:cNvPr id="10" name="TextBox 9"/>
          <p:cNvSpPr txBox="1"/>
          <p:nvPr/>
        </p:nvSpPr>
        <p:spPr>
          <a:xfrm>
            <a:off x="304800" y="998577"/>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Have this attitude in yourselves which was also in Christ </a:t>
            </a:r>
            <a:r>
              <a:rPr lang="en-US" sz="2800" i="1" dirty="0" smtClean="0">
                <a:solidFill>
                  <a:schemeClr val="bg1"/>
                </a:solidFill>
              </a:rPr>
              <a:t>Jesus…(Philippians 2:5)</a:t>
            </a:r>
            <a:endParaRPr lang="en-US" sz="2800" dirty="0">
              <a:solidFill>
                <a:schemeClr val="bg1"/>
              </a:solidFill>
            </a:endParaRPr>
          </a:p>
        </p:txBody>
      </p:sp>
      <p:sp>
        <p:nvSpPr>
          <p:cNvPr id="11" name="TextBox 10"/>
          <p:cNvSpPr txBox="1"/>
          <p:nvPr/>
        </p:nvSpPr>
        <p:spPr>
          <a:xfrm>
            <a:off x="304800" y="2971800"/>
            <a:ext cx="8610600" cy="3046988"/>
          </a:xfrm>
          <a:prstGeom prst="rect">
            <a:avLst/>
          </a:prstGeom>
          <a:solidFill>
            <a:schemeClr val="tx1">
              <a:lumMod val="65000"/>
              <a:lumOff val="35000"/>
              <a:alpha val="65000"/>
            </a:schemeClr>
          </a:solidFill>
        </p:spPr>
        <p:txBody>
          <a:bodyPr wrap="square" rtlCol="0">
            <a:spAutoFit/>
          </a:bodyPr>
          <a:lstStyle/>
          <a:p>
            <a:pPr algn="just"/>
            <a:r>
              <a:rPr lang="en-US" sz="3200" dirty="0">
                <a:solidFill>
                  <a:schemeClr val="bg1"/>
                </a:solidFill>
              </a:rPr>
              <a:t>W</a:t>
            </a:r>
            <a:r>
              <a:rPr lang="en-US" sz="3200" dirty="0" smtClean="0">
                <a:solidFill>
                  <a:schemeClr val="bg1"/>
                </a:solidFill>
              </a:rPr>
              <a:t>e </a:t>
            </a:r>
            <a:r>
              <a:rPr lang="en-US" sz="3200" dirty="0">
                <a:solidFill>
                  <a:schemeClr val="bg1"/>
                </a:solidFill>
              </a:rPr>
              <a:t>may well possess certain rights, if we are not genuinely willing to give up our rights, even as Christ was genuinely willing to give up His rights in serving others, we will never be able to follow in His footsteps; we will never rightly put Christ on display in our lives. </a:t>
            </a:r>
          </a:p>
        </p:txBody>
      </p:sp>
    </p:spTree>
    <p:extLst>
      <p:ext uri="{BB962C8B-B14F-4D97-AF65-F5344CB8AC3E}">
        <p14:creationId xmlns:p14="http://schemas.microsoft.com/office/powerpoint/2010/main" val="312273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750"/>
                                        <p:tgtEl>
                                          <p:spTgt spid="10"/>
                                        </p:tgtEl>
                                      </p:cBhvr>
                                    </p:animEffect>
                                  </p:childTnLst>
                                </p:cTn>
                              </p:par>
                            </p:childTnLst>
                          </p:cTn>
                        </p:par>
                        <p:par>
                          <p:cTn id="8" fill="hold">
                            <p:stCondLst>
                              <p:cond delay="3000"/>
                            </p:stCondLst>
                            <p:childTnLst>
                              <p:par>
                                <p:cTn id="9" presetID="10" presetClass="entr" presetSubtype="0" fill="hold" grpId="0" nodeType="afterEffect">
                                  <p:stCondLst>
                                    <p:cond delay="225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John 17:1-5</a:t>
            </a:r>
            <a:endParaRPr lang="en-US" sz="4800" dirty="0" smtClean="0">
              <a:solidFill>
                <a:schemeClr val="bg1"/>
              </a:solidFill>
            </a:endParaRPr>
          </a:p>
        </p:txBody>
      </p:sp>
      <p:sp>
        <p:nvSpPr>
          <p:cNvPr id="10" name="TextBox 9"/>
          <p:cNvSpPr txBox="1"/>
          <p:nvPr/>
        </p:nvSpPr>
        <p:spPr>
          <a:xfrm>
            <a:off x="304800" y="998577"/>
            <a:ext cx="8610600" cy="5847755"/>
          </a:xfrm>
          <a:prstGeom prst="rect">
            <a:avLst/>
          </a:prstGeom>
          <a:solidFill>
            <a:schemeClr val="tx1">
              <a:lumMod val="65000"/>
              <a:lumOff val="35000"/>
              <a:alpha val="65000"/>
            </a:schemeClr>
          </a:solidFill>
        </p:spPr>
        <p:txBody>
          <a:bodyPr wrap="square" rtlCol="0">
            <a:spAutoFit/>
          </a:bodyPr>
          <a:lstStyle/>
          <a:p>
            <a:pPr algn="just"/>
            <a:r>
              <a:rPr lang="en-US" sz="3400" i="1" dirty="0">
                <a:solidFill>
                  <a:schemeClr val="bg1"/>
                </a:solidFill>
              </a:rPr>
              <a:t>“Father, the hour has come; glorify Your Son, that the Son may glorify You, 2 even as You gave Him authority over all flesh, that to all whom You have given Him, He may give eternal life. 3 This is eternal life, that they may know You, the only true God, and Jesus Christ whom You have sent. 4 I glorified You on the earth, having accomplished the work which You have given Me to do. 5 Now, Father, glorify Me together with Yourself, with the glory which I had with You before the world was.” </a:t>
            </a:r>
            <a:endParaRPr lang="en-US" sz="3400" dirty="0">
              <a:solidFill>
                <a:schemeClr val="bg1"/>
              </a:solidFill>
            </a:endParaRPr>
          </a:p>
        </p:txBody>
      </p:sp>
    </p:spTree>
    <p:extLst>
      <p:ext uri="{BB962C8B-B14F-4D97-AF65-F5344CB8AC3E}">
        <p14:creationId xmlns:p14="http://schemas.microsoft.com/office/powerpoint/2010/main" val="233779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Big Idea</a:t>
            </a:r>
            <a:endParaRPr lang="en-US" sz="4800" dirty="0" smtClean="0">
              <a:solidFill>
                <a:schemeClr val="bg1"/>
              </a:solidFill>
            </a:endParaRPr>
          </a:p>
        </p:txBody>
      </p:sp>
      <p:sp>
        <p:nvSpPr>
          <p:cNvPr id="10" name="TextBox 9"/>
          <p:cNvSpPr txBox="1"/>
          <p:nvPr/>
        </p:nvSpPr>
        <p:spPr>
          <a:xfrm>
            <a:off x="304800" y="998577"/>
            <a:ext cx="8610600" cy="3785652"/>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A</a:t>
            </a:r>
            <a:r>
              <a:rPr lang="en-US" sz="4000" i="1" dirty="0" smtClean="0">
                <a:solidFill>
                  <a:schemeClr val="bg1"/>
                </a:solidFill>
              </a:rPr>
              <a:t>s </a:t>
            </a:r>
            <a:r>
              <a:rPr lang="en-US" sz="4000" i="1" dirty="0">
                <a:solidFill>
                  <a:schemeClr val="bg1"/>
                </a:solidFill>
              </a:rPr>
              <a:t>believers in Christ, </a:t>
            </a:r>
            <a:r>
              <a:rPr lang="en-US" sz="4000" i="1" dirty="0" smtClean="0">
                <a:solidFill>
                  <a:schemeClr val="bg1"/>
                </a:solidFill>
              </a:rPr>
              <a:t>may the </a:t>
            </a:r>
            <a:r>
              <a:rPr lang="en-US" sz="4000" i="1" dirty="0">
                <a:solidFill>
                  <a:schemeClr val="bg1"/>
                </a:solidFill>
              </a:rPr>
              <a:t>Lord </a:t>
            </a:r>
            <a:r>
              <a:rPr lang="en-US" sz="4000" i="1" dirty="0" smtClean="0">
                <a:solidFill>
                  <a:schemeClr val="bg1"/>
                </a:solidFill>
              </a:rPr>
              <a:t>grant </a:t>
            </a:r>
            <a:r>
              <a:rPr lang="en-US" sz="4000" i="1" dirty="0">
                <a:solidFill>
                  <a:schemeClr val="bg1"/>
                </a:solidFill>
              </a:rPr>
              <a:t>us the grace to be willing to give up </a:t>
            </a:r>
            <a:r>
              <a:rPr lang="en-US" sz="4000" i="1" dirty="0" smtClean="0">
                <a:solidFill>
                  <a:schemeClr val="bg1"/>
                </a:solidFill>
              </a:rPr>
              <a:t>our </a:t>
            </a:r>
            <a:r>
              <a:rPr lang="en-US" sz="4000" i="1" dirty="0">
                <a:solidFill>
                  <a:schemeClr val="bg1"/>
                </a:solidFill>
              </a:rPr>
              <a:t>rights so that we might serve </a:t>
            </a:r>
            <a:r>
              <a:rPr lang="en-US" sz="4000" i="1" dirty="0" smtClean="0">
                <a:solidFill>
                  <a:schemeClr val="bg1"/>
                </a:solidFill>
              </a:rPr>
              <a:t>others </a:t>
            </a:r>
            <a:r>
              <a:rPr lang="en-US" sz="4000" i="1" dirty="0">
                <a:solidFill>
                  <a:schemeClr val="bg1"/>
                </a:solidFill>
              </a:rPr>
              <a:t>even as Christ Himself, in His service to us, was willing to give up His </a:t>
            </a:r>
            <a:r>
              <a:rPr lang="en-US" sz="4000" i="1" dirty="0" smtClean="0">
                <a:solidFill>
                  <a:schemeClr val="bg1"/>
                </a:solidFill>
              </a:rPr>
              <a:t>rights, </a:t>
            </a:r>
            <a:r>
              <a:rPr lang="en-US" sz="4000" i="1" dirty="0">
                <a:solidFill>
                  <a:schemeClr val="bg1"/>
                </a:solidFill>
              </a:rPr>
              <a:t>all to bring glory to God. </a:t>
            </a:r>
            <a:endParaRPr lang="en-US" sz="4000" dirty="0">
              <a:solidFill>
                <a:schemeClr val="bg1"/>
              </a:solidFill>
            </a:endParaRPr>
          </a:p>
        </p:txBody>
      </p:sp>
    </p:spTree>
    <p:extLst>
      <p:ext uri="{BB962C8B-B14F-4D97-AF65-F5344CB8AC3E}">
        <p14:creationId xmlns:p14="http://schemas.microsoft.com/office/powerpoint/2010/main" val="320722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9800" y="6019800"/>
            <a:ext cx="4648200" cy="584775"/>
          </a:xfrm>
          <a:prstGeom prst="rect">
            <a:avLst/>
          </a:prstGeom>
          <a:noFill/>
        </p:spPr>
        <p:txBody>
          <a:bodyPr wrap="square" rtlCol="0">
            <a:spAutoFit/>
          </a:bodyPr>
          <a:lstStyle/>
          <a:p>
            <a:pPr algn="ctr"/>
            <a:r>
              <a:rPr lang="en-US" sz="3200" dirty="0" smtClean="0"/>
              <a:t>1 </a:t>
            </a:r>
            <a:r>
              <a:rPr lang="en-US" sz="3200" dirty="0" smtClean="0">
                <a:latin typeface="Arial Rounded MT Bold" panose="020F0704030504030204" pitchFamily="34" charset="0"/>
              </a:rPr>
              <a:t>Timothy</a:t>
            </a:r>
            <a:r>
              <a:rPr lang="en-US" sz="3200" dirty="0" smtClean="0"/>
              <a:t> 1:15-17</a:t>
            </a:r>
            <a:endParaRPr lang="en-US" sz="32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3" name="TextBox 2"/>
          <p:cNvSpPr txBox="1"/>
          <p:nvPr/>
        </p:nvSpPr>
        <p:spPr>
          <a:xfrm>
            <a:off x="0" y="3429000"/>
            <a:ext cx="8991600" cy="1384995"/>
          </a:xfrm>
          <a:prstGeom prst="rect">
            <a:avLst/>
          </a:prstGeom>
          <a:noFill/>
        </p:spPr>
        <p:txBody>
          <a:bodyPr wrap="square" rtlCol="0">
            <a:spAutoFit/>
          </a:bodyPr>
          <a:lstStyle/>
          <a:p>
            <a:pPr algn="ctr"/>
            <a:r>
              <a:rPr lang="en-US" sz="4800" b="1" dirty="0" smtClean="0">
                <a:solidFill>
                  <a:schemeClr val="accent1">
                    <a:lumMod val="40000"/>
                    <a:lumOff val="60000"/>
                  </a:schemeClr>
                </a:solidFill>
                <a:latin typeface="Californian FB" panose="0207040306080B030204" pitchFamily="18" charset="0"/>
              </a:rPr>
              <a:t>The Gospel of Christmas</a:t>
            </a:r>
          </a:p>
          <a:p>
            <a:pPr algn="ctr"/>
            <a:r>
              <a:rPr lang="en-US" sz="3600" b="1" dirty="0" smtClean="0">
                <a:solidFill>
                  <a:schemeClr val="accent1">
                    <a:lumMod val="40000"/>
                    <a:lumOff val="60000"/>
                  </a:schemeClr>
                </a:solidFill>
                <a:latin typeface="Californian FB" panose="0207040306080B030204" pitchFamily="18" charset="0"/>
              </a:rPr>
              <a:t>(Part 1)</a:t>
            </a:r>
            <a:endParaRPr lang="en-US" sz="3600" b="1" dirty="0">
              <a:solidFill>
                <a:schemeClr val="accent1">
                  <a:lumMod val="40000"/>
                  <a:lumOff val="60000"/>
                </a:schemeClr>
              </a:solidFill>
              <a:latin typeface="Californian FB" panose="0207040306080B030204" pitchFamily="18" charset="0"/>
            </a:endParaRPr>
          </a:p>
        </p:txBody>
      </p:sp>
    </p:spTree>
    <p:extLst>
      <p:ext uri="{BB962C8B-B14F-4D97-AF65-F5344CB8AC3E}">
        <p14:creationId xmlns:p14="http://schemas.microsoft.com/office/powerpoint/2010/main" val="126820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2:5-8</a:t>
            </a:r>
            <a:endParaRPr lang="en-US" sz="4800" dirty="0" smtClean="0">
              <a:solidFill>
                <a:schemeClr val="bg1"/>
              </a:solidFill>
            </a:endParaRP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5 Have this attitude in yourselves which was also in 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a:t>
            </a:r>
            <a:endParaRPr lang="en-US" sz="3600" dirty="0">
              <a:solidFill>
                <a:schemeClr val="bg1"/>
              </a:solidFill>
            </a:endParaRPr>
          </a:p>
        </p:txBody>
      </p:sp>
    </p:spTree>
    <p:extLst>
      <p:ext uri="{BB962C8B-B14F-4D97-AF65-F5344CB8AC3E}">
        <p14:creationId xmlns:p14="http://schemas.microsoft.com/office/powerpoint/2010/main" val="208511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Big Idea</a:t>
            </a:r>
            <a:endParaRPr lang="en-US" sz="4800" dirty="0" smtClean="0">
              <a:solidFill>
                <a:schemeClr val="bg1"/>
              </a:solidFill>
            </a:endParaRPr>
          </a:p>
        </p:txBody>
      </p:sp>
      <p:sp>
        <p:nvSpPr>
          <p:cNvPr id="10" name="TextBox 9"/>
          <p:cNvSpPr txBox="1"/>
          <p:nvPr/>
        </p:nvSpPr>
        <p:spPr>
          <a:xfrm>
            <a:off x="304800" y="998577"/>
            <a:ext cx="8610600" cy="3785652"/>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A</a:t>
            </a:r>
            <a:r>
              <a:rPr lang="en-US" sz="4000" i="1" dirty="0" smtClean="0">
                <a:solidFill>
                  <a:schemeClr val="bg1"/>
                </a:solidFill>
              </a:rPr>
              <a:t>s </a:t>
            </a:r>
            <a:r>
              <a:rPr lang="en-US" sz="4000" i="1" dirty="0">
                <a:solidFill>
                  <a:schemeClr val="bg1"/>
                </a:solidFill>
              </a:rPr>
              <a:t>believers in Christ, </a:t>
            </a:r>
            <a:r>
              <a:rPr lang="en-US" sz="4000" i="1" dirty="0" smtClean="0">
                <a:solidFill>
                  <a:schemeClr val="bg1"/>
                </a:solidFill>
              </a:rPr>
              <a:t>may the </a:t>
            </a:r>
            <a:r>
              <a:rPr lang="en-US" sz="4000" i="1" dirty="0">
                <a:solidFill>
                  <a:schemeClr val="bg1"/>
                </a:solidFill>
              </a:rPr>
              <a:t>Lord </a:t>
            </a:r>
            <a:r>
              <a:rPr lang="en-US" sz="4000" i="1" dirty="0" smtClean="0">
                <a:solidFill>
                  <a:schemeClr val="bg1"/>
                </a:solidFill>
              </a:rPr>
              <a:t>grant </a:t>
            </a:r>
            <a:r>
              <a:rPr lang="en-US" sz="4000" i="1" dirty="0">
                <a:solidFill>
                  <a:schemeClr val="bg1"/>
                </a:solidFill>
              </a:rPr>
              <a:t>us the grace to be willing to give up </a:t>
            </a:r>
            <a:r>
              <a:rPr lang="en-US" sz="4000" i="1" dirty="0" smtClean="0">
                <a:solidFill>
                  <a:schemeClr val="bg1"/>
                </a:solidFill>
              </a:rPr>
              <a:t>our </a:t>
            </a:r>
            <a:r>
              <a:rPr lang="en-US" sz="4000" i="1" dirty="0">
                <a:solidFill>
                  <a:schemeClr val="bg1"/>
                </a:solidFill>
              </a:rPr>
              <a:t>rights so that we might serve </a:t>
            </a:r>
            <a:r>
              <a:rPr lang="en-US" sz="4000" i="1" dirty="0" smtClean="0">
                <a:solidFill>
                  <a:schemeClr val="bg1"/>
                </a:solidFill>
              </a:rPr>
              <a:t>others </a:t>
            </a:r>
            <a:r>
              <a:rPr lang="en-US" sz="4000" i="1" dirty="0">
                <a:solidFill>
                  <a:schemeClr val="bg1"/>
                </a:solidFill>
              </a:rPr>
              <a:t>even as Christ Himself, in His service to us, was willing to give up His </a:t>
            </a:r>
            <a:r>
              <a:rPr lang="en-US" sz="4000" i="1" dirty="0" smtClean="0">
                <a:solidFill>
                  <a:schemeClr val="bg1"/>
                </a:solidFill>
              </a:rPr>
              <a:t>rights, </a:t>
            </a:r>
            <a:r>
              <a:rPr lang="en-US" sz="4000" i="1" dirty="0">
                <a:solidFill>
                  <a:schemeClr val="bg1"/>
                </a:solidFill>
              </a:rPr>
              <a:t>all to bring glory to God. </a:t>
            </a:r>
            <a:endParaRPr lang="en-US" sz="4000" dirty="0">
              <a:solidFill>
                <a:schemeClr val="bg1"/>
              </a:solidFill>
            </a:endParaRPr>
          </a:p>
        </p:txBody>
      </p:sp>
    </p:spTree>
    <p:extLst>
      <p:ext uri="{BB962C8B-B14F-4D97-AF65-F5344CB8AC3E}">
        <p14:creationId xmlns:p14="http://schemas.microsoft.com/office/powerpoint/2010/main" val="17379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800" dirty="0" smtClean="0">
                <a:solidFill>
                  <a:schemeClr val="bg1"/>
                </a:solidFill>
              </a:rPr>
              <a:t>I.   The Challenge to Believers</a:t>
            </a:r>
          </a:p>
        </p:txBody>
      </p:sp>
      <p:sp>
        <p:nvSpPr>
          <p:cNvPr id="10" name="TextBox 9"/>
          <p:cNvSpPr txBox="1"/>
          <p:nvPr/>
        </p:nvSpPr>
        <p:spPr>
          <a:xfrm>
            <a:off x="304800" y="998577"/>
            <a:ext cx="8610600" cy="954107"/>
          </a:xfrm>
          <a:prstGeom prst="rect">
            <a:avLst/>
          </a:prstGeom>
          <a:solidFill>
            <a:schemeClr val="tx1">
              <a:lumMod val="65000"/>
              <a:lumOff val="35000"/>
              <a:alpha val="65000"/>
            </a:schemeClr>
          </a:solidFill>
        </p:spPr>
        <p:txBody>
          <a:bodyPr wrap="square" rtlCol="0">
            <a:spAutoFit/>
          </a:bodyPr>
          <a:lstStyle/>
          <a:p>
            <a:pPr algn="just"/>
            <a:r>
              <a:rPr lang="en-US" sz="2800" b="1" i="1" u="sng" dirty="0">
                <a:solidFill>
                  <a:schemeClr val="bg1"/>
                </a:solidFill>
              </a:rPr>
              <a:t>Have this attitude in yourselves</a:t>
            </a:r>
            <a:r>
              <a:rPr lang="en-US" sz="2800" i="1" dirty="0">
                <a:solidFill>
                  <a:schemeClr val="bg1"/>
                </a:solidFill>
              </a:rPr>
              <a:t> which was also in Christ Jesus</a:t>
            </a:r>
            <a:r>
              <a:rPr lang="en-US" sz="2800" i="1" dirty="0" smtClean="0">
                <a:solidFill>
                  <a:schemeClr val="bg1"/>
                </a:solidFill>
              </a:rPr>
              <a:t>… (Philippians 2:5)</a:t>
            </a:r>
            <a:endParaRPr lang="en-US" sz="2800" dirty="0">
              <a:solidFill>
                <a:schemeClr val="bg1"/>
              </a:solidFill>
            </a:endParaRPr>
          </a:p>
        </p:txBody>
      </p:sp>
      <p:sp>
        <p:nvSpPr>
          <p:cNvPr id="6" name="TextBox 5"/>
          <p:cNvSpPr txBox="1"/>
          <p:nvPr/>
        </p:nvSpPr>
        <p:spPr>
          <a:xfrm>
            <a:off x="304800" y="2209800"/>
            <a:ext cx="8610600" cy="4401205"/>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Philippians 2:1-4</a:t>
            </a:r>
          </a:p>
          <a:p>
            <a:pPr algn="just"/>
            <a:r>
              <a:rPr lang="en-US" sz="2800" i="1" dirty="0" smtClean="0">
                <a:solidFill>
                  <a:schemeClr val="bg1"/>
                </a:solidFill>
              </a:rPr>
              <a:t>1 </a:t>
            </a:r>
            <a:r>
              <a:rPr lang="en-US" sz="2800" i="1" dirty="0">
                <a:solidFill>
                  <a:schemeClr val="bg1"/>
                </a:solidFill>
              </a:rPr>
              <a:t>Therefore if there is any encouragement in Christ, if there is any consolation of love, if there is any fellowship of the Spirit, if any affection and compassion, 2 make my joy complete by being of the same mind, maintaining the same love, united in spirit, intent on one purpose. 3 Do nothing from selfishness or empty conceit, but with humility of mind regard one another as more important than yourselves; 4 do not merely look out for your own personal interests, but also for the interests of others. </a:t>
            </a:r>
            <a:endParaRPr lang="en-US" sz="2800" dirty="0">
              <a:solidFill>
                <a:schemeClr val="bg1"/>
              </a:solidFill>
            </a:endParaRPr>
          </a:p>
        </p:txBody>
      </p:sp>
    </p:spTree>
    <p:extLst>
      <p:ext uri="{BB962C8B-B14F-4D97-AF65-F5344CB8AC3E}">
        <p14:creationId xmlns:p14="http://schemas.microsoft.com/office/powerpoint/2010/main" val="286734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800" dirty="0" smtClean="0">
                <a:solidFill>
                  <a:schemeClr val="bg1"/>
                </a:solidFill>
              </a:rPr>
              <a:t>II.  The Condescension of Christ</a:t>
            </a:r>
          </a:p>
        </p:txBody>
      </p:sp>
      <p:sp>
        <p:nvSpPr>
          <p:cNvPr id="10" name="TextBox 9"/>
          <p:cNvSpPr txBox="1"/>
          <p:nvPr/>
        </p:nvSpPr>
        <p:spPr>
          <a:xfrm>
            <a:off x="304800" y="998577"/>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a:t>
            </a:r>
            <a:r>
              <a:rPr lang="en-US" sz="2800" i="1" dirty="0" smtClean="0">
                <a:solidFill>
                  <a:schemeClr val="bg1"/>
                </a:solidFill>
              </a:rPr>
              <a:t>…(Philippians 2:6)</a:t>
            </a:r>
            <a:endParaRPr lang="en-US" sz="2800" dirty="0">
              <a:solidFill>
                <a:schemeClr val="bg1"/>
              </a:solidFill>
            </a:endParaRPr>
          </a:p>
        </p:txBody>
      </p:sp>
      <p:sp>
        <p:nvSpPr>
          <p:cNvPr id="7" name="TextBox 6"/>
          <p:cNvSpPr txBox="1"/>
          <p:nvPr/>
        </p:nvSpPr>
        <p:spPr>
          <a:xfrm>
            <a:off x="304800" y="2590800"/>
            <a:ext cx="8610600" cy="584775"/>
          </a:xfrm>
          <a:prstGeom prst="rect">
            <a:avLst/>
          </a:prstGeom>
          <a:solidFill>
            <a:schemeClr val="tx1">
              <a:lumMod val="65000"/>
              <a:lumOff val="35000"/>
              <a:alpha val="65000"/>
            </a:schemeClr>
          </a:solidFill>
        </p:spPr>
        <p:txBody>
          <a:bodyPr wrap="square" rtlCol="0">
            <a:spAutoFit/>
          </a:bodyPr>
          <a:lstStyle/>
          <a:p>
            <a:pPr marL="514350" indent="-514350" algn="just">
              <a:buAutoNum type="alphaUcPeriod"/>
            </a:pPr>
            <a:r>
              <a:rPr lang="en-US" sz="3200" dirty="0" smtClean="0">
                <a:solidFill>
                  <a:schemeClr val="bg1"/>
                </a:solidFill>
              </a:rPr>
              <a:t>What is the “condescension” of Christ?</a:t>
            </a:r>
          </a:p>
        </p:txBody>
      </p:sp>
      <p:sp>
        <p:nvSpPr>
          <p:cNvPr id="11" name="TextBox 10"/>
          <p:cNvSpPr txBox="1"/>
          <p:nvPr/>
        </p:nvSpPr>
        <p:spPr>
          <a:xfrm>
            <a:off x="304800" y="3263205"/>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u="sng" dirty="0" smtClean="0">
                <a:solidFill>
                  <a:schemeClr val="bg1"/>
                </a:solidFill>
              </a:rPr>
              <a:t>condescension</a:t>
            </a:r>
            <a:r>
              <a:rPr lang="en-US" sz="2800" dirty="0" smtClean="0">
                <a:solidFill>
                  <a:schemeClr val="bg1"/>
                </a:solidFill>
              </a:rPr>
              <a:t> (our cultural understanding):</a:t>
            </a:r>
          </a:p>
          <a:p>
            <a:pPr algn="just"/>
            <a:r>
              <a:rPr lang="en-US" sz="2800" dirty="0" smtClean="0">
                <a:solidFill>
                  <a:schemeClr val="bg1"/>
                </a:solidFill>
              </a:rPr>
              <a:t>“</a:t>
            </a:r>
            <a:r>
              <a:rPr lang="en-US" sz="2800" dirty="0">
                <a:solidFill>
                  <a:schemeClr val="bg1"/>
                </a:solidFill>
              </a:rPr>
              <a:t>to descend to the level of one considered inferior; the lowering of oneself”</a:t>
            </a:r>
            <a:endParaRPr lang="en-US" sz="2800" dirty="0" smtClean="0">
              <a:solidFill>
                <a:schemeClr val="bg1"/>
              </a:solidFill>
            </a:endParaRPr>
          </a:p>
        </p:txBody>
      </p:sp>
      <p:sp>
        <p:nvSpPr>
          <p:cNvPr id="12" name="TextBox 11"/>
          <p:cNvSpPr txBox="1"/>
          <p:nvPr/>
        </p:nvSpPr>
        <p:spPr>
          <a:xfrm>
            <a:off x="304800" y="4724400"/>
            <a:ext cx="8610600" cy="1815882"/>
          </a:xfrm>
          <a:prstGeom prst="rect">
            <a:avLst/>
          </a:prstGeom>
          <a:solidFill>
            <a:schemeClr val="tx1">
              <a:lumMod val="65000"/>
              <a:lumOff val="35000"/>
              <a:alpha val="65000"/>
            </a:schemeClr>
          </a:solidFill>
        </p:spPr>
        <p:txBody>
          <a:bodyPr wrap="square" rtlCol="0">
            <a:spAutoFit/>
          </a:bodyPr>
          <a:lstStyle/>
          <a:p>
            <a:pPr algn="just"/>
            <a:r>
              <a:rPr lang="en-US" sz="2800" u="sng" dirty="0" smtClean="0">
                <a:solidFill>
                  <a:schemeClr val="bg1"/>
                </a:solidFill>
              </a:rPr>
              <a:t>The condescension of Christ</a:t>
            </a:r>
            <a:r>
              <a:rPr lang="en-US" sz="2800" dirty="0" smtClean="0">
                <a:solidFill>
                  <a:schemeClr val="bg1"/>
                </a:solidFill>
              </a:rPr>
              <a:t> - that </a:t>
            </a:r>
            <a:r>
              <a:rPr lang="en-US" sz="2800" dirty="0">
                <a:solidFill>
                  <a:schemeClr val="bg1"/>
                </a:solidFill>
              </a:rPr>
              <a:t>moment in time when God, who is Spirit, wrapped Himself in physical flesh and blood and came to </a:t>
            </a:r>
            <a:r>
              <a:rPr lang="en-US" sz="2800" dirty="0" smtClean="0">
                <a:solidFill>
                  <a:schemeClr val="bg1"/>
                </a:solidFill>
              </a:rPr>
              <a:t>earth in order to restore humanity to Himself. </a:t>
            </a:r>
          </a:p>
        </p:txBody>
      </p:sp>
    </p:spTree>
    <p:extLst>
      <p:ext uri="{BB962C8B-B14F-4D97-AF65-F5344CB8AC3E}">
        <p14:creationId xmlns:p14="http://schemas.microsoft.com/office/powerpoint/2010/main" val="359695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4250"/>
                                        <p:tgtEl>
                                          <p:spTgt spid="7"/>
                                        </p:tgtEl>
                                      </p:cBhvr>
                                    </p:animEffect>
                                  </p:childTnLst>
                                </p:cTn>
                              </p:par>
                            </p:childTnLst>
                          </p:cTn>
                        </p:par>
                        <p:par>
                          <p:cTn id="13" fill="hold">
                            <p:stCondLst>
                              <p:cond delay="4250"/>
                            </p:stCondLst>
                            <p:childTnLst>
                              <p:par>
                                <p:cTn id="14" presetID="10" presetClass="entr" presetSubtype="0" fill="hold" grpId="0" nodeType="afterEffect">
                                  <p:stCondLst>
                                    <p:cond delay="275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4250"/>
                                        <p:tgtEl>
                                          <p:spTgt spid="11"/>
                                        </p:tgtEl>
                                      </p:cBhvr>
                                    </p:animEffect>
                                  </p:childTnLst>
                                </p:cTn>
                              </p:par>
                            </p:childTnLst>
                          </p:cTn>
                        </p:par>
                        <p:par>
                          <p:cTn id="17" fill="hold">
                            <p:stCondLst>
                              <p:cond delay="11250"/>
                            </p:stCondLst>
                            <p:childTnLst>
                              <p:par>
                                <p:cTn id="18" presetID="10" presetClass="entr" presetSubtype="0" fill="hold" grpId="0" nodeType="afterEffect">
                                  <p:stCondLst>
                                    <p:cond delay="275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4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John 1:1, 14</a:t>
            </a:r>
            <a:endParaRPr lang="en-US" sz="4800" dirty="0" smtClean="0">
              <a:solidFill>
                <a:schemeClr val="bg1"/>
              </a:solidFill>
            </a:endParaRPr>
          </a:p>
        </p:txBody>
      </p:sp>
      <p:sp>
        <p:nvSpPr>
          <p:cNvPr id="10" name="TextBox 9"/>
          <p:cNvSpPr txBox="1"/>
          <p:nvPr/>
        </p:nvSpPr>
        <p:spPr>
          <a:xfrm>
            <a:off x="304800" y="998577"/>
            <a:ext cx="8610600" cy="5016758"/>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“1 In the beginning was the Word, and the Word was with God, and the Word was </a:t>
            </a:r>
            <a:r>
              <a:rPr lang="en-US" sz="4000" i="1" dirty="0" smtClean="0">
                <a:solidFill>
                  <a:schemeClr val="bg1"/>
                </a:solidFill>
              </a:rPr>
              <a:t>God.</a:t>
            </a:r>
          </a:p>
          <a:p>
            <a:pPr algn="just"/>
            <a:endParaRPr lang="en-US" sz="4000" i="1" dirty="0">
              <a:solidFill>
                <a:schemeClr val="bg1"/>
              </a:solidFill>
            </a:endParaRPr>
          </a:p>
          <a:p>
            <a:pPr algn="just"/>
            <a:r>
              <a:rPr lang="en-US" sz="4000" i="1" dirty="0" smtClean="0">
                <a:solidFill>
                  <a:schemeClr val="bg1"/>
                </a:solidFill>
              </a:rPr>
              <a:t>14 </a:t>
            </a:r>
            <a:r>
              <a:rPr lang="en-US" sz="4000" i="1" dirty="0">
                <a:solidFill>
                  <a:schemeClr val="bg1"/>
                </a:solidFill>
              </a:rPr>
              <a:t>And the Word became flesh, and dwelt among us, and we saw His glory, glory as of the only begotten from the Father, full of grace and truth</a:t>
            </a:r>
            <a:r>
              <a:rPr lang="en-US" sz="4000" i="1"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158482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Thought</a:t>
            </a:r>
            <a:endParaRPr lang="en-US" sz="4800" dirty="0" smtClean="0">
              <a:solidFill>
                <a:schemeClr val="bg1"/>
              </a:solidFill>
            </a:endParaRPr>
          </a:p>
        </p:txBody>
      </p:sp>
      <p:sp>
        <p:nvSpPr>
          <p:cNvPr id="10" name="TextBox 9"/>
          <p:cNvSpPr txBox="1"/>
          <p:nvPr/>
        </p:nvSpPr>
        <p:spPr>
          <a:xfrm>
            <a:off x="304800" y="998577"/>
            <a:ext cx="8610600" cy="5509200"/>
          </a:xfrm>
          <a:prstGeom prst="rect">
            <a:avLst/>
          </a:prstGeom>
          <a:solidFill>
            <a:schemeClr val="tx1">
              <a:lumMod val="65000"/>
              <a:lumOff val="35000"/>
              <a:alpha val="65000"/>
            </a:schemeClr>
          </a:solidFill>
        </p:spPr>
        <p:txBody>
          <a:bodyPr wrap="square" rtlCol="0">
            <a:spAutoFit/>
          </a:bodyPr>
          <a:lstStyle/>
          <a:p>
            <a:pPr algn="just"/>
            <a:r>
              <a:rPr lang="en-US" sz="3200" dirty="0">
                <a:solidFill>
                  <a:schemeClr val="bg1"/>
                </a:solidFill>
              </a:rPr>
              <a:t>Like God the Father and God the Holy Spirit, God the Son dwelt eternally in Heaven, surrounded by the glory of God and His own illuminating light. Here He reigned in a place untouched by sin, pain, sorrow, and death. Here He existed in His divine purity experiencing continual joy and fellowship. Yet the Son of God chose to leave this place in order to dwell in the realm, the fallen, sin-laden realm of the created. And while constantly maintaining His deity, He subjected His divine magnificence to the ills of humanity. </a:t>
            </a:r>
          </a:p>
        </p:txBody>
      </p:sp>
    </p:spTree>
    <p:extLst>
      <p:ext uri="{BB962C8B-B14F-4D97-AF65-F5344CB8AC3E}">
        <p14:creationId xmlns:p14="http://schemas.microsoft.com/office/powerpoint/2010/main" val="299589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Luke 19:10</a:t>
            </a:r>
            <a:endParaRPr lang="en-US" sz="4800" dirty="0" smtClean="0">
              <a:solidFill>
                <a:schemeClr val="bg1"/>
              </a:solidFill>
            </a:endParaRPr>
          </a:p>
        </p:txBody>
      </p:sp>
      <p:sp>
        <p:nvSpPr>
          <p:cNvPr id="10" name="TextBox 9"/>
          <p:cNvSpPr txBox="1"/>
          <p:nvPr/>
        </p:nvSpPr>
        <p:spPr>
          <a:xfrm>
            <a:off x="304800" y="3096161"/>
            <a:ext cx="8610600" cy="1323439"/>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“For the Son of Man has come to seek and to save that which was lost.”</a:t>
            </a:r>
            <a:r>
              <a:rPr lang="en-US" sz="4000" dirty="0">
                <a:solidFill>
                  <a:schemeClr val="bg1"/>
                </a:solidFill>
              </a:rPr>
              <a:t> </a:t>
            </a:r>
          </a:p>
        </p:txBody>
      </p:sp>
    </p:spTree>
    <p:extLst>
      <p:ext uri="{BB962C8B-B14F-4D97-AF65-F5344CB8AC3E}">
        <p14:creationId xmlns:p14="http://schemas.microsoft.com/office/powerpoint/2010/main" val="134822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0"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800" dirty="0" smtClean="0">
                <a:solidFill>
                  <a:schemeClr val="bg1"/>
                </a:solidFill>
              </a:rPr>
              <a:t>II.  The Condescension of Christ</a:t>
            </a:r>
          </a:p>
        </p:txBody>
      </p:sp>
      <p:sp>
        <p:nvSpPr>
          <p:cNvPr id="10" name="TextBox 9"/>
          <p:cNvSpPr txBox="1"/>
          <p:nvPr/>
        </p:nvSpPr>
        <p:spPr>
          <a:xfrm>
            <a:off x="304800" y="998577"/>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a:t>
            </a:r>
            <a:r>
              <a:rPr lang="en-US" sz="2800" i="1" dirty="0" smtClean="0">
                <a:solidFill>
                  <a:schemeClr val="bg1"/>
                </a:solidFill>
              </a:rPr>
              <a:t>…(Philippians 2:6)</a:t>
            </a:r>
            <a:endParaRPr lang="en-US" sz="2800" dirty="0">
              <a:solidFill>
                <a:schemeClr val="bg1"/>
              </a:solidFill>
            </a:endParaRPr>
          </a:p>
        </p:txBody>
      </p:sp>
      <p:sp>
        <p:nvSpPr>
          <p:cNvPr id="7" name="TextBox 6"/>
          <p:cNvSpPr txBox="1"/>
          <p:nvPr/>
        </p:nvSpPr>
        <p:spPr>
          <a:xfrm>
            <a:off x="304800" y="2590800"/>
            <a:ext cx="8610600" cy="584775"/>
          </a:xfrm>
          <a:prstGeom prst="rect">
            <a:avLst/>
          </a:prstGeom>
          <a:solidFill>
            <a:schemeClr val="tx1">
              <a:lumMod val="65000"/>
              <a:lumOff val="35000"/>
              <a:alpha val="65000"/>
            </a:schemeClr>
          </a:solidFill>
        </p:spPr>
        <p:txBody>
          <a:bodyPr wrap="square" rtlCol="0">
            <a:spAutoFit/>
          </a:bodyPr>
          <a:lstStyle/>
          <a:p>
            <a:pPr marL="514350" indent="-514350" algn="just">
              <a:buFont typeface="+mj-lt"/>
              <a:buAutoNum type="alphaUcPeriod" startAt="2"/>
            </a:pPr>
            <a:r>
              <a:rPr lang="en-US" sz="3200" dirty="0" smtClean="0">
                <a:solidFill>
                  <a:schemeClr val="bg1"/>
                </a:solidFill>
              </a:rPr>
              <a:t>How did Christ “condescend”?</a:t>
            </a:r>
          </a:p>
        </p:txBody>
      </p:sp>
      <p:sp>
        <p:nvSpPr>
          <p:cNvPr id="11" name="TextBox 10"/>
          <p:cNvSpPr txBox="1"/>
          <p:nvPr/>
        </p:nvSpPr>
        <p:spPr>
          <a:xfrm>
            <a:off x="304800" y="3263205"/>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The way in which Jesus demonstrated His condescension was by giving up His own rights.</a:t>
            </a:r>
            <a:r>
              <a:rPr lang="en-US" sz="2800" dirty="0">
                <a:solidFill>
                  <a:schemeClr val="bg1"/>
                </a:solidFill>
              </a:rPr>
              <a:t> </a:t>
            </a:r>
            <a:endParaRPr lang="en-US" sz="2800" dirty="0" smtClean="0">
              <a:solidFill>
                <a:schemeClr val="bg1"/>
              </a:solidFill>
            </a:endParaRPr>
          </a:p>
        </p:txBody>
      </p:sp>
      <p:sp>
        <p:nvSpPr>
          <p:cNvPr id="13" name="TextBox 12"/>
          <p:cNvSpPr txBox="1"/>
          <p:nvPr/>
        </p:nvSpPr>
        <p:spPr>
          <a:xfrm>
            <a:off x="304800" y="4456093"/>
            <a:ext cx="8610600" cy="523220"/>
          </a:xfrm>
          <a:prstGeom prst="rect">
            <a:avLst/>
          </a:prstGeom>
          <a:solidFill>
            <a:schemeClr val="tx1">
              <a:lumMod val="65000"/>
              <a:lumOff val="35000"/>
              <a:alpha val="65000"/>
            </a:schemeClr>
          </a:solidFill>
        </p:spPr>
        <p:txBody>
          <a:bodyPr wrap="square" rtlCol="0">
            <a:spAutoFit/>
          </a:bodyPr>
          <a:lstStyle/>
          <a:p>
            <a:pPr marL="514350" indent="-514350" algn="just">
              <a:buAutoNum type="arabicPeriod"/>
            </a:pPr>
            <a:r>
              <a:rPr lang="en-US" sz="2800" b="1" dirty="0" smtClean="0">
                <a:solidFill>
                  <a:schemeClr val="bg1"/>
                </a:solidFill>
              </a:rPr>
              <a:t>Jesus is fully God </a:t>
            </a:r>
            <a:r>
              <a:rPr lang="en-US" sz="2800" i="1" dirty="0" smtClean="0">
                <a:solidFill>
                  <a:schemeClr val="bg1"/>
                </a:solidFill>
              </a:rPr>
              <a:t>– in the “</a:t>
            </a:r>
            <a:r>
              <a:rPr lang="en-US" sz="2800" i="1" dirty="0" err="1" smtClean="0">
                <a:solidFill>
                  <a:schemeClr val="bg1"/>
                </a:solidFill>
              </a:rPr>
              <a:t>morphe</a:t>
            </a:r>
            <a:r>
              <a:rPr lang="en-US" sz="2800" i="1" dirty="0" smtClean="0">
                <a:solidFill>
                  <a:schemeClr val="bg1"/>
                </a:solidFill>
              </a:rPr>
              <a:t>” (form) of God (v.6)</a:t>
            </a:r>
          </a:p>
        </p:txBody>
      </p:sp>
      <p:sp>
        <p:nvSpPr>
          <p:cNvPr id="14" name="TextBox 13"/>
          <p:cNvSpPr txBox="1"/>
          <p:nvPr/>
        </p:nvSpPr>
        <p:spPr>
          <a:xfrm>
            <a:off x="304800" y="4983480"/>
            <a:ext cx="8610600" cy="1815882"/>
          </a:xfrm>
          <a:prstGeom prst="rect">
            <a:avLst/>
          </a:prstGeom>
          <a:solidFill>
            <a:schemeClr val="tx1">
              <a:lumMod val="65000"/>
              <a:lumOff val="35000"/>
              <a:alpha val="65000"/>
            </a:schemeClr>
          </a:solidFill>
        </p:spPr>
        <p:txBody>
          <a:bodyPr wrap="square" rtlCol="0">
            <a:spAutoFit/>
          </a:bodyPr>
          <a:lstStyle/>
          <a:p>
            <a:pPr marL="514350" indent="-514350" algn="just">
              <a:buFont typeface="+mj-lt"/>
              <a:buAutoNum type="arabicPeriod" startAt="2"/>
            </a:pPr>
            <a:r>
              <a:rPr lang="en-US" sz="2800" b="1" dirty="0" smtClean="0">
                <a:solidFill>
                  <a:schemeClr val="bg1"/>
                </a:solidFill>
              </a:rPr>
              <a:t>Jesus is fully Man </a:t>
            </a:r>
            <a:r>
              <a:rPr lang="en-US" sz="2800" i="1" dirty="0" smtClean="0">
                <a:solidFill>
                  <a:schemeClr val="bg1"/>
                </a:solidFill>
              </a:rPr>
              <a:t>– in the “</a:t>
            </a:r>
            <a:r>
              <a:rPr lang="en-US" sz="2800" i="1" dirty="0" err="1" smtClean="0">
                <a:solidFill>
                  <a:schemeClr val="bg1"/>
                </a:solidFill>
              </a:rPr>
              <a:t>morphe</a:t>
            </a:r>
            <a:r>
              <a:rPr lang="en-US" sz="2800" i="1" dirty="0" smtClean="0">
                <a:solidFill>
                  <a:schemeClr val="bg1"/>
                </a:solidFill>
              </a:rPr>
              <a:t>” (form) of man AND in the “</a:t>
            </a:r>
            <a:r>
              <a:rPr lang="en-US" sz="2800" i="1" dirty="0" err="1" smtClean="0">
                <a:solidFill>
                  <a:schemeClr val="bg1"/>
                </a:solidFill>
              </a:rPr>
              <a:t>homoiomati</a:t>
            </a:r>
            <a:r>
              <a:rPr lang="en-US" sz="2800" i="1" dirty="0" smtClean="0">
                <a:solidFill>
                  <a:schemeClr val="bg1"/>
                </a:solidFill>
              </a:rPr>
              <a:t>” (likeness/appearance) of man. (v.7) - </a:t>
            </a:r>
            <a:r>
              <a:rPr lang="en-US" sz="2800" i="1" dirty="0"/>
              <a:t> </a:t>
            </a:r>
            <a:r>
              <a:rPr lang="en-US" sz="2800" i="1" dirty="0" smtClean="0">
                <a:solidFill>
                  <a:schemeClr val="bg1"/>
                </a:solidFill>
              </a:rPr>
              <a:t>“</a:t>
            </a:r>
            <a:r>
              <a:rPr lang="en-US" sz="2800" i="1" dirty="0">
                <a:solidFill>
                  <a:schemeClr val="bg1"/>
                </a:solidFill>
              </a:rPr>
              <a:t>And when He had come as a man in His external form…” </a:t>
            </a:r>
            <a:r>
              <a:rPr lang="en-US" sz="2800" i="1" dirty="0" smtClean="0">
                <a:solidFill>
                  <a:schemeClr val="bg1"/>
                </a:solidFill>
              </a:rPr>
              <a:t>(HCSB)</a:t>
            </a:r>
          </a:p>
        </p:txBody>
      </p:sp>
    </p:spTree>
    <p:extLst>
      <p:ext uri="{BB962C8B-B14F-4D97-AF65-F5344CB8AC3E}">
        <p14:creationId xmlns:p14="http://schemas.microsoft.com/office/powerpoint/2010/main" val="211138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750"/>
                                        <p:tgtEl>
                                          <p:spTgt spid="10"/>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750"/>
                                        <p:tgtEl>
                                          <p:spTgt spid="7"/>
                                        </p:tgtEl>
                                      </p:cBhvr>
                                    </p:animEffect>
                                  </p:childTnLst>
                                </p:cTn>
                              </p:par>
                            </p:childTnLst>
                          </p:cTn>
                        </p:par>
                        <p:par>
                          <p:cTn id="12" fill="hold">
                            <p:stCondLst>
                              <p:cond delay="5750"/>
                            </p:stCondLst>
                            <p:childTnLst>
                              <p:par>
                                <p:cTn id="13" presetID="10" presetClass="entr" presetSubtype="0" fill="hold" grpId="0" nodeType="afterEffect">
                                  <p:stCondLst>
                                    <p:cond delay="22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75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bg/>
                                          </p:spTgt>
                                        </p:tgtEl>
                                        <p:attrNameLst>
                                          <p:attrName>style.visibility</p:attrName>
                                        </p:attrNameLst>
                                      </p:cBhvr>
                                      <p:to>
                                        <p:strVal val="visible"/>
                                      </p:to>
                                    </p:set>
                                    <p:animEffect transition="in" filter="fade">
                                      <p:cBhvr>
                                        <p:cTn id="20" dur="2750"/>
                                        <p:tgtEl>
                                          <p:spTgt spid="13">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2750"/>
                                        <p:tgtEl>
                                          <p:spTgt spid="1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bg/>
                                          </p:spTgt>
                                        </p:tgtEl>
                                        <p:attrNameLst>
                                          <p:attrName>style.visibility</p:attrName>
                                        </p:attrNameLst>
                                      </p:cBhvr>
                                      <p:to>
                                        <p:strVal val="visible"/>
                                      </p:to>
                                    </p:set>
                                    <p:animEffect transition="in" filter="fade">
                                      <p:cBhvr>
                                        <p:cTn id="28" dur="2750"/>
                                        <p:tgtEl>
                                          <p:spTgt spid="14">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275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11" grpId="0" animBg="1"/>
      <p:bldP spid="13" grpId="0" uiExpand="1" build="p" animBg="1"/>
      <p:bldP spid="14"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28176</TotalTime>
  <Words>1149</Words>
  <Application>Microsoft Office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773</cp:revision>
  <dcterms:created xsi:type="dcterms:W3CDTF">2013-08-08T16:28:40Z</dcterms:created>
  <dcterms:modified xsi:type="dcterms:W3CDTF">2017-12-02T19:50:50Z</dcterms:modified>
</cp:coreProperties>
</file>