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703" r:id="rId2"/>
    <p:sldId id="729" r:id="rId3"/>
    <p:sldId id="724" r:id="rId4"/>
    <p:sldId id="735" r:id="rId5"/>
    <p:sldId id="736" r:id="rId6"/>
    <p:sldId id="737" r:id="rId7"/>
    <p:sldId id="738" r:id="rId8"/>
    <p:sldId id="740" r:id="rId9"/>
    <p:sldId id="739" r:id="rId10"/>
    <p:sldId id="730" r:id="rId11"/>
    <p:sldId id="714" r:id="rId12"/>
    <p:sldId id="715" r:id="rId13"/>
    <p:sldId id="716" r:id="rId14"/>
    <p:sldId id="717" r:id="rId15"/>
    <p:sldId id="718" r:id="rId16"/>
    <p:sldId id="719" r:id="rId17"/>
    <p:sldId id="733" r:id="rId18"/>
    <p:sldId id="734" r:id="rId19"/>
    <p:sldId id="720" r:id="rId20"/>
    <p:sldId id="721" r:id="rId21"/>
    <p:sldId id="741" r:id="rId22"/>
    <p:sldId id="722"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6432"/>
    <a:srgbClr val="006F96"/>
    <a:srgbClr val="00FF00"/>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4660"/>
  </p:normalViewPr>
  <p:slideViewPr>
    <p:cSldViewPr>
      <p:cViewPr>
        <p:scale>
          <a:sx n="77" d="100"/>
          <a:sy n="77" d="100"/>
        </p:scale>
        <p:origin x="-49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04800" y="1828800"/>
            <a:ext cx="8610600" cy="2308324"/>
          </a:xfrm>
          <a:prstGeom prst="rect">
            <a:avLst/>
          </a:prstGeom>
          <a:solidFill>
            <a:srgbClr val="966432">
              <a:alpha val="75000"/>
            </a:srgbClr>
          </a:solidFill>
        </p:spPr>
        <p:txBody>
          <a:bodyPr wrap="square" rtlCol="0">
            <a:spAutoFit/>
          </a:bodyPr>
          <a:lstStyle/>
          <a:p>
            <a:pPr algn="ctr"/>
            <a:r>
              <a:rPr lang="en-US" sz="4800" b="1" dirty="0" smtClean="0">
                <a:solidFill>
                  <a:schemeClr val="bg1"/>
                </a:solidFill>
              </a:rPr>
              <a:t>How Believers Are to Enter </a:t>
            </a:r>
          </a:p>
          <a:p>
            <a:pPr algn="ctr"/>
            <a:r>
              <a:rPr lang="en-US" sz="4800" b="1" dirty="0" smtClean="0">
                <a:solidFill>
                  <a:schemeClr val="bg1"/>
                </a:solidFill>
              </a:rPr>
              <a:t>the Presence of God </a:t>
            </a:r>
          </a:p>
          <a:p>
            <a:pPr algn="ctr"/>
            <a:r>
              <a:rPr lang="en-US" sz="4800" dirty="0" smtClean="0">
                <a:solidFill>
                  <a:schemeClr val="bg1"/>
                </a:solidFill>
              </a:rPr>
              <a:t>Psalm 100</a:t>
            </a:r>
            <a:endParaRPr lang="en-US" sz="4800" dirty="0">
              <a:solidFill>
                <a:schemeClr val="bg1"/>
              </a:solidFill>
            </a:endParaRPr>
          </a:p>
        </p:txBody>
      </p:sp>
    </p:spTree>
    <p:extLst>
      <p:ext uri="{BB962C8B-B14F-4D97-AF65-F5344CB8AC3E}">
        <p14:creationId xmlns:p14="http://schemas.microsoft.com/office/powerpoint/2010/main" val="336848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129062"/>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The OUTLINE of the Text</a:t>
            </a:r>
          </a:p>
          <a:p>
            <a:pPr marL="571500" indent="-571500">
              <a:buFont typeface="+mj-lt"/>
              <a:buAutoNum type="romanUcPeriod"/>
            </a:pPr>
            <a:r>
              <a:rPr lang="en-US" sz="3200" dirty="0" smtClean="0">
                <a:solidFill>
                  <a:schemeClr val="bg1"/>
                </a:solidFill>
              </a:rPr>
              <a:t>the </a:t>
            </a:r>
            <a:r>
              <a:rPr lang="en-US" sz="3200" b="1" u="sng" dirty="0" smtClean="0">
                <a:solidFill>
                  <a:schemeClr val="bg1"/>
                </a:solidFill>
              </a:rPr>
              <a:t>indicator</a:t>
            </a:r>
            <a:r>
              <a:rPr lang="en-US" sz="3200" dirty="0" smtClean="0">
                <a:solidFill>
                  <a:schemeClr val="bg1"/>
                </a:solidFill>
              </a:rPr>
              <a:t> of giving thanks to God (1-2);</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imperative</a:t>
            </a:r>
            <a:r>
              <a:rPr lang="en-US" sz="3200" dirty="0">
                <a:solidFill>
                  <a:schemeClr val="bg1"/>
                </a:solidFill>
              </a:rPr>
              <a:t> of giving thanks to God (3</a:t>
            </a:r>
            <a:r>
              <a:rPr lang="en-US" sz="3200" dirty="0" smtClean="0">
                <a:solidFill>
                  <a:schemeClr val="bg1"/>
                </a:solidFill>
              </a:rPr>
              <a:t>),</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instruction</a:t>
            </a:r>
            <a:r>
              <a:rPr lang="en-US" sz="3200" dirty="0">
                <a:solidFill>
                  <a:schemeClr val="bg1"/>
                </a:solidFill>
              </a:rPr>
              <a:t> for giving thanks to God (4); </a:t>
            </a:r>
            <a:r>
              <a:rPr lang="en-US" sz="3200" dirty="0" smtClean="0">
                <a:solidFill>
                  <a:schemeClr val="bg1"/>
                </a:solidFill>
              </a:rPr>
              <a:t>and</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inspiration</a:t>
            </a:r>
            <a:r>
              <a:rPr lang="en-US" sz="3200" dirty="0">
                <a:solidFill>
                  <a:schemeClr val="bg1"/>
                </a:solidFill>
              </a:rPr>
              <a:t> for giving thanks to God (5</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5606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32984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6329938"/>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John 10:11-16</a:t>
            </a:r>
          </a:p>
          <a:p>
            <a:pPr algn="ctr"/>
            <a:endParaRPr lang="en-US" sz="3200" i="1" baseline="30000" dirty="0" smtClean="0">
              <a:solidFill>
                <a:schemeClr val="bg1"/>
              </a:solidFill>
            </a:endParaRPr>
          </a:p>
          <a:p>
            <a:pPr algn="just"/>
            <a:r>
              <a:rPr lang="en-US" sz="2800" i="1" dirty="0">
                <a:solidFill>
                  <a:schemeClr val="bg1"/>
                </a:solidFill>
              </a:rPr>
              <a:t>11 I am the good shepherd; the good shepherd lays down His life for the sheep. 12 "He who is a hired hand, and not a shepherd, who is not the owner of the sheep, sees the wolf coming, and leaves the sheep and flees, and the wolf snatches them and scatters them. 13 He flees because he is a hired hand and is not concerned about the sheep. 14 I am the good shepherd, and I know My own and My own know Me, 15 even as the Father knows Me and I know the Father; and I lay down My life for the sheep. 16 I have other sheep, which are not of this fold; I must bring them also, and they will hear My voice; and they will become one flock with one shepherd. </a:t>
            </a:r>
            <a:endParaRPr lang="en-US" sz="2800" dirty="0">
              <a:solidFill>
                <a:schemeClr val="bg1"/>
              </a:solidFill>
            </a:endParaRPr>
          </a:p>
        </p:txBody>
      </p:sp>
    </p:spTree>
    <p:extLst>
      <p:ext uri="{BB962C8B-B14F-4D97-AF65-F5344CB8AC3E}">
        <p14:creationId xmlns:p14="http://schemas.microsoft.com/office/powerpoint/2010/main" val="2673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38388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3088025"/>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Philippians 4:12-13; 4-7</a:t>
            </a:r>
            <a:endParaRPr lang="en-US" sz="1000" b="1" dirty="0" smtClean="0">
              <a:solidFill>
                <a:schemeClr val="bg1"/>
              </a:solidFill>
            </a:endParaRPr>
          </a:p>
          <a:p>
            <a:pPr algn="ctr"/>
            <a:endParaRPr lang="en-US" sz="1000" i="1" baseline="30000" dirty="0" smtClean="0">
              <a:solidFill>
                <a:schemeClr val="bg1"/>
              </a:solidFill>
            </a:endParaRPr>
          </a:p>
          <a:p>
            <a:pPr algn="just"/>
            <a:r>
              <a:rPr lang="en-US" sz="2800" i="1" dirty="0">
                <a:solidFill>
                  <a:schemeClr val="bg1"/>
                </a:solidFill>
              </a:rPr>
              <a:t>“12 I know how to get along with humble means, and I also know how to live in prosperity; in any and every circumstance I have learned the secret of being filled and going hungry, both of having abundance and suffering need. 13 I can do all things through Him who strengthens me.”</a:t>
            </a:r>
            <a:r>
              <a:rPr lang="en-US" sz="2800" dirty="0">
                <a:solidFill>
                  <a:schemeClr val="bg1"/>
                </a:solidFill>
              </a:rPr>
              <a:t> </a:t>
            </a:r>
          </a:p>
        </p:txBody>
      </p:sp>
      <p:sp>
        <p:nvSpPr>
          <p:cNvPr id="5" name="TextBox 4"/>
          <p:cNvSpPr txBox="1"/>
          <p:nvPr/>
        </p:nvSpPr>
        <p:spPr>
          <a:xfrm>
            <a:off x="76200" y="3657600"/>
            <a:ext cx="8991600" cy="3108543"/>
          </a:xfrm>
          <a:prstGeom prst="rect">
            <a:avLst/>
          </a:prstGeom>
          <a:solidFill>
            <a:srgbClr val="966432">
              <a:alpha val="85000"/>
            </a:srgbClr>
          </a:solidFill>
        </p:spPr>
        <p:txBody>
          <a:bodyPr wrap="square" rtlCol="0">
            <a:spAutoFit/>
          </a:bodyPr>
          <a:lstStyle/>
          <a:p>
            <a:pPr algn="just"/>
            <a:r>
              <a:rPr lang="en-US" sz="2800" i="1" dirty="0">
                <a:solidFill>
                  <a:schemeClr val="bg1"/>
                </a:solidFill>
              </a:rPr>
              <a:t>“4 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a:t>
            </a:r>
            <a:r>
              <a:rPr lang="en-US" sz="2800" dirty="0">
                <a:solidFill>
                  <a:schemeClr val="bg1"/>
                </a:solidFill>
              </a:rPr>
              <a:t> </a:t>
            </a:r>
          </a:p>
        </p:txBody>
      </p:sp>
    </p:spTree>
    <p:extLst>
      <p:ext uri="{BB962C8B-B14F-4D97-AF65-F5344CB8AC3E}">
        <p14:creationId xmlns:p14="http://schemas.microsoft.com/office/powerpoint/2010/main" val="41858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19748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1569660"/>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Hebrews 13:5</a:t>
            </a:r>
          </a:p>
          <a:p>
            <a:pPr algn="just"/>
            <a:r>
              <a:rPr lang="en-US" sz="3200" i="1" dirty="0" smtClean="0">
                <a:solidFill>
                  <a:schemeClr val="bg1"/>
                </a:solidFill>
              </a:rPr>
              <a:t>“…for </a:t>
            </a:r>
            <a:r>
              <a:rPr lang="en-US" sz="3200" i="1" dirty="0">
                <a:solidFill>
                  <a:schemeClr val="bg1"/>
                </a:solidFill>
              </a:rPr>
              <a:t>He Himself has said, ‘I WILL NEVER DESERT YOU, NOR WILL I EVER FORSAKE YOU…’”</a:t>
            </a:r>
            <a:r>
              <a:rPr lang="en-US" sz="3200" dirty="0">
                <a:solidFill>
                  <a:schemeClr val="bg1"/>
                </a:solidFill>
              </a:rPr>
              <a:t> </a:t>
            </a:r>
          </a:p>
        </p:txBody>
      </p:sp>
      <p:sp>
        <p:nvSpPr>
          <p:cNvPr id="5" name="TextBox 4"/>
          <p:cNvSpPr txBox="1"/>
          <p:nvPr/>
        </p:nvSpPr>
        <p:spPr>
          <a:xfrm>
            <a:off x="76200" y="1828800"/>
            <a:ext cx="8991600" cy="1077218"/>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Matthew 28:20</a:t>
            </a:r>
          </a:p>
          <a:p>
            <a:pPr algn="just"/>
            <a:r>
              <a:rPr lang="en-US" sz="3200" i="1" dirty="0" smtClean="0">
                <a:solidFill>
                  <a:schemeClr val="bg1"/>
                </a:solidFill>
              </a:rPr>
              <a:t>“</a:t>
            </a:r>
            <a:r>
              <a:rPr lang="en-US" sz="3200" i="1" dirty="0">
                <a:solidFill>
                  <a:schemeClr val="bg1"/>
                </a:solidFill>
              </a:rPr>
              <a:t>And lo, I am with you….always…”</a:t>
            </a:r>
            <a:r>
              <a:rPr lang="en-US" sz="3200" dirty="0">
                <a:solidFill>
                  <a:schemeClr val="bg1"/>
                </a:solidFill>
              </a:rPr>
              <a:t> </a:t>
            </a:r>
          </a:p>
        </p:txBody>
      </p:sp>
      <p:sp>
        <p:nvSpPr>
          <p:cNvPr id="7" name="TextBox 6"/>
          <p:cNvSpPr txBox="1"/>
          <p:nvPr/>
        </p:nvSpPr>
        <p:spPr>
          <a:xfrm>
            <a:off x="76200" y="3124200"/>
            <a:ext cx="8991600" cy="3539430"/>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Romans 8:38-39</a:t>
            </a:r>
          </a:p>
          <a:p>
            <a:pPr algn="just"/>
            <a:r>
              <a:rPr lang="en-US" sz="3200" i="1" dirty="0" smtClean="0">
                <a:solidFill>
                  <a:schemeClr val="bg1"/>
                </a:solidFill>
              </a:rPr>
              <a:t>“</a:t>
            </a:r>
            <a:r>
              <a:rPr lang="en-US" sz="3200" i="1" dirty="0">
                <a:solidFill>
                  <a:schemeClr val="bg1"/>
                </a:solidFill>
              </a:rPr>
              <a:t>38 For I am convinced that neither death, nor life, nor angels, nor principalities, nor things present, nor things to come, nor powers, 39 nor height, nor depth, nor any other created thing, will be able to separate us from the love of God, which is in Christ Jesus our Lord.” </a:t>
            </a:r>
            <a:endParaRPr lang="en-US" sz="3200" dirty="0">
              <a:solidFill>
                <a:schemeClr val="bg1"/>
              </a:solidFill>
            </a:endParaRPr>
          </a:p>
        </p:txBody>
      </p:sp>
    </p:spTree>
    <p:extLst>
      <p:ext uri="{BB962C8B-B14F-4D97-AF65-F5344CB8AC3E}">
        <p14:creationId xmlns:p14="http://schemas.microsoft.com/office/powerpoint/2010/main" val="10738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970865"/>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Romans 10:13-15</a:t>
            </a:r>
            <a:endParaRPr lang="en-US" sz="1000" b="1" dirty="0" smtClean="0">
              <a:solidFill>
                <a:schemeClr val="bg1"/>
              </a:solidFill>
            </a:endParaRPr>
          </a:p>
          <a:p>
            <a:pPr algn="ctr"/>
            <a:endParaRPr lang="en-US" sz="1000" b="1" dirty="0" smtClean="0">
              <a:solidFill>
                <a:schemeClr val="bg1"/>
              </a:solidFill>
            </a:endParaRPr>
          </a:p>
          <a:p>
            <a:pPr algn="just"/>
            <a:r>
              <a:rPr lang="en-US" sz="3600" i="1" dirty="0">
                <a:solidFill>
                  <a:schemeClr val="bg1"/>
                </a:solidFill>
              </a:rPr>
              <a:t>1</a:t>
            </a:r>
            <a:r>
              <a:rPr lang="en-US" sz="3600" i="1" dirty="0" smtClean="0">
                <a:solidFill>
                  <a:schemeClr val="bg1"/>
                </a:solidFill>
              </a:rPr>
              <a:t>3 </a:t>
            </a:r>
            <a:r>
              <a:rPr lang="en-US" sz="3600" i="1" dirty="0">
                <a:solidFill>
                  <a:schemeClr val="bg1"/>
                </a:solidFill>
              </a:rPr>
              <a:t>for "WHOEVER WILL CALL ON THE NAME OF THE LORD WILL BE SAVED." 14 How then will they call on Him in whom they have not believed? How will they believe in Him whom they have not heard? And how will they hear without a preacher? 15 How will they preach unless they are sent? Just as it is written, "HOW BEAUTIFUL ARE THE FEET OF THOSE WHO BRING GOOD NEWS OF GOOD THINGS!"</a:t>
            </a:r>
            <a:endParaRPr lang="en-US" sz="3600" dirty="0">
              <a:solidFill>
                <a:schemeClr val="bg1"/>
              </a:solidFill>
            </a:endParaRPr>
          </a:p>
        </p:txBody>
      </p:sp>
    </p:spTree>
    <p:extLst>
      <p:ext uri="{BB962C8B-B14F-4D97-AF65-F5344CB8AC3E}">
        <p14:creationId xmlns:p14="http://schemas.microsoft.com/office/powerpoint/2010/main" val="35734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just"/>
            <a:r>
              <a:rPr lang="en-US" sz="3200" i="1" dirty="0" smtClean="0">
                <a:solidFill>
                  <a:schemeClr val="bg1"/>
                </a:solidFill>
              </a:rPr>
              <a:t>1 </a:t>
            </a:r>
            <a:r>
              <a:rPr lang="en-US" sz="3200" i="1" dirty="0">
                <a:solidFill>
                  <a:schemeClr val="bg1"/>
                </a:solidFill>
              </a:rPr>
              <a:t>Shout joyfully to the Lord, all the earth. 2 Serve the Lord with gladness; Come before Him with joyful singing. 3 Know that the Lord Himself is God; It is He who has made us, and not we ourselves; We are His people and the sheep of His pasture. 4 Enter His gates with thanksgiving And His courts with praise. Give thanks to Him, bless His name. 5 For the Lord is good; His </a:t>
            </a:r>
            <a:r>
              <a:rPr lang="en-US" sz="3200" i="1" dirty="0" err="1">
                <a:solidFill>
                  <a:schemeClr val="bg1"/>
                </a:solidFill>
              </a:rPr>
              <a:t>lovingkindness</a:t>
            </a:r>
            <a:r>
              <a:rPr lang="en-US" sz="3200" i="1" dirty="0">
                <a:solidFill>
                  <a:schemeClr val="bg1"/>
                </a:solidFill>
              </a:rPr>
              <a:t> is everlasting And His faithfulness to all </a:t>
            </a:r>
            <a:r>
              <a:rPr lang="en-US" sz="3200" i="1" dirty="0" smtClean="0">
                <a:solidFill>
                  <a:schemeClr val="bg1"/>
                </a:solidFill>
              </a:rPr>
              <a:t>generations.</a:t>
            </a:r>
            <a:endParaRPr lang="en-US" sz="4800" dirty="0"/>
          </a:p>
        </p:txBody>
      </p:sp>
    </p:spTree>
    <p:extLst>
      <p:ext uri="{BB962C8B-B14F-4D97-AF65-F5344CB8AC3E}">
        <p14:creationId xmlns:p14="http://schemas.microsoft.com/office/powerpoint/2010/main" val="2331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304800"/>
            <a:ext cx="9539856" cy="677108"/>
          </a:xfrm>
          <a:prstGeom prst="rect">
            <a:avLst/>
          </a:prstGeom>
          <a:noFill/>
        </p:spPr>
        <p:txBody>
          <a:bodyPr wrap="none" rtlCol="0">
            <a:spAutoFit/>
          </a:bodyPr>
          <a:lstStyle/>
          <a:p>
            <a:r>
              <a:rPr lang="en-US" sz="3700" dirty="0" smtClean="0">
                <a:solidFill>
                  <a:schemeClr val="bg1"/>
                </a:solidFill>
              </a:rPr>
              <a:t>III. The </a:t>
            </a:r>
            <a:r>
              <a:rPr lang="en-US" sz="3700" b="1" u="sng" dirty="0" smtClean="0">
                <a:solidFill>
                  <a:schemeClr val="bg1"/>
                </a:solidFill>
              </a:rPr>
              <a:t>instructions</a:t>
            </a:r>
            <a:r>
              <a:rPr lang="en-US" sz="3700" dirty="0" smtClean="0">
                <a:solidFill>
                  <a:schemeClr val="bg1"/>
                </a:solidFill>
              </a:rPr>
              <a:t>  for giving thanks to God </a:t>
            </a:r>
            <a:r>
              <a:rPr lang="en-US" sz="3700" baseline="30000" dirty="0" smtClean="0">
                <a:solidFill>
                  <a:schemeClr val="bg1"/>
                </a:solidFill>
              </a:rPr>
              <a:t>(4)</a:t>
            </a:r>
            <a:endParaRPr lang="en-US" sz="3700" baseline="30000" dirty="0">
              <a:solidFill>
                <a:schemeClr val="bg1"/>
              </a:solidFill>
            </a:endParaRPr>
          </a:p>
        </p:txBody>
      </p:sp>
      <p:sp>
        <p:nvSpPr>
          <p:cNvPr id="7" name="TextBox 6"/>
          <p:cNvSpPr txBox="1">
            <a:spLocks noChangeArrowheads="1"/>
          </p:cNvSpPr>
          <p:nvPr/>
        </p:nvSpPr>
        <p:spPr bwMode="auto">
          <a:xfrm>
            <a:off x="304801" y="990600"/>
            <a:ext cx="8534400" cy="830997"/>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Enter</a:t>
            </a:r>
            <a:r>
              <a:rPr lang="en-US" sz="2400" b="0" dirty="0"/>
              <a:t> His gates with thanksgiving And His courts with praise. </a:t>
            </a:r>
            <a:r>
              <a:rPr lang="en-US" sz="2400" u="sng" dirty="0"/>
              <a:t>Give thanks </a:t>
            </a:r>
            <a:r>
              <a:rPr lang="en-US" sz="2400" b="0" dirty="0"/>
              <a:t>to Him, </a:t>
            </a:r>
            <a:r>
              <a:rPr lang="en-US" sz="2400" u="sng" dirty="0"/>
              <a:t>bless</a:t>
            </a:r>
            <a:r>
              <a:rPr lang="en-US" sz="2400" b="0" dirty="0"/>
              <a:t> His name. </a:t>
            </a:r>
          </a:p>
        </p:txBody>
      </p:sp>
      <p:sp>
        <p:nvSpPr>
          <p:cNvPr id="8" name="TextBox 7"/>
          <p:cNvSpPr txBox="1">
            <a:spLocks noChangeArrowheads="1"/>
          </p:cNvSpPr>
          <p:nvPr/>
        </p:nvSpPr>
        <p:spPr bwMode="auto">
          <a:xfrm>
            <a:off x="304800" y="21336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Enter His gates with thanksgiving </a:t>
            </a:r>
            <a:r>
              <a:rPr lang="en-US" sz="2800" b="0" i="0" baseline="30000" dirty="0" smtClean="0"/>
              <a:t>(4a)</a:t>
            </a:r>
          </a:p>
        </p:txBody>
      </p:sp>
      <p:sp>
        <p:nvSpPr>
          <p:cNvPr id="9" name="TextBox 8"/>
          <p:cNvSpPr txBox="1">
            <a:spLocks noChangeArrowheads="1"/>
          </p:cNvSpPr>
          <p:nvPr/>
        </p:nvSpPr>
        <p:spPr bwMode="auto">
          <a:xfrm>
            <a:off x="304800" y="28194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Give thanks to Him </a:t>
            </a:r>
            <a:r>
              <a:rPr lang="en-US" sz="2800" b="0" i="0" baseline="30000" dirty="0" smtClean="0"/>
              <a:t>(4b)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Bless His name </a:t>
            </a:r>
            <a:r>
              <a:rPr lang="en-US" sz="2800" b="0" i="0" baseline="30000" dirty="0" smtClean="0"/>
              <a:t>(</a:t>
            </a:r>
            <a:r>
              <a:rPr lang="en-US" sz="2800" b="0" i="0" baseline="30000" dirty="0"/>
              <a:t>4</a:t>
            </a:r>
            <a:r>
              <a:rPr lang="en-US" sz="2800" b="0" i="0" baseline="30000" dirty="0" smtClean="0"/>
              <a:t>c)</a:t>
            </a:r>
            <a:endParaRPr lang="en-US" sz="2800" b="0" i="0" baseline="30000" dirty="0"/>
          </a:p>
        </p:txBody>
      </p:sp>
    </p:spTree>
    <p:extLst>
      <p:ext uri="{BB962C8B-B14F-4D97-AF65-F5344CB8AC3E}">
        <p14:creationId xmlns:p14="http://schemas.microsoft.com/office/powerpoint/2010/main" val="1565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just"/>
            <a:r>
              <a:rPr lang="en-US" sz="3200" i="1" dirty="0" smtClean="0">
                <a:solidFill>
                  <a:schemeClr val="bg1"/>
                </a:solidFill>
              </a:rPr>
              <a:t>1 </a:t>
            </a:r>
            <a:r>
              <a:rPr lang="en-US" sz="3200" i="1" dirty="0">
                <a:solidFill>
                  <a:schemeClr val="bg1"/>
                </a:solidFill>
              </a:rPr>
              <a:t>Shout joyfully to the Lord, all the earth. 2 Serve the Lord with gladness; Come before Him with joyful singing. 3 Know that the Lord Himself is God; It is He who has made us, and not we ourselves; We are His people and the sheep of His pasture. 4 Enter His gates with thanksgiving And His courts with praise. Give thanks to Him, bless His name. 5 For the Lord is good; His </a:t>
            </a:r>
            <a:r>
              <a:rPr lang="en-US" sz="3200" i="1" dirty="0" err="1">
                <a:solidFill>
                  <a:schemeClr val="bg1"/>
                </a:solidFill>
              </a:rPr>
              <a:t>lovingkindness</a:t>
            </a:r>
            <a:r>
              <a:rPr lang="en-US" sz="3200" i="1" dirty="0">
                <a:solidFill>
                  <a:schemeClr val="bg1"/>
                </a:solidFill>
              </a:rPr>
              <a:t> is everlasting And His faithfulness to all </a:t>
            </a:r>
            <a:r>
              <a:rPr lang="en-US" sz="3200" i="1" dirty="0" smtClean="0">
                <a:solidFill>
                  <a:schemeClr val="bg1"/>
                </a:solidFill>
              </a:rPr>
              <a:t>generations.</a:t>
            </a:r>
            <a:endParaRPr lang="en-US" sz="4800" dirty="0"/>
          </a:p>
        </p:txBody>
      </p:sp>
    </p:spTree>
    <p:extLst>
      <p:ext uri="{BB962C8B-B14F-4D97-AF65-F5344CB8AC3E}">
        <p14:creationId xmlns:p14="http://schemas.microsoft.com/office/powerpoint/2010/main" val="402312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304800"/>
            <a:ext cx="8872750" cy="661720"/>
          </a:xfrm>
          <a:prstGeom prst="rect">
            <a:avLst/>
          </a:prstGeom>
          <a:noFill/>
        </p:spPr>
        <p:txBody>
          <a:bodyPr wrap="none" rtlCol="0">
            <a:spAutoFit/>
          </a:bodyPr>
          <a:lstStyle/>
          <a:p>
            <a:r>
              <a:rPr lang="en-US" sz="3700" dirty="0" smtClean="0">
                <a:solidFill>
                  <a:schemeClr val="bg1"/>
                </a:solidFill>
              </a:rPr>
              <a:t>IV. The </a:t>
            </a:r>
            <a:r>
              <a:rPr lang="en-US" sz="3700" b="1" u="sng" dirty="0" smtClean="0">
                <a:solidFill>
                  <a:schemeClr val="bg1"/>
                </a:solidFill>
              </a:rPr>
              <a:t>inspiration</a:t>
            </a:r>
            <a:r>
              <a:rPr lang="en-US" sz="3700" dirty="0">
                <a:solidFill>
                  <a:schemeClr val="bg1"/>
                </a:solidFill>
              </a:rPr>
              <a:t> </a:t>
            </a:r>
            <a:r>
              <a:rPr lang="en-US" sz="3700" dirty="0" smtClean="0">
                <a:solidFill>
                  <a:schemeClr val="bg1"/>
                </a:solidFill>
              </a:rPr>
              <a:t>for giving thanks to God </a:t>
            </a:r>
            <a:r>
              <a:rPr lang="en-US" sz="3700" baseline="30000" dirty="0" smtClean="0">
                <a:solidFill>
                  <a:schemeClr val="bg1"/>
                </a:solidFill>
              </a:rPr>
              <a:t>(5)</a:t>
            </a:r>
            <a:endParaRPr lang="en-US" sz="3700" baseline="30000" dirty="0">
              <a:solidFill>
                <a:schemeClr val="bg1"/>
              </a:solidFill>
            </a:endParaRPr>
          </a:p>
        </p:txBody>
      </p:sp>
      <p:sp>
        <p:nvSpPr>
          <p:cNvPr id="7" name="TextBox 6"/>
          <p:cNvSpPr txBox="1">
            <a:spLocks noChangeArrowheads="1"/>
          </p:cNvSpPr>
          <p:nvPr/>
        </p:nvSpPr>
        <p:spPr bwMode="auto">
          <a:xfrm>
            <a:off x="304801" y="990600"/>
            <a:ext cx="8534400" cy="830997"/>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b="0" dirty="0"/>
              <a:t>For the Lord is good; His </a:t>
            </a:r>
            <a:r>
              <a:rPr lang="en-US" sz="2400" b="0" dirty="0" err="1"/>
              <a:t>lovingkindness</a:t>
            </a:r>
            <a:r>
              <a:rPr lang="en-US" sz="2400" b="0" dirty="0"/>
              <a:t> is everlasting And His faithfulness to all generations.</a:t>
            </a:r>
          </a:p>
        </p:txBody>
      </p:sp>
      <p:sp>
        <p:nvSpPr>
          <p:cNvPr id="8" name="TextBox 7"/>
          <p:cNvSpPr txBox="1">
            <a:spLocks noChangeArrowheads="1"/>
          </p:cNvSpPr>
          <p:nvPr/>
        </p:nvSpPr>
        <p:spPr bwMode="auto">
          <a:xfrm>
            <a:off x="304800" y="21336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Enter His gates with thanksgiving </a:t>
            </a:r>
            <a:r>
              <a:rPr lang="en-US" sz="2800" b="0" i="0" baseline="30000" dirty="0" smtClean="0"/>
              <a:t>(4a)</a:t>
            </a:r>
          </a:p>
        </p:txBody>
      </p:sp>
      <p:sp>
        <p:nvSpPr>
          <p:cNvPr id="9" name="TextBox 8"/>
          <p:cNvSpPr txBox="1">
            <a:spLocks noChangeArrowheads="1"/>
          </p:cNvSpPr>
          <p:nvPr/>
        </p:nvSpPr>
        <p:spPr bwMode="auto">
          <a:xfrm>
            <a:off x="304800" y="28194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Give thanks to Him </a:t>
            </a:r>
            <a:r>
              <a:rPr lang="en-US" sz="2800" b="0" i="0" baseline="30000" dirty="0" smtClean="0"/>
              <a:t>(4b)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Bless His name </a:t>
            </a:r>
            <a:r>
              <a:rPr lang="en-US" sz="2800" b="0" i="0" baseline="30000" dirty="0" smtClean="0"/>
              <a:t>(</a:t>
            </a:r>
            <a:r>
              <a:rPr lang="en-US" sz="2800" b="0" i="0" baseline="30000" dirty="0"/>
              <a:t>4</a:t>
            </a:r>
            <a:r>
              <a:rPr lang="en-US" sz="2800" b="0" i="0" baseline="30000" dirty="0" smtClean="0"/>
              <a:t>c)</a:t>
            </a:r>
            <a:endParaRPr lang="en-US" sz="2800" b="0" i="0" baseline="30000" dirty="0"/>
          </a:p>
        </p:txBody>
      </p:sp>
    </p:spTree>
    <p:extLst>
      <p:ext uri="{BB962C8B-B14F-4D97-AF65-F5344CB8AC3E}">
        <p14:creationId xmlns:p14="http://schemas.microsoft.com/office/powerpoint/2010/main" val="19226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416868"/>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Martin Luther</a:t>
            </a:r>
            <a:endParaRPr lang="en-US" sz="1000" b="1" dirty="0" smtClean="0">
              <a:solidFill>
                <a:schemeClr val="bg1"/>
              </a:solidFill>
            </a:endParaRPr>
          </a:p>
          <a:p>
            <a:pPr algn="ctr"/>
            <a:endParaRPr lang="en-US" sz="1000" b="1" dirty="0" smtClean="0">
              <a:solidFill>
                <a:schemeClr val="bg1"/>
              </a:solidFill>
            </a:endParaRPr>
          </a:p>
          <a:p>
            <a:pPr algn="just"/>
            <a:r>
              <a:rPr lang="en-US" sz="3600" i="1" smtClean="0">
                <a:solidFill>
                  <a:schemeClr val="bg1"/>
                </a:solidFill>
              </a:rPr>
              <a:t>“This </a:t>
            </a:r>
            <a:r>
              <a:rPr lang="en-US" sz="3600" i="1" dirty="0">
                <a:solidFill>
                  <a:schemeClr val="bg1"/>
                </a:solidFill>
              </a:rPr>
              <a:t>psalm is a prophecy concerning Christ.  It calls upon all to rejoice, to triumph, and to give thanks; to enter His gates with thanksgiving, and His courts and sanctuary with praise; because, by the gospel and the preaching of the remission of sins, that kingdom of Christ is established and strengthened, which shall remain and stand forever.” </a:t>
            </a:r>
            <a:endParaRPr lang="en-US" sz="3600" dirty="0">
              <a:solidFill>
                <a:schemeClr val="bg1"/>
              </a:solidFill>
            </a:endParaRPr>
          </a:p>
        </p:txBody>
      </p:sp>
    </p:spTree>
    <p:extLst>
      <p:ext uri="{BB962C8B-B14F-4D97-AF65-F5344CB8AC3E}">
        <p14:creationId xmlns:p14="http://schemas.microsoft.com/office/powerpoint/2010/main" val="39284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just"/>
            <a:r>
              <a:rPr lang="en-US" sz="3200" i="1" dirty="0" smtClean="0">
                <a:solidFill>
                  <a:schemeClr val="bg1"/>
                </a:solidFill>
              </a:rPr>
              <a:t>1 </a:t>
            </a:r>
            <a:r>
              <a:rPr lang="en-US" sz="3200" i="1" dirty="0">
                <a:solidFill>
                  <a:schemeClr val="bg1"/>
                </a:solidFill>
              </a:rPr>
              <a:t>Shout joyfully to the Lord, all the earth. 2 Serve the Lord with gladness; Come before Him with joyful singing. 3 Know that the Lord Himself is God; It is He who has made us, and not we ourselves; We are His people and the sheep of His pasture. 4 Enter His gates with thanksgiving And His courts with praise. Give thanks to Him, bless His name. 5 For the Lord is good; His </a:t>
            </a:r>
            <a:r>
              <a:rPr lang="en-US" sz="3200" i="1" dirty="0" err="1">
                <a:solidFill>
                  <a:schemeClr val="bg1"/>
                </a:solidFill>
              </a:rPr>
              <a:t>lovingkindness</a:t>
            </a:r>
            <a:r>
              <a:rPr lang="en-US" sz="3200" i="1" dirty="0">
                <a:solidFill>
                  <a:schemeClr val="bg1"/>
                </a:solidFill>
              </a:rPr>
              <a:t> is everlasting And His faithfulness to all </a:t>
            </a:r>
            <a:r>
              <a:rPr lang="en-US" sz="3200" i="1" dirty="0" smtClean="0">
                <a:solidFill>
                  <a:schemeClr val="bg1"/>
                </a:solidFill>
              </a:rPr>
              <a:t>generations.</a:t>
            </a:r>
            <a:endParaRPr lang="en-US" sz="4800" dirty="0"/>
          </a:p>
        </p:txBody>
      </p:sp>
    </p:spTree>
    <p:extLst>
      <p:ext uri="{BB962C8B-B14F-4D97-AF65-F5344CB8AC3E}">
        <p14:creationId xmlns:p14="http://schemas.microsoft.com/office/powerpoint/2010/main" val="9757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98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76200"/>
            <a:ext cx="8991600" cy="6678751"/>
          </a:xfrm>
          <a:prstGeom prst="rect">
            <a:avLst/>
          </a:prstGeom>
          <a:solidFill>
            <a:srgbClr val="966432">
              <a:alpha val="85000"/>
            </a:srgbClr>
          </a:solidFill>
        </p:spPr>
        <p:txBody>
          <a:bodyPr wrap="square" rtlCol="0">
            <a:spAutoFit/>
          </a:bodyPr>
          <a:lstStyle/>
          <a:p>
            <a:pPr algn="ctr"/>
            <a:r>
              <a:rPr lang="en-US" sz="4800" i="1" dirty="0" smtClean="0">
                <a:solidFill>
                  <a:schemeClr val="bg1"/>
                </a:solidFill>
              </a:rPr>
              <a:t>The “illusion” of atheism</a:t>
            </a:r>
            <a:endParaRPr lang="en-US" sz="2000" i="1" dirty="0" smtClean="0">
              <a:solidFill>
                <a:schemeClr val="bg1"/>
              </a:solidFill>
            </a:endParaRPr>
          </a:p>
          <a:p>
            <a:pPr algn="ctr"/>
            <a:endParaRPr lang="en-US" sz="2000" dirty="0">
              <a:solidFill>
                <a:schemeClr val="bg1"/>
              </a:solidFill>
            </a:endParaRPr>
          </a:p>
          <a:p>
            <a:pPr algn="just"/>
            <a:r>
              <a:rPr lang="en-US" sz="3600" dirty="0">
                <a:solidFill>
                  <a:schemeClr val="bg1"/>
                </a:solidFill>
              </a:rPr>
              <a:t>The greatest foolishness on the part of humanity is the perpetuation of the illusion of atheism. </a:t>
            </a:r>
            <a:endParaRPr lang="en-US" sz="3600" dirty="0" smtClean="0">
              <a:solidFill>
                <a:schemeClr val="bg1"/>
              </a:solidFill>
            </a:endParaRPr>
          </a:p>
          <a:p>
            <a:pPr algn="just"/>
            <a:endParaRPr lang="en-US" sz="3600" i="1" dirty="0">
              <a:solidFill>
                <a:schemeClr val="bg1"/>
              </a:solidFill>
            </a:endParaRPr>
          </a:p>
          <a:p>
            <a:pPr algn="just"/>
            <a:r>
              <a:rPr lang="en-US" sz="3600" dirty="0">
                <a:solidFill>
                  <a:schemeClr val="bg1"/>
                </a:solidFill>
              </a:rPr>
              <a:t>To believe there is no God is antithetical to what it means to be human. </a:t>
            </a:r>
            <a:endParaRPr lang="en-US" sz="3600" dirty="0" smtClean="0">
              <a:solidFill>
                <a:schemeClr val="bg1"/>
              </a:solidFill>
            </a:endParaRPr>
          </a:p>
          <a:p>
            <a:pPr algn="just"/>
            <a:endParaRPr lang="en-US" sz="3600" i="1" dirty="0">
              <a:solidFill>
                <a:schemeClr val="bg1"/>
              </a:solidFill>
            </a:endParaRPr>
          </a:p>
          <a:p>
            <a:pPr algn="just"/>
            <a:r>
              <a:rPr lang="en-US" sz="3600" dirty="0">
                <a:solidFill>
                  <a:schemeClr val="bg1"/>
                </a:solidFill>
              </a:rPr>
              <a:t>T</a:t>
            </a:r>
            <a:r>
              <a:rPr lang="en-US" sz="3600" dirty="0" smtClean="0">
                <a:solidFill>
                  <a:schemeClr val="bg1"/>
                </a:solidFill>
              </a:rPr>
              <a:t>o </a:t>
            </a:r>
            <a:r>
              <a:rPr lang="en-US" sz="3600" dirty="0">
                <a:solidFill>
                  <a:schemeClr val="bg1"/>
                </a:solidFill>
              </a:rPr>
              <a:t>deny God is to deny what it means to be human - it is a cursing of your own existence. </a:t>
            </a:r>
          </a:p>
          <a:p>
            <a:pPr algn="just"/>
            <a:endParaRPr lang="en-US" sz="3600" i="1" dirty="0">
              <a:solidFill>
                <a:schemeClr val="bg1"/>
              </a:solidFill>
            </a:endParaRPr>
          </a:p>
        </p:txBody>
      </p:sp>
    </p:spTree>
    <p:extLst>
      <p:ext uri="{BB962C8B-B14F-4D97-AF65-F5344CB8AC3E}">
        <p14:creationId xmlns:p14="http://schemas.microsoft.com/office/powerpoint/2010/main" val="31707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75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750"/>
                                        <p:tgtEl>
                                          <p:spTgt spid="6">
                                            <p:txEl>
                                              <p:pRg st="2" end="2"/>
                                            </p:txEl>
                                          </p:spTgt>
                                        </p:tgtEl>
                                      </p:cBhvr>
                                    </p:animEffect>
                                  </p:childTnLst>
                                </p:cTn>
                              </p:par>
                            </p:childTnLst>
                          </p:cTn>
                        </p:par>
                        <p:par>
                          <p:cTn id="15" fill="hold">
                            <p:stCondLst>
                              <p:cond delay="4250"/>
                            </p:stCondLst>
                            <p:childTnLst>
                              <p:par>
                                <p:cTn id="16" presetID="10" presetClass="entr" presetSubtype="0" fill="hold" grpId="0" nodeType="afterEffect">
                                  <p:stCondLst>
                                    <p:cond delay="425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1750"/>
                                        <p:tgtEl>
                                          <p:spTgt spid="6">
                                            <p:txEl>
                                              <p:pRg st="4" end="4"/>
                                            </p:txEl>
                                          </p:spTgt>
                                        </p:tgtEl>
                                      </p:cBhvr>
                                    </p:animEffect>
                                  </p:childTnLst>
                                </p:cTn>
                              </p:par>
                            </p:childTnLst>
                          </p:cTn>
                        </p:par>
                        <p:par>
                          <p:cTn id="19" fill="hold">
                            <p:stCondLst>
                              <p:cond delay="10250"/>
                            </p:stCondLst>
                            <p:childTnLst>
                              <p:par>
                                <p:cTn id="20" presetID="10" presetClass="entr" presetSubtype="0" fill="hold" grpId="0" nodeType="afterEffect">
                                  <p:stCondLst>
                                    <p:cond delay="425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909310"/>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Romans 1:19-20</a:t>
            </a:r>
            <a:endParaRPr lang="en-US" sz="1000" b="1" dirty="0" smtClean="0">
              <a:solidFill>
                <a:schemeClr val="bg1"/>
              </a:solidFill>
            </a:endParaRPr>
          </a:p>
          <a:p>
            <a:pPr algn="ctr"/>
            <a:endParaRPr lang="en-US" sz="1000" b="1" dirty="0" smtClean="0">
              <a:solidFill>
                <a:schemeClr val="bg1"/>
              </a:solidFill>
            </a:endParaRPr>
          </a:p>
          <a:p>
            <a:pPr algn="just"/>
            <a:r>
              <a:rPr lang="en-US" sz="4000" i="1" dirty="0">
                <a:solidFill>
                  <a:schemeClr val="bg1"/>
                </a:solidFill>
              </a:rPr>
              <a:t>19 because that which is known about God is </a:t>
            </a:r>
            <a:r>
              <a:rPr lang="en-US" sz="4000" i="1" u="sng" dirty="0">
                <a:solidFill>
                  <a:schemeClr val="bg1"/>
                </a:solidFill>
              </a:rPr>
              <a:t>evident within them</a:t>
            </a:r>
            <a:r>
              <a:rPr lang="en-US" sz="4000" i="1" dirty="0">
                <a:solidFill>
                  <a:schemeClr val="bg1"/>
                </a:solidFill>
              </a:rPr>
              <a:t>; for </a:t>
            </a:r>
            <a:r>
              <a:rPr lang="en-US" sz="4000" i="1" u="sng" dirty="0">
                <a:solidFill>
                  <a:schemeClr val="bg1"/>
                </a:solidFill>
              </a:rPr>
              <a:t>God made it evident to them</a:t>
            </a:r>
            <a:r>
              <a:rPr lang="en-US" sz="4000" i="1" dirty="0">
                <a:solidFill>
                  <a:schemeClr val="bg1"/>
                </a:solidFill>
              </a:rPr>
              <a:t>. 20 For since the creation of the world His invisible attributes, His eternal power and divine nature, have been clearly seen, being understood through what has been made, </a:t>
            </a:r>
            <a:r>
              <a:rPr lang="en-US" sz="4000" i="1" u="sng" dirty="0">
                <a:solidFill>
                  <a:schemeClr val="bg1"/>
                </a:solidFill>
              </a:rPr>
              <a:t>so that they are without excuse</a:t>
            </a:r>
            <a:r>
              <a:rPr lang="en-US" sz="4000" i="1"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1711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467820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To deny God?</a:t>
            </a:r>
            <a:endParaRPr lang="en-US" sz="1000" b="1" dirty="0" smtClean="0">
              <a:solidFill>
                <a:schemeClr val="bg1"/>
              </a:solidFill>
            </a:endParaRPr>
          </a:p>
          <a:p>
            <a:pPr algn="ctr"/>
            <a:endParaRPr lang="en-US" sz="1000" b="1" dirty="0" smtClean="0">
              <a:solidFill>
                <a:schemeClr val="bg1"/>
              </a:solidFill>
            </a:endParaRPr>
          </a:p>
          <a:p>
            <a:pPr algn="just"/>
            <a:r>
              <a:rPr lang="en-US" sz="4000" dirty="0">
                <a:solidFill>
                  <a:schemeClr val="bg1"/>
                </a:solidFill>
              </a:rPr>
              <a:t>To be human is to possess observational and reasoning skills; thus to deny God is to deny the ability to rightly reason and to rightly observe what God has so plainly revealed to all humanity in creation </a:t>
            </a:r>
            <a:r>
              <a:rPr lang="en-US" sz="4000" dirty="0" smtClean="0">
                <a:solidFill>
                  <a:schemeClr val="bg1"/>
                </a:solidFill>
              </a:rPr>
              <a:t>itself</a:t>
            </a:r>
            <a:r>
              <a:rPr lang="en-US" sz="4000" dirty="0">
                <a:solidFill>
                  <a:schemeClr val="bg1"/>
                </a:solidFill>
              </a:rPr>
              <a:t> </a:t>
            </a:r>
            <a:r>
              <a:rPr lang="en-US" sz="4000" dirty="0" smtClean="0">
                <a:solidFill>
                  <a:schemeClr val="bg1"/>
                </a:solidFill>
              </a:rPr>
              <a:t>about Himself.</a:t>
            </a:r>
            <a:endParaRPr lang="en-US" sz="4000" dirty="0">
              <a:solidFill>
                <a:schemeClr val="bg1"/>
              </a:solidFill>
            </a:endParaRPr>
          </a:p>
        </p:txBody>
      </p:sp>
    </p:spTree>
    <p:extLst>
      <p:ext uri="{BB962C8B-B14F-4D97-AF65-F5344CB8AC3E}">
        <p14:creationId xmlns:p14="http://schemas.microsoft.com/office/powerpoint/2010/main" val="8417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228600"/>
            <a:ext cx="8991600" cy="6524863"/>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To deny God?</a:t>
            </a:r>
            <a:endParaRPr lang="en-US" sz="1000" b="1" dirty="0" smtClean="0">
              <a:solidFill>
                <a:schemeClr val="bg1"/>
              </a:solidFill>
            </a:endParaRPr>
          </a:p>
          <a:p>
            <a:pPr algn="ctr"/>
            <a:endParaRPr lang="en-US" sz="1000" b="1" dirty="0" smtClean="0">
              <a:solidFill>
                <a:schemeClr val="bg1"/>
              </a:solidFill>
            </a:endParaRPr>
          </a:p>
          <a:p>
            <a:pPr algn="just"/>
            <a:r>
              <a:rPr lang="en-US" sz="3600" i="1" dirty="0" smtClean="0">
                <a:solidFill>
                  <a:schemeClr val="bg1"/>
                </a:solidFill>
              </a:rPr>
              <a:t>21 For </a:t>
            </a:r>
            <a:r>
              <a:rPr lang="en-US" sz="3600" i="1" dirty="0">
                <a:solidFill>
                  <a:schemeClr val="bg1"/>
                </a:solidFill>
              </a:rPr>
              <a:t>even though they knew God, they did not honor Him as God or </a:t>
            </a:r>
            <a:r>
              <a:rPr lang="en-US" sz="3600" i="1" u="sng" dirty="0">
                <a:solidFill>
                  <a:schemeClr val="bg1"/>
                </a:solidFill>
              </a:rPr>
              <a:t>give thanks</a:t>
            </a:r>
            <a:r>
              <a:rPr lang="en-US" sz="3600" dirty="0">
                <a:solidFill>
                  <a:schemeClr val="bg1"/>
                </a:solidFill>
              </a:rPr>
              <a:t>… </a:t>
            </a:r>
            <a:endParaRPr lang="en-US" sz="3600" dirty="0" smtClean="0">
              <a:solidFill>
                <a:schemeClr val="bg1"/>
              </a:solidFill>
            </a:endParaRPr>
          </a:p>
          <a:p>
            <a:pPr algn="just"/>
            <a:endParaRPr lang="en-US" sz="3600" dirty="0">
              <a:solidFill>
                <a:schemeClr val="bg1"/>
              </a:solidFill>
            </a:endParaRPr>
          </a:p>
          <a:p>
            <a:pPr algn="just"/>
            <a:r>
              <a:rPr lang="en-US" sz="3600" dirty="0" smtClean="0">
                <a:solidFill>
                  <a:schemeClr val="bg1"/>
                </a:solidFill>
              </a:rPr>
              <a:t>1:21b-23</a:t>
            </a:r>
            <a:r>
              <a:rPr lang="en-US" sz="3600" dirty="0">
                <a:solidFill>
                  <a:schemeClr val="bg1"/>
                </a:solidFill>
              </a:rPr>
              <a:t>: </a:t>
            </a:r>
            <a:r>
              <a:rPr lang="en-US" sz="3600" i="1" dirty="0">
                <a:solidFill>
                  <a:schemeClr val="bg1"/>
                </a:solidFill>
              </a:rPr>
              <a:t>but they became </a:t>
            </a:r>
            <a:r>
              <a:rPr lang="en-US" sz="3600" i="1" u="sng" dirty="0">
                <a:solidFill>
                  <a:schemeClr val="bg1"/>
                </a:solidFill>
              </a:rPr>
              <a:t>futile</a:t>
            </a:r>
            <a:r>
              <a:rPr lang="en-US" sz="3600" i="1" dirty="0">
                <a:solidFill>
                  <a:schemeClr val="bg1"/>
                </a:solidFill>
              </a:rPr>
              <a:t> in their speculations, and their </a:t>
            </a:r>
            <a:r>
              <a:rPr lang="en-US" sz="3600" i="1" u="sng" dirty="0">
                <a:solidFill>
                  <a:schemeClr val="bg1"/>
                </a:solidFill>
              </a:rPr>
              <a:t>foolish</a:t>
            </a:r>
            <a:r>
              <a:rPr lang="en-US" sz="3600" i="1" dirty="0">
                <a:solidFill>
                  <a:schemeClr val="bg1"/>
                </a:solidFill>
              </a:rPr>
              <a:t> heart was darkened. 22 Professing to be wise, they became </a:t>
            </a:r>
            <a:r>
              <a:rPr lang="en-US" sz="3600" i="1" u="sng" dirty="0">
                <a:solidFill>
                  <a:schemeClr val="bg1"/>
                </a:solidFill>
              </a:rPr>
              <a:t>fools</a:t>
            </a:r>
            <a:r>
              <a:rPr lang="en-US" sz="3600" i="1" dirty="0">
                <a:solidFill>
                  <a:schemeClr val="bg1"/>
                </a:solidFill>
              </a:rPr>
              <a:t>, 23 and exchanged the glory of the incorruptible God for an image in the form of </a:t>
            </a:r>
            <a:r>
              <a:rPr lang="en-US" sz="3600" i="1" u="sng" dirty="0">
                <a:solidFill>
                  <a:schemeClr val="bg1"/>
                </a:solidFill>
              </a:rPr>
              <a:t>corruptible</a:t>
            </a:r>
            <a:r>
              <a:rPr lang="en-US" sz="3600" i="1" dirty="0">
                <a:solidFill>
                  <a:schemeClr val="bg1"/>
                </a:solidFill>
              </a:rPr>
              <a:t> man and of birds and four-footed animals and crawling creatures. </a:t>
            </a:r>
            <a:endParaRPr lang="en-US" sz="3600" dirty="0">
              <a:solidFill>
                <a:schemeClr val="bg1"/>
              </a:solidFill>
            </a:endParaRPr>
          </a:p>
        </p:txBody>
      </p:sp>
    </p:spTree>
    <p:extLst>
      <p:ext uri="{BB962C8B-B14F-4D97-AF65-F5344CB8AC3E}">
        <p14:creationId xmlns:p14="http://schemas.microsoft.com/office/powerpoint/2010/main" val="21414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25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75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047536"/>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10:3-4</a:t>
            </a:r>
            <a:endParaRPr lang="en-US" sz="1000" b="1" dirty="0" smtClean="0">
              <a:solidFill>
                <a:schemeClr val="bg1"/>
              </a:solidFill>
            </a:endParaRPr>
          </a:p>
          <a:p>
            <a:pPr algn="ctr"/>
            <a:endParaRPr lang="en-US" sz="1000" b="1" dirty="0" smtClean="0">
              <a:solidFill>
                <a:schemeClr val="bg1"/>
              </a:solidFill>
            </a:endParaRPr>
          </a:p>
          <a:p>
            <a:pPr algn="just"/>
            <a:r>
              <a:rPr lang="en-US" sz="4400" i="1" dirty="0">
                <a:solidFill>
                  <a:schemeClr val="bg1"/>
                </a:solidFill>
              </a:rPr>
              <a:t>“For the wicked boasts of his heart's desire, And the greedy man curses and spurns the Lord. The wicked, in the haughtiness of his countenance, does not seek Him. All his thoughts are, "There is no God." </a:t>
            </a:r>
            <a:endParaRPr lang="en-US" sz="4400" dirty="0">
              <a:solidFill>
                <a:schemeClr val="bg1"/>
              </a:solidFill>
            </a:endParaRPr>
          </a:p>
        </p:txBody>
      </p:sp>
    </p:spTree>
    <p:extLst>
      <p:ext uri="{BB962C8B-B14F-4D97-AF65-F5344CB8AC3E}">
        <p14:creationId xmlns:p14="http://schemas.microsoft.com/office/powerpoint/2010/main" val="8515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693319"/>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14:1</a:t>
            </a:r>
            <a:endParaRPr lang="en-US" sz="1000" b="1" dirty="0" smtClean="0">
              <a:solidFill>
                <a:schemeClr val="bg1"/>
              </a:solidFill>
            </a:endParaRPr>
          </a:p>
          <a:p>
            <a:pPr algn="ctr"/>
            <a:endParaRPr lang="en-US" sz="1000" b="1" dirty="0" smtClean="0">
              <a:solidFill>
                <a:schemeClr val="bg1"/>
              </a:solidFill>
            </a:endParaRPr>
          </a:p>
          <a:p>
            <a:pPr algn="just"/>
            <a:r>
              <a:rPr lang="en-US" sz="4400" i="1" dirty="0">
                <a:solidFill>
                  <a:schemeClr val="bg1"/>
                </a:solidFill>
              </a:rPr>
              <a:t>“The fool has said in his heart, "There is no God." They are corrupt, they have committed abominable deeds; There is no one who does good.” </a:t>
            </a:r>
            <a:endParaRPr lang="en-US" sz="4400" dirty="0">
              <a:solidFill>
                <a:schemeClr val="bg1"/>
              </a:solidFill>
            </a:endParaRPr>
          </a:p>
        </p:txBody>
      </p:sp>
    </p:spTree>
    <p:extLst>
      <p:ext uri="{BB962C8B-B14F-4D97-AF65-F5344CB8AC3E}">
        <p14:creationId xmlns:p14="http://schemas.microsoft.com/office/powerpoint/2010/main" val="40094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4955203"/>
          </a:xfrm>
          <a:prstGeom prst="rect">
            <a:avLst/>
          </a:prstGeom>
          <a:solidFill>
            <a:srgbClr val="966432">
              <a:alpha val="85000"/>
            </a:srgbClr>
          </a:solidFill>
        </p:spPr>
        <p:txBody>
          <a:bodyPr wrap="square" rtlCol="0">
            <a:spAutoFit/>
          </a:bodyPr>
          <a:lstStyle/>
          <a:p>
            <a:pPr algn="ctr"/>
            <a:r>
              <a:rPr lang="en-US" sz="4800" b="1" dirty="0">
                <a:solidFill>
                  <a:schemeClr val="bg1"/>
                </a:solidFill>
              </a:rPr>
              <a:t>And why is this </a:t>
            </a:r>
            <a:r>
              <a:rPr lang="en-US" sz="4800" b="1" dirty="0" smtClean="0">
                <a:solidFill>
                  <a:schemeClr val="bg1"/>
                </a:solidFill>
              </a:rPr>
              <a:t>illusion</a:t>
            </a:r>
          </a:p>
          <a:p>
            <a:pPr algn="ctr"/>
            <a:r>
              <a:rPr lang="en-US" sz="4800" b="1" dirty="0" smtClean="0">
                <a:solidFill>
                  <a:schemeClr val="bg1"/>
                </a:solidFill>
              </a:rPr>
              <a:t>of </a:t>
            </a:r>
            <a:r>
              <a:rPr lang="en-US" sz="4800" b="1" dirty="0">
                <a:solidFill>
                  <a:schemeClr val="bg1"/>
                </a:solidFill>
              </a:rPr>
              <a:t>atheism perpetuated?  </a:t>
            </a:r>
            <a:endParaRPr lang="en-US" sz="4800" b="1" dirty="0" smtClean="0">
              <a:solidFill>
                <a:schemeClr val="bg1"/>
              </a:solidFill>
            </a:endParaRPr>
          </a:p>
          <a:p>
            <a:pPr algn="just"/>
            <a:endParaRPr lang="en-US" sz="2800" dirty="0" smtClean="0">
              <a:solidFill>
                <a:schemeClr val="bg1"/>
              </a:solidFill>
            </a:endParaRPr>
          </a:p>
          <a:p>
            <a:pPr algn="just"/>
            <a:r>
              <a:rPr lang="en-US" sz="4800" dirty="0" smtClean="0">
                <a:solidFill>
                  <a:schemeClr val="bg1"/>
                </a:solidFill>
              </a:rPr>
              <a:t>Atheism (in all its forms) is </a:t>
            </a:r>
            <a:r>
              <a:rPr lang="en-US" sz="4800" dirty="0">
                <a:solidFill>
                  <a:schemeClr val="bg1"/>
                </a:solidFill>
              </a:rPr>
              <a:t>perpetuated so that there is some kind of mask, some kind of cover to justify ungodly behavior. </a:t>
            </a:r>
            <a:endParaRPr lang="en-US" sz="4400" dirty="0">
              <a:solidFill>
                <a:schemeClr val="bg1"/>
              </a:solidFill>
            </a:endParaRPr>
          </a:p>
        </p:txBody>
      </p:sp>
    </p:spTree>
    <p:extLst>
      <p:ext uri="{BB962C8B-B14F-4D97-AF65-F5344CB8AC3E}">
        <p14:creationId xmlns:p14="http://schemas.microsoft.com/office/powerpoint/2010/main" val="8515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par>
                          <p:cTn id="14" fill="hold">
                            <p:stCondLst>
                              <p:cond delay="1750"/>
                            </p:stCondLst>
                            <p:childTnLst>
                              <p:par>
                                <p:cTn id="15" presetID="10" presetClass="entr" presetSubtype="0" fill="hold" grpId="0" nodeType="afterEffect">
                                  <p:stCondLst>
                                    <p:cond delay="325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9838</TotalTime>
  <Words>1608</Words>
  <Application>Microsoft Office PowerPoint</Application>
  <PresentationFormat>On-screen Show (4:3)</PresentationFormat>
  <Paragraphs>90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280</cp:revision>
  <dcterms:created xsi:type="dcterms:W3CDTF">2013-08-08T16:28:40Z</dcterms:created>
  <dcterms:modified xsi:type="dcterms:W3CDTF">2017-11-10T19:52:00Z</dcterms:modified>
</cp:coreProperties>
</file>