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703" r:id="rId2"/>
    <p:sldId id="729" r:id="rId3"/>
    <p:sldId id="724" r:id="rId4"/>
    <p:sldId id="725" r:id="rId5"/>
    <p:sldId id="706" r:id="rId6"/>
    <p:sldId id="726" r:id="rId7"/>
    <p:sldId id="727" r:id="rId8"/>
    <p:sldId id="728" r:id="rId9"/>
    <p:sldId id="705" r:id="rId10"/>
    <p:sldId id="704" r:id="rId11"/>
    <p:sldId id="707" r:id="rId12"/>
    <p:sldId id="730" r:id="rId13"/>
    <p:sldId id="708" r:id="rId14"/>
    <p:sldId id="709" r:id="rId15"/>
    <p:sldId id="711" r:id="rId16"/>
    <p:sldId id="712" r:id="rId17"/>
    <p:sldId id="713" r:id="rId18"/>
    <p:sldId id="731" r:id="rId19"/>
    <p:sldId id="714" r:id="rId20"/>
    <p:sldId id="715" r:id="rId21"/>
    <p:sldId id="716" r:id="rId22"/>
    <p:sldId id="717" r:id="rId23"/>
    <p:sldId id="718" r:id="rId24"/>
    <p:sldId id="719" r:id="rId25"/>
    <p:sldId id="733" r:id="rId26"/>
    <p:sldId id="734"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6432"/>
    <a:srgbClr val="006F96"/>
    <a:srgbClr val="00FF00"/>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4660"/>
  </p:normalViewPr>
  <p:slideViewPr>
    <p:cSldViewPr>
      <p:cViewPr>
        <p:scale>
          <a:sx n="77" d="100"/>
          <a:sy n="77" d="100"/>
        </p:scale>
        <p:origin x="-49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04800" y="1828800"/>
            <a:ext cx="8610600" cy="2308324"/>
          </a:xfrm>
          <a:prstGeom prst="rect">
            <a:avLst/>
          </a:prstGeom>
          <a:solidFill>
            <a:srgbClr val="966432">
              <a:alpha val="75000"/>
            </a:srgbClr>
          </a:solidFill>
        </p:spPr>
        <p:txBody>
          <a:bodyPr wrap="square" rtlCol="0">
            <a:spAutoFit/>
          </a:bodyPr>
          <a:lstStyle/>
          <a:p>
            <a:pPr algn="ctr"/>
            <a:r>
              <a:rPr lang="en-US" sz="4800" b="1" dirty="0" smtClean="0">
                <a:solidFill>
                  <a:schemeClr val="bg1"/>
                </a:solidFill>
              </a:rPr>
              <a:t>How Believers Are to Enter </a:t>
            </a:r>
          </a:p>
          <a:p>
            <a:pPr algn="ctr"/>
            <a:r>
              <a:rPr lang="en-US" sz="4800" b="1" dirty="0" smtClean="0">
                <a:solidFill>
                  <a:schemeClr val="bg1"/>
                </a:solidFill>
              </a:rPr>
              <a:t>the Presence of God </a:t>
            </a:r>
            <a:endParaRPr lang="en-US" sz="4800" b="1" dirty="0" smtClean="0">
              <a:solidFill>
                <a:schemeClr val="bg1"/>
              </a:solidFill>
            </a:endParaRPr>
          </a:p>
          <a:p>
            <a:pPr algn="ctr"/>
            <a:r>
              <a:rPr lang="en-US" sz="4800" dirty="0" smtClean="0">
                <a:solidFill>
                  <a:schemeClr val="bg1"/>
                </a:solidFill>
              </a:rPr>
              <a:t>Psalm 100</a:t>
            </a:r>
            <a:endParaRPr lang="en-US" sz="4800" dirty="0">
              <a:solidFill>
                <a:schemeClr val="bg1"/>
              </a:solidFill>
            </a:endParaRPr>
          </a:p>
        </p:txBody>
      </p:sp>
    </p:spTree>
    <p:extLst>
      <p:ext uri="{BB962C8B-B14F-4D97-AF65-F5344CB8AC3E}">
        <p14:creationId xmlns:p14="http://schemas.microsoft.com/office/powerpoint/2010/main" val="3368482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2390398"/>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ctr"/>
            <a:r>
              <a:rPr lang="en-US" sz="4000" i="1" dirty="0" smtClean="0">
                <a:solidFill>
                  <a:schemeClr val="bg1"/>
                </a:solidFill>
              </a:rPr>
              <a:t>How Believers Are to Enter </a:t>
            </a:r>
          </a:p>
          <a:p>
            <a:pPr algn="ctr"/>
            <a:r>
              <a:rPr lang="en-US" sz="4000" i="1" dirty="0" smtClean="0">
                <a:solidFill>
                  <a:schemeClr val="bg1"/>
                </a:solidFill>
              </a:rPr>
              <a:t>the Presence of the Living God</a:t>
            </a:r>
            <a:endParaRPr lang="en-US" sz="4000" dirty="0"/>
          </a:p>
        </p:txBody>
      </p:sp>
    </p:spTree>
    <p:extLst>
      <p:ext uri="{BB962C8B-B14F-4D97-AF65-F5344CB8AC3E}">
        <p14:creationId xmlns:p14="http://schemas.microsoft.com/office/powerpoint/2010/main" val="42309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rendering by William </a:t>
            </a:r>
            <a:r>
              <a:rPr lang="en-US" sz="3200" i="1" baseline="30000" dirty="0" err="1" smtClean="0">
                <a:solidFill>
                  <a:schemeClr val="bg1"/>
                </a:solidFill>
              </a:rPr>
              <a:t>Kethe</a:t>
            </a:r>
            <a:endParaRPr lang="en-US" sz="3200" i="1" baseline="30000" dirty="0" smtClean="0">
              <a:solidFill>
                <a:schemeClr val="bg1"/>
              </a:solidFill>
            </a:endParaRPr>
          </a:p>
          <a:p>
            <a:pPr algn="ctr"/>
            <a:r>
              <a:rPr lang="en-US" sz="3200" i="1" dirty="0">
                <a:solidFill>
                  <a:schemeClr val="bg1"/>
                </a:solidFill>
              </a:rPr>
              <a:t>All people that on earth do dwell;</a:t>
            </a:r>
            <a:endParaRPr lang="en-US" sz="3200" dirty="0">
              <a:solidFill>
                <a:schemeClr val="bg1"/>
              </a:solidFill>
            </a:endParaRPr>
          </a:p>
          <a:p>
            <a:pPr algn="ctr"/>
            <a:r>
              <a:rPr lang="en-US" sz="3200" i="1" dirty="0">
                <a:solidFill>
                  <a:schemeClr val="bg1"/>
                </a:solidFill>
              </a:rPr>
              <a:t>Sing to the Lord with cheerful voice;</a:t>
            </a:r>
            <a:endParaRPr lang="en-US" sz="3200" dirty="0">
              <a:solidFill>
                <a:schemeClr val="bg1"/>
              </a:solidFill>
            </a:endParaRPr>
          </a:p>
          <a:p>
            <a:pPr algn="ctr"/>
            <a:r>
              <a:rPr lang="en-US" sz="3200" i="1" dirty="0">
                <a:solidFill>
                  <a:schemeClr val="bg1"/>
                </a:solidFill>
              </a:rPr>
              <a:t>Him serve with fear, His praise foretell,</a:t>
            </a:r>
            <a:endParaRPr lang="en-US" sz="3200" dirty="0">
              <a:solidFill>
                <a:schemeClr val="bg1"/>
              </a:solidFill>
            </a:endParaRPr>
          </a:p>
          <a:p>
            <a:pPr algn="ctr"/>
            <a:r>
              <a:rPr lang="en-US" sz="3200" i="1" dirty="0">
                <a:solidFill>
                  <a:schemeClr val="bg1"/>
                </a:solidFill>
              </a:rPr>
              <a:t>Come ye before Him and rejoice.</a:t>
            </a:r>
            <a:endParaRPr lang="en-US" sz="3200" dirty="0">
              <a:solidFill>
                <a:schemeClr val="bg1"/>
              </a:solidFill>
            </a:endParaRPr>
          </a:p>
          <a:p>
            <a:pPr algn="ctr"/>
            <a:r>
              <a:rPr lang="en-US" sz="3200" i="1" dirty="0">
                <a:solidFill>
                  <a:schemeClr val="bg1"/>
                </a:solidFill>
              </a:rPr>
              <a:t> </a:t>
            </a:r>
            <a:endParaRPr lang="en-US" sz="3200" dirty="0">
              <a:solidFill>
                <a:schemeClr val="bg1"/>
              </a:solidFill>
            </a:endParaRPr>
          </a:p>
          <a:p>
            <a:pPr algn="ctr"/>
            <a:r>
              <a:rPr lang="en-US" sz="3200" i="1" dirty="0">
                <a:solidFill>
                  <a:schemeClr val="bg1"/>
                </a:solidFill>
              </a:rPr>
              <a:t>Know that the Lord is God indeed,</a:t>
            </a:r>
            <a:endParaRPr lang="en-US" sz="3200" dirty="0">
              <a:solidFill>
                <a:schemeClr val="bg1"/>
              </a:solidFill>
            </a:endParaRPr>
          </a:p>
          <a:p>
            <a:pPr algn="ctr"/>
            <a:r>
              <a:rPr lang="en-US" sz="3200" i="1" dirty="0">
                <a:solidFill>
                  <a:schemeClr val="bg1"/>
                </a:solidFill>
              </a:rPr>
              <a:t>Without our aid He did us make;</a:t>
            </a:r>
            <a:endParaRPr lang="en-US" sz="3200" dirty="0">
              <a:solidFill>
                <a:schemeClr val="bg1"/>
              </a:solidFill>
            </a:endParaRPr>
          </a:p>
          <a:p>
            <a:pPr algn="ctr"/>
            <a:r>
              <a:rPr lang="en-US" sz="3200" i="1" dirty="0">
                <a:solidFill>
                  <a:schemeClr val="bg1"/>
                </a:solidFill>
              </a:rPr>
              <a:t>We are His folk, He doth us feed</a:t>
            </a:r>
            <a:endParaRPr lang="en-US" sz="3200" dirty="0">
              <a:solidFill>
                <a:schemeClr val="bg1"/>
              </a:solidFill>
            </a:endParaRPr>
          </a:p>
          <a:p>
            <a:pPr algn="ctr"/>
            <a:r>
              <a:rPr lang="en-US" sz="3200" i="1" dirty="0">
                <a:solidFill>
                  <a:schemeClr val="bg1"/>
                </a:solidFill>
              </a:rPr>
              <a:t>And for His sheep he doth us take.</a:t>
            </a:r>
            <a:endParaRPr lang="en-US" sz="3200" dirty="0">
              <a:solidFill>
                <a:schemeClr val="bg1"/>
              </a:solidFill>
            </a:endParaRPr>
          </a:p>
        </p:txBody>
      </p:sp>
    </p:spTree>
    <p:extLst>
      <p:ext uri="{BB962C8B-B14F-4D97-AF65-F5344CB8AC3E}">
        <p14:creationId xmlns:p14="http://schemas.microsoft.com/office/powerpoint/2010/main" val="27549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129062"/>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The </a:t>
            </a:r>
            <a:r>
              <a:rPr lang="en-US" sz="3200" i="1" baseline="30000" dirty="0" smtClean="0">
                <a:solidFill>
                  <a:schemeClr val="bg1"/>
                </a:solidFill>
              </a:rPr>
              <a:t>OUTLINE</a:t>
            </a:r>
            <a:r>
              <a:rPr lang="en-US" sz="3200" i="1" baseline="30000" dirty="0" smtClean="0">
                <a:solidFill>
                  <a:schemeClr val="bg1"/>
                </a:solidFill>
              </a:rPr>
              <a:t> </a:t>
            </a:r>
            <a:r>
              <a:rPr lang="en-US" sz="3200" i="1" baseline="30000" dirty="0" smtClean="0">
                <a:solidFill>
                  <a:schemeClr val="bg1"/>
                </a:solidFill>
              </a:rPr>
              <a:t>of the </a:t>
            </a:r>
            <a:r>
              <a:rPr lang="en-US" sz="3200" i="1" baseline="30000" dirty="0" smtClean="0">
                <a:solidFill>
                  <a:schemeClr val="bg1"/>
                </a:solidFill>
              </a:rPr>
              <a:t>Text</a:t>
            </a:r>
          </a:p>
          <a:p>
            <a:pPr marL="571500" indent="-571500">
              <a:buFont typeface="+mj-lt"/>
              <a:buAutoNum type="romanUcPeriod"/>
            </a:pPr>
            <a:r>
              <a:rPr lang="en-US" sz="3200" dirty="0" smtClean="0">
                <a:solidFill>
                  <a:schemeClr val="bg1"/>
                </a:solidFill>
              </a:rPr>
              <a:t>the </a:t>
            </a:r>
            <a:r>
              <a:rPr lang="en-US" sz="3200" b="1" u="sng" dirty="0" smtClean="0">
                <a:solidFill>
                  <a:schemeClr val="bg1"/>
                </a:solidFill>
              </a:rPr>
              <a:t>indicator</a:t>
            </a:r>
            <a:r>
              <a:rPr lang="en-US" sz="3200" dirty="0" smtClean="0">
                <a:solidFill>
                  <a:schemeClr val="bg1"/>
                </a:solidFill>
              </a:rPr>
              <a:t> of giving thanks to God (1-2);</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imperative</a:t>
            </a:r>
            <a:r>
              <a:rPr lang="en-US" sz="3200" dirty="0">
                <a:solidFill>
                  <a:schemeClr val="bg1"/>
                </a:solidFill>
              </a:rPr>
              <a:t> of giving thanks to God (3</a:t>
            </a:r>
            <a:r>
              <a:rPr lang="en-US" sz="3200" dirty="0" smtClean="0">
                <a:solidFill>
                  <a:schemeClr val="bg1"/>
                </a:solidFill>
              </a:rPr>
              <a:t>),</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instruction</a:t>
            </a:r>
            <a:r>
              <a:rPr lang="en-US" sz="3200" dirty="0">
                <a:solidFill>
                  <a:schemeClr val="bg1"/>
                </a:solidFill>
              </a:rPr>
              <a:t> for giving thanks to God (4); </a:t>
            </a:r>
            <a:r>
              <a:rPr lang="en-US" sz="3200" dirty="0" smtClean="0">
                <a:solidFill>
                  <a:schemeClr val="bg1"/>
                </a:solidFill>
              </a:rPr>
              <a:t>and</a:t>
            </a:r>
          </a:p>
          <a:p>
            <a:pPr marL="571500" indent="-571500">
              <a:buFont typeface="+mj-lt"/>
              <a:buAutoNum type="romanUcPeriod"/>
            </a:pPr>
            <a:r>
              <a:rPr lang="en-US" sz="3200" dirty="0" smtClean="0">
                <a:solidFill>
                  <a:schemeClr val="bg1"/>
                </a:solidFill>
              </a:rPr>
              <a:t>the </a:t>
            </a:r>
            <a:r>
              <a:rPr lang="en-US" sz="3200" b="1" u="sng" dirty="0">
                <a:solidFill>
                  <a:schemeClr val="bg1"/>
                </a:solidFill>
              </a:rPr>
              <a:t>inspiration</a:t>
            </a:r>
            <a:r>
              <a:rPr lang="en-US" sz="3200" dirty="0">
                <a:solidFill>
                  <a:schemeClr val="bg1"/>
                </a:solidFill>
              </a:rPr>
              <a:t> for giving thanks to God (5</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5606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6022161"/>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The VERBS of the Text</a:t>
            </a:r>
          </a:p>
          <a:p>
            <a:r>
              <a:rPr lang="en-US" sz="3200" dirty="0">
                <a:solidFill>
                  <a:schemeClr val="bg1"/>
                </a:solidFill>
              </a:rPr>
              <a:t>W</a:t>
            </a:r>
            <a:r>
              <a:rPr lang="en-US" sz="3200" dirty="0" smtClean="0">
                <a:solidFill>
                  <a:schemeClr val="bg1"/>
                </a:solidFill>
              </a:rPr>
              <a:t>e must…</a:t>
            </a:r>
          </a:p>
          <a:p>
            <a:pPr algn="ctr"/>
            <a:r>
              <a:rPr lang="en-US" sz="3600" b="1" u="sng" dirty="0" smtClean="0">
                <a:solidFill>
                  <a:schemeClr val="bg1"/>
                </a:solidFill>
              </a:rPr>
              <a:t>shout</a:t>
            </a:r>
            <a:r>
              <a:rPr lang="en-US" sz="3600" dirty="0" smtClean="0">
                <a:solidFill>
                  <a:schemeClr val="bg1"/>
                </a:solidFill>
              </a:rPr>
              <a:t> </a:t>
            </a:r>
            <a:r>
              <a:rPr lang="en-US" sz="3600" dirty="0">
                <a:solidFill>
                  <a:schemeClr val="bg1"/>
                </a:solidFill>
              </a:rPr>
              <a:t>joyfully (1); </a:t>
            </a:r>
            <a:endParaRPr lang="en-US" sz="3600" dirty="0" smtClean="0">
              <a:solidFill>
                <a:schemeClr val="bg1"/>
              </a:solidFill>
            </a:endParaRPr>
          </a:p>
          <a:p>
            <a:pPr algn="ctr"/>
            <a:r>
              <a:rPr lang="en-US" sz="3600" b="1" u="sng" dirty="0" smtClean="0">
                <a:solidFill>
                  <a:schemeClr val="bg1"/>
                </a:solidFill>
              </a:rPr>
              <a:t>serve</a:t>
            </a:r>
            <a:r>
              <a:rPr lang="en-US" sz="3600" dirty="0" smtClean="0">
                <a:solidFill>
                  <a:schemeClr val="bg1"/>
                </a:solidFill>
              </a:rPr>
              <a:t> </a:t>
            </a:r>
            <a:r>
              <a:rPr lang="en-US" sz="3600" dirty="0">
                <a:solidFill>
                  <a:schemeClr val="bg1"/>
                </a:solidFill>
              </a:rPr>
              <a:t>gladly (2a); </a:t>
            </a:r>
            <a:endParaRPr lang="en-US" sz="3600" dirty="0" smtClean="0">
              <a:solidFill>
                <a:schemeClr val="bg1"/>
              </a:solidFill>
            </a:endParaRPr>
          </a:p>
          <a:p>
            <a:pPr algn="ctr"/>
            <a:r>
              <a:rPr lang="en-US" sz="3600" b="1" u="sng" dirty="0" smtClean="0">
                <a:solidFill>
                  <a:schemeClr val="bg1"/>
                </a:solidFill>
              </a:rPr>
              <a:t>come</a:t>
            </a:r>
            <a:r>
              <a:rPr lang="en-US" sz="3600" dirty="0" smtClean="0">
                <a:solidFill>
                  <a:schemeClr val="bg1"/>
                </a:solidFill>
              </a:rPr>
              <a:t> </a:t>
            </a:r>
            <a:r>
              <a:rPr lang="en-US" sz="3600" dirty="0">
                <a:solidFill>
                  <a:schemeClr val="bg1"/>
                </a:solidFill>
              </a:rPr>
              <a:t>expressively (2b); </a:t>
            </a:r>
            <a:endParaRPr lang="en-US" sz="3600" dirty="0" smtClean="0">
              <a:solidFill>
                <a:schemeClr val="bg1"/>
              </a:solidFill>
            </a:endParaRPr>
          </a:p>
          <a:p>
            <a:pPr algn="ctr"/>
            <a:r>
              <a:rPr lang="en-US" sz="3600" b="1" u="sng" dirty="0" smtClean="0">
                <a:solidFill>
                  <a:schemeClr val="bg1"/>
                </a:solidFill>
              </a:rPr>
              <a:t>know</a:t>
            </a:r>
            <a:r>
              <a:rPr lang="en-US" sz="3600" dirty="0" smtClean="0">
                <a:solidFill>
                  <a:schemeClr val="bg1"/>
                </a:solidFill>
              </a:rPr>
              <a:t> </a:t>
            </a:r>
            <a:r>
              <a:rPr lang="en-US" sz="3600" dirty="0">
                <a:solidFill>
                  <a:schemeClr val="bg1"/>
                </a:solidFill>
              </a:rPr>
              <a:t>definitively (3); </a:t>
            </a:r>
            <a:endParaRPr lang="en-US" sz="3600" dirty="0" smtClean="0">
              <a:solidFill>
                <a:schemeClr val="bg1"/>
              </a:solidFill>
            </a:endParaRPr>
          </a:p>
          <a:p>
            <a:pPr algn="ctr"/>
            <a:r>
              <a:rPr lang="en-US" sz="3600" b="1" u="sng" dirty="0" smtClean="0">
                <a:solidFill>
                  <a:schemeClr val="bg1"/>
                </a:solidFill>
              </a:rPr>
              <a:t>enter</a:t>
            </a:r>
            <a:r>
              <a:rPr lang="en-US" sz="3600" dirty="0" smtClean="0">
                <a:solidFill>
                  <a:schemeClr val="bg1"/>
                </a:solidFill>
              </a:rPr>
              <a:t> </a:t>
            </a:r>
            <a:r>
              <a:rPr lang="en-US" sz="3600" dirty="0">
                <a:solidFill>
                  <a:schemeClr val="bg1"/>
                </a:solidFill>
              </a:rPr>
              <a:t>thankfully (4a); </a:t>
            </a:r>
            <a:endParaRPr lang="en-US" sz="3600" dirty="0" smtClean="0">
              <a:solidFill>
                <a:schemeClr val="bg1"/>
              </a:solidFill>
            </a:endParaRPr>
          </a:p>
          <a:p>
            <a:pPr algn="ctr"/>
            <a:r>
              <a:rPr lang="en-US" sz="3600" b="1" u="sng" dirty="0" smtClean="0">
                <a:solidFill>
                  <a:schemeClr val="bg1"/>
                </a:solidFill>
              </a:rPr>
              <a:t>give </a:t>
            </a:r>
            <a:r>
              <a:rPr lang="en-US" sz="3600" b="1" u="sng" dirty="0">
                <a:solidFill>
                  <a:schemeClr val="bg1"/>
                </a:solidFill>
              </a:rPr>
              <a:t>thanks </a:t>
            </a:r>
            <a:r>
              <a:rPr lang="en-US" sz="3600" dirty="0">
                <a:solidFill>
                  <a:schemeClr val="bg1"/>
                </a:solidFill>
              </a:rPr>
              <a:t>specifically (4b); </a:t>
            </a:r>
            <a:endParaRPr lang="en-US" sz="3600" dirty="0" smtClean="0">
              <a:solidFill>
                <a:schemeClr val="bg1"/>
              </a:solidFill>
            </a:endParaRPr>
          </a:p>
          <a:p>
            <a:pPr algn="ctr"/>
            <a:r>
              <a:rPr lang="en-US" sz="3600" dirty="0" smtClean="0">
                <a:solidFill>
                  <a:schemeClr val="bg1"/>
                </a:solidFill>
              </a:rPr>
              <a:t>and </a:t>
            </a:r>
            <a:r>
              <a:rPr lang="en-US" sz="3600" b="1" u="sng" dirty="0">
                <a:solidFill>
                  <a:schemeClr val="bg1"/>
                </a:solidFill>
              </a:rPr>
              <a:t>bless</a:t>
            </a:r>
            <a:r>
              <a:rPr lang="en-US" sz="3600" dirty="0">
                <a:solidFill>
                  <a:schemeClr val="bg1"/>
                </a:solidFill>
              </a:rPr>
              <a:t> exclusively (4c</a:t>
            </a:r>
            <a:r>
              <a:rPr lang="en-US" sz="3600" dirty="0" smtClean="0">
                <a:solidFill>
                  <a:schemeClr val="bg1"/>
                </a:solidFill>
              </a:rPr>
              <a:t>)</a:t>
            </a:r>
          </a:p>
          <a:p>
            <a:pPr algn="ctr"/>
            <a:endParaRPr lang="en-US" sz="3200" dirty="0">
              <a:solidFill>
                <a:schemeClr val="bg1"/>
              </a:solidFill>
            </a:endParaRPr>
          </a:p>
        </p:txBody>
      </p:sp>
    </p:spTree>
    <p:extLst>
      <p:ext uri="{BB962C8B-B14F-4D97-AF65-F5344CB8AC3E}">
        <p14:creationId xmlns:p14="http://schemas.microsoft.com/office/powerpoint/2010/main" val="317294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5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500"/>
                                        <p:tgtEl>
                                          <p:spTgt spid="6">
                                            <p:txEl>
                                              <p:pRg st="1" end="1"/>
                                            </p:txEl>
                                          </p:spTgt>
                                        </p:tgtEl>
                                      </p:cBhvr>
                                    </p:animEffect>
                                  </p:childTnLst>
                                </p:cTn>
                              </p:par>
                            </p:childTnLst>
                          </p:cTn>
                        </p:par>
                        <p:par>
                          <p:cTn id="14" fill="hold">
                            <p:stCondLst>
                              <p:cond delay="1500"/>
                            </p:stCondLst>
                            <p:childTnLst>
                              <p:par>
                                <p:cTn id="15" presetID="10" presetClass="entr" presetSubtype="0" fill="hold" grpId="0" nodeType="afterEffect">
                                  <p:stCondLst>
                                    <p:cond delay="75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250"/>
                                        <p:tgtEl>
                                          <p:spTgt spid="6">
                                            <p:txEl>
                                              <p:pRg st="2" end="2"/>
                                            </p:txEl>
                                          </p:spTgt>
                                        </p:tgtEl>
                                      </p:cBhvr>
                                    </p:animEffect>
                                  </p:childTnLst>
                                </p:cTn>
                              </p:par>
                            </p:childTnLst>
                          </p:cTn>
                        </p:par>
                        <p:par>
                          <p:cTn id="18" fill="hold">
                            <p:stCondLst>
                              <p:cond delay="3500"/>
                            </p:stCondLst>
                            <p:childTnLst>
                              <p:par>
                                <p:cTn id="19" presetID="10" presetClass="entr" presetSubtype="0" fill="hold" grpId="0" nodeType="afterEffect">
                                  <p:stCondLst>
                                    <p:cond delay="25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500"/>
                                        <p:tgtEl>
                                          <p:spTgt spid="6">
                                            <p:txEl>
                                              <p:pRg st="3" end="3"/>
                                            </p:txEl>
                                          </p:spTgt>
                                        </p:tgtEl>
                                      </p:cBhvr>
                                    </p:animEffect>
                                  </p:childTnLst>
                                </p:cTn>
                              </p:par>
                            </p:childTnLst>
                          </p:cTn>
                        </p:par>
                        <p:par>
                          <p:cTn id="22" fill="hold">
                            <p:stCondLst>
                              <p:cond delay="5250"/>
                            </p:stCondLst>
                            <p:childTnLst>
                              <p:par>
                                <p:cTn id="23" presetID="10" presetClass="entr" presetSubtype="0" fill="hold" grpId="0" nodeType="afterEffect">
                                  <p:stCondLst>
                                    <p:cond delay="25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fade">
                                      <p:cBhvr>
                                        <p:cTn id="25" dur="1500"/>
                                        <p:tgtEl>
                                          <p:spTgt spid="6">
                                            <p:txEl>
                                              <p:pRg st="4" end="4"/>
                                            </p:txEl>
                                          </p:spTgt>
                                        </p:tgtEl>
                                      </p:cBhvr>
                                    </p:animEffect>
                                  </p:childTnLst>
                                </p:cTn>
                              </p:par>
                            </p:childTnLst>
                          </p:cTn>
                        </p:par>
                        <p:par>
                          <p:cTn id="26" fill="hold">
                            <p:stCondLst>
                              <p:cond delay="7000"/>
                            </p:stCondLst>
                            <p:childTnLst>
                              <p:par>
                                <p:cTn id="27" presetID="10" presetClass="entr" presetSubtype="0" fill="hold" grpId="0" nodeType="afterEffect">
                                  <p:stCondLst>
                                    <p:cond delay="25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500"/>
                                        <p:tgtEl>
                                          <p:spTgt spid="6">
                                            <p:txEl>
                                              <p:pRg st="5" end="5"/>
                                            </p:txEl>
                                          </p:spTgt>
                                        </p:tgtEl>
                                      </p:cBhvr>
                                    </p:animEffect>
                                  </p:childTnLst>
                                </p:cTn>
                              </p:par>
                            </p:childTnLst>
                          </p:cTn>
                        </p:par>
                        <p:par>
                          <p:cTn id="30" fill="hold">
                            <p:stCondLst>
                              <p:cond delay="8750"/>
                            </p:stCondLst>
                            <p:childTnLst>
                              <p:par>
                                <p:cTn id="31" presetID="10" presetClass="entr" presetSubtype="0" fill="hold" grpId="0" nodeType="afterEffect">
                                  <p:stCondLst>
                                    <p:cond delay="25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1500"/>
                                        <p:tgtEl>
                                          <p:spTgt spid="6">
                                            <p:txEl>
                                              <p:pRg st="6" end="6"/>
                                            </p:txEl>
                                          </p:spTgt>
                                        </p:tgtEl>
                                      </p:cBhvr>
                                    </p:animEffect>
                                  </p:childTnLst>
                                </p:cTn>
                              </p:par>
                            </p:childTnLst>
                          </p:cTn>
                        </p:par>
                        <p:par>
                          <p:cTn id="34" fill="hold">
                            <p:stCondLst>
                              <p:cond delay="10500"/>
                            </p:stCondLst>
                            <p:childTnLst>
                              <p:par>
                                <p:cTn id="35" presetID="10" presetClass="entr" presetSubtype="0" fill="hold" grpId="0" nodeType="afterEffect">
                                  <p:stCondLst>
                                    <p:cond delay="25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500"/>
                                        <p:tgtEl>
                                          <p:spTgt spid="6">
                                            <p:txEl>
                                              <p:pRg st="7" end="7"/>
                                            </p:txEl>
                                          </p:spTgt>
                                        </p:tgtEl>
                                      </p:cBhvr>
                                    </p:animEffect>
                                  </p:childTnLst>
                                </p:cTn>
                              </p:par>
                            </p:childTnLst>
                          </p:cTn>
                        </p:par>
                        <p:par>
                          <p:cTn id="38" fill="hold">
                            <p:stCondLst>
                              <p:cond delay="12250"/>
                            </p:stCondLst>
                            <p:childTnLst>
                              <p:par>
                                <p:cTn id="39" presetID="10" presetClass="entr" presetSubtype="0" fill="hold" grpId="0" nodeType="afterEffect">
                                  <p:stCondLst>
                                    <p:cond delay="250"/>
                                  </p:stCondLst>
                                  <p:childTnLst>
                                    <p:set>
                                      <p:cBhvr>
                                        <p:cTn id="40" dur="1" fill="hold">
                                          <p:stCondLst>
                                            <p:cond delay="0"/>
                                          </p:stCondLst>
                                        </p:cTn>
                                        <p:tgtEl>
                                          <p:spTgt spid="6">
                                            <p:txEl>
                                              <p:pRg st="8" end="8"/>
                                            </p:txEl>
                                          </p:spTgt>
                                        </p:tgtEl>
                                        <p:attrNameLst>
                                          <p:attrName>style.visibility</p:attrName>
                                        </p:attrNameLst>
                                      </p:cBhvr>
                                      <p:to>
                                        <p:strVal val="visible"/>
                                      </p:to>
                                    </p:set>
                                    <p:animEffect transition="in" filter="fade">
                                      <p:cBhvr>
                                        <p:cTn id="41" dur="1500"/>
                                        <p:tgtEl>
                                          <p:spTgt spid="6">
                                            <p:txEl>
                                              <p:pRg st="8" end="8"/>
                                            </p:txEl>
                                          </p:spTgt>
                                        </p:tgtEl>
                                      </p:cBhvr>
                                    </p:animEffect>
                                  </p:childTnLst>
                                </p:cTn>
                              </p:par>
                            </p:childTnLst>
                          </p:cTn>
                        </p:par>
                        <p:par>
                          <p:cTn id="42" fill="hold">
                            <p:stCondLst>
                              <p:cond delay="14000"/>
                            </p:stCondLst>
                            <p:childTnLst>
                              <p:par>
                                <p:cTn id="43" presetID="10" presetClass="entr" presetSubtype="0" fill="hold" grpId="0" nodeType="afterEffect">
                                  <p:stCondLst>
                                    <p:cond delay="25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1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9358588" cy="707886"/>
          </a:xfrm>
          <a:prstGeom prst="rect">
            <a:avLst/>
          </a:prstGeom>
          <a:noFill/>
        </p:spPr>
        <p:txBody>
          <a:bodyPr wrap="none" rtlCol="0">
            <a:spAutoFit/>
          </a:bodyPr>
          <a:lstStyle/>
          <a:p>
            <a:r>
              <a:rPr lang="en-US" sz="4000" dirty="0" smtClean="0">
                <a:solidFill>
                  <a:schemeClr val="bg1"/>
                </a:solidFill>
              </a:rPr>
              <a:t>I. The </a:t>
            </a:r>
            <a:r>
              <a:rPr lang="en-US" sz="4000" b="1" u="sng" dirty="0" smtClean="0">
                <a:solidFill>
                  <a:schemeClr val="bg1"/>
                </a:solidFill>
              </a:rPr>
              <a:t>indicator</a:t>
            </a:r>
            <a:r>
              <a:rPr lang="en-US" sz="4000" dirty="0" smtClean="0">
                <a:solidFill>
                  <a:schemeClr val="bg1"/>
                </a:solidFill>
              </a:rPr>
              <a:t> of giving thanks to God </a:t>
            </a:r>
            <a:r>
              <a:rPr lang="en-US" sz="4000" baseline="30000" dirty="0" smtClean="0">
                <a:solidFill>
                  <a:schemeClr val="bg1"/>
                </a:solidFill>
              </a:rPr>
              <a:t>(1-2)</a:t>
            </a:r>
            <a:endParaRPr lang="en-US" sz="4000" baseline="30000" dirty="0">
              <a:solidFill>
                <a:schemeClr val="bg1"/>
              </a:solidFill>
            </a:endParaRPr>
          </a:p>
        </p:txBody>
      </p:sp>
      <p:sp>
        <p:nvSpPr>
          <p:cNvPr id="7" name="TextBox 6"/>
          <p:cNvSpPr txBox="1">
            <a:spLocks noChangeArrowheads="1"/>
          </p:cNvSpPr>
          <p:nvPr/>
        </p:nvSpPr>
        <p:spPr bwMode="auto">
          <a:xfrm>
            <a:off x="304801" y="1074003"/>
            <a:ext cx="8534400" cy="830997"/>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b="0" dirty="0"/>
              <a:t>1 Shout joyfully to the Lord, all the earth. 2 Serve the Lord with gladness; Come before Him with joyful singing.</a:t>
            </a:r>
          </a:p>
        </p:txBody>
      </p:sp>
      <p:sp>
        <p:nvSpPr>
          <p:cNvPr id="8" name="TextBox 7"/>
          <p:cNvSpPr txBox="1">
            <a:spLocks noChangeArrowheads="1"/>
          </p:cNvSpPr>
          <p:nvPr/>
        </p:nvSpPr>
        <p:spPr bwMode="auto">
          <a:xfrm>
            <a:off x="304800" y="2057400"/>
            <a:ext cx="8534400" cy="1815882"/>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800" b="0" i="0" dirty="0"/>
              <a:t>“How do we know if we, as an individual Christian, or as a congregation, are giving thanks rightly to God? In other words, what is the indicator of a thankful spirit? </a:t>
            </a:r>
          </a:p>
        </p:txBody>
      </p:sp>
      <p:sp>
        <p:nvSpPr>
          <p:cNvPr id="9" name="TextBox 8"/>
          <p:cNvSpPr txBox="1">
            <a:spLocks noChangeArrowheads="1"/>
          </p:cNvSpPr>
          <p:nvPr/>
        </p:nvSpPr>
        <p:spPr bwMode="auto">
          <a:xfrm>
            <a:off x="304800" y="4127718"/>
            <a:ext cx="8534400" cy="92333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ctr"/>
            <a:r>
              <a:rPr lang="en-US" sz="5400" i="0" dirty="0" smtClean="0"/>
              <a:t>“</a:t>
            </a:r>
            <a:r>
              <a:rPr lang="en-US" sz="5400" i="0" dirty="0" smtClean="0"/>
              <a:t>JOYFULLY”</a:t>
            </a:r>
            <a:endParaRPr lang="en-US" sz="5400" i="0" dirty="0"/>
          </a:p>
        </p:txBody>
      </p:sp>
    </p:spTree>
    <p:extLst>
      <p:ext uri="{BB962C8B-B14F-4D97-AF65-F5344CB8AC3E}">
        <p14:creationId xmlns:p14="http://schemas.microsoft.com/office/powerpoint/2010/main" val="312879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9358588" cy="707886"/>
          </a:xfrm>
          <a:prstGeom prst="rect">
            <a:avLst/>
          </a:prstGeom>
          <a:noFill/>
        </p:spPr>
        <p:txBody>
          <a:bodyPr wrap="none" rtlCol="0">
            <a:spAutoFit/>
          </a:bodyPr>
          <a:lstStyle/>
          <a:p>
            <a:r>
              <a:rPr lang="en-US" sz="4000" dirty="0" smtClean="0">
                <a:solidFill>
                  <a:schemeClr val="bg1"/>
                </a:solidFill>
              </a:rPr>
              <a:t>I. The </a:t>
            </a:r>
            <a:r>
              <a:rPr lang="en-US" sz="4000" b="1" u="sng" dirty="0" smtClean="0">
                <a:solidFill>
                  <a:schemeClr val="bg1"/>
                </a:solidFill>
              </a:rPr>
              <a:t>indicator</a:t>
            </a:r>
            <a:r>
              <a:rPr lang="en-US" sz="4000" dirty="0" smtClean="0">
                <a:solidFill>
                  <a:schemeClr val="bg1"/>
                </a:solidFill>
              </a:rPr>
              <a:t> of giving thanks to God </a:t>
            </a:r>
            <a:r>
              <a:rPr lang="en-US" sz="4000" baseline="30000" dirty="0" smtClean="0">
                <a:solidFill>
                  <a:schemeClr val="bg1"/>
                </a:solidFill>
              </a:rPr>
              <a:t>(1-2)</a:t>
            </a:r>
            <a:endParaRPr lang="en-US" sz="4000" baseline="30000" dirty="0">
              <a:solidFill>
                <a:schemeClr val="bg1"/>
              </a:solidFill>
            </a:endParaRPr>
          </a:p>
        </p:txBody>
      </p:sp>
      <p:sp>
        <p:nvSpPr>
          <p:cNvPr id="7" name="TextBox 6"/>
          <p:cNvSpPr txBox="1">
            <a:spLocks noChangeArrowheads="1"/>
          </p:cNvSpPr>
          <p:nvPr/>
        </p:nvSpPr>
        <p:spPr bwMode="auto">
          <a:xfrm>
            <a:off x="304801" y="1074003"/>
            <a:ext cx="8534400" cy="830997"/>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b="0" dirty="0"/>
              <a:t>1 Shout joyfully to the Lord, all the earth. 2 Serve the Lord with gladness; Come before Him with joyful singing.</a:t>
            </a:r>
          </a:p>
        </p:txBody>
      </p:sp>
      <p:sp>
        <p:nvSpPr>
          <p:cNvPr id="8" name="TextBox 7"/>
          <p:cNvSpPr txBox="1">
            <a:spLocks noChangeArrowheads="1"/>
          </p:cNvSpPr>
          <p:nvPr/>
        </p:nvSpPr>
        <p:spPr bwMode="auto">
          <a:xfrm>
            <a:off x="304800" y="20574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Shout joyfully (1)</a:t>
            </a:r>
          </a:p>
        </p:txBody>
      </p:sp>
      <p:sp>
        <p:nvSpPr>
          <p:cNvPr id="10" name="TextBox 9"/>
          <p:cNvSpPr txBox="1">
            <a:spLocks noChangeArrowheads="1"/>
          </p:cNvSpPr>
          <p:nvPr/>
        </p:nvSpPr>
        <p:spPr bwMode="auto">
          <a:xfrm>
            <a:off x="304800" y="2679918"/>
            <a:ext cx="8534400" cy="3785652"/>
          </a:xfrm>
          <a:prstGeom prst="rect">
            <a:avLst/>
          </a:prstGeom>
          <a:solidFill>
            <a:srgbClr val="966432">
              <a:alpha val="75000"/>
            </a:srgbClr>
          </a:solid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b="0" dirty="0"/>
              <a:t>15 He is the image of the invisible God, the firstborn of all creation. 16 For by Him all things were created, both in the heavens and on earth, visible and invisible, whether thrones or dominions or rulers or authorities — all things have been created through Him and for Him. 17 He is before all things, and in Him all things hold together. 18 He is also head of the body, the church; and He is the beginning, the firstborn from the dead, so that He Himself will come to have first place in everything. </a:t>
            </a:r>
            <a:endParaRPr lang="en-US" sz="2400" b="0" dirty="0" smtClean="0"/>
          </a:p>
          <a:p>
            <a:pPr algn="r"/>
            <a:r>
              <a:rPr lang="en-US" sz="2400" b="0" dirty="0" smtClean="0"/>
              <a:t>Colossians 1:15-18</a:t>
            </a:r>
            <a:endParaRPr lang="en-US" sz="2400" b="0" dirty="0"/>
          </a:p>
        </p:txBody>
      </p:sp>
    </p:spTree>
    <p:extLst>
      <p:ext uri="{BB962C8B-B14F-4D97-AF65-F5344CB8AC3E}">
        <p14:creationId xmlns:p14="http://schemas.microsoft.com/office/powerpoint/2010/main" val="287116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bg/>
                                          </p:spTgt>
                                        </p:tgtEl>
                                        <p:attrNameLst>
                                          <p:attrName>style.visibility</p:attrName>
                                        </p:attrNameLst>
                                      </p:cBhvr>
                                      <p:to>
                                        <p:strVal val="visible"/>
                                      </p:to>
                                    </p:set>
                                    <p:animEffect transition="in" filter="fade">
                                      <p:cBhvr>
                                        <p:cTn id="16" dur="1000"/>
                                        <p:tgtEl>
                                          <p:spTgt spid="10">
                                            <p:bg/>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fade">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10"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4585871"/>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Charles Spurgeon noted</a:t>
            </a:r>
            <a:r>
              <a:rPr lang="en-US" sz="3600" dirty="0">
                <a:solidFill>
                  <a:schemeClr val="bg1"/>
                </a:solidFill>
              </a:rPr>
              <a:t>, </a:t>
            </a:r>
            <a:endParaRPr lang="en-US" sz="3600" dirty="0" smtClean="0">
              <a:solidFill>
                <a:schemeClr val="bg1"/>
              </a:solidFill>
            </a:endParaRPr>
          </a:p>
          <a:p>
            <a:pPr algn="just"/>
            <a:endParaRPr lang="en-US" sz="3600" i="1" dirty="0">
              <a:solidFill>
                <a:schemeClr val="bg1"/>
              </a:solidFill>
            </a:endParaRPr>
          </a:p>
          <a:p>
            <a:pPr algn="just"/>
            <a:r>
              <a:rPr lang="en-US" sz="4400" i="1" dirty="0">
                <a:solidFill>
                  <a:schemeClr val="bg1"/>
                </a:solidFill>
              </a:rPr>
              <a:t>“Our happy God should be worshipped by a happy people; a cheerful spirit is in keeping with His nature, His acts, and the gratitude which we should cherish for His mercies.”</a:t>
            </a:r>
            <a:r>
              <a:rPr lang="en-US" sz="4400" dirty="0">
                <a:solidFill>
                  <a:schemeClr val="bg1"/>
                </a:solidFill>
              </a:rPr>
              <a:t> </a:t>
            </a:r>
          </a:p>
        </p:txBody>
      </p:sp>
    </p:spTree>
    <p:extLst>
      <p:ext uri="{BB962C8B-B14F-4D97-AF65-F5344CB8AC3E}">
        <p14:creationId xmlns:p14="http://schemas.microsoft.com/office/powerpoint/2010/main" val="261802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9358588" cy="707886"/>
          </a:xfrm>
          <a:prstGeom prst="rect">
            <a:avLst/>
          </a:prstGeom>
          <a:noFill/>
        </p:spPr>
        <p:txBody>
          <a:bodyPr wrap="none" rtlCol="0">
            <a:spAutoFit/>
          </a:bodyPr>
          <a:lstStyle/>
          <a:p>
            <a:r>
              <a:rPr lang="en-US" sz="4000" dirty="0" smtClean="0">
                <a:solidFill>
                  <a:schemeClr val="bg1"/>
                </a:solidFill>
              </a:rPr>
              <a:t>I. The </a:t>
            </a:r>
            <a:r>
              <a:rPr lang="en-US" sz="4000" b="1" u="sng" dirty="0" smtClean="0">
                <a:solidFill>
                  <a:schemeClr val="bg1"/>
                </a:solidFill>
              </a:rPr>
              <a:t>indicator</a:t>
            </a:r>
            <a:r>
              <a:rPr lang="en-US" sz="4000" dirty="0" smtClean="0">
                <a:solidFill>
                  <a:schemeClr val="bg1"/>
                </a:solidFill>
              </a:rPr>
              <a:t> of giving thanks to God </a:t>
            </a:r>
            <a:r>
              <a:rPr lang="en-US" sz="4000" baseline="30000" dirty="0" smtClean="0">
                <a:solidFill>
                  <a:schemeClr val="bg1"/>
                </a:solidFill>
              </a:rPr>
              <a:t>(1-2)</a:t>
            </a:r>
            <a:endParaRPr lang="en-US" sz="4000" baseline="30000" dirty="0">
              <a:solidFill>
                <a:schemeClr val="bg1"/>
              </a:solidFill>
            </a:endParaRPr>
          </a:p>
        </p:txBody>
      </p:sp>
      <p:sp>
        <p:nvSpPr>
          <p:cNvPr id="7" name="TextBox 6"/>
          <p:cNvSpPr txBox="1">
            <a:spLocks noChangeArrowheads="1"/>
          </p:cNvSpPr>
          <p:nvPr/>
        </p:nvSpPr>
        <p:spPr bwMode="auto">
          <a:xfrm>
            <a:off x="304801" y="1074003"/>
            <a:ext cx="8534400" cy="830997"/>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b="0" dirty="0"/>
              <a:t>1 Shout joyfully to the Lord, all the earth. 2 Serve the Lord with gladness; Come before Him with joyful singing.</a:t>
            </a:r>
          </a:p>
        </p:txBody>
      </p:sp>
      <p:sp>
        <p:nvSpPr>
          <p:cNvPr id="8" name="TextBox 7"/>
          <p:cNvSpPr txBox="1">
            <a:spLocks noChangeArrowheads="1"/>
          </p:cNvSpPr>
          <p:nvPr/>
        </p:nvSpPr>
        <p:spPr bwMode="auto">
          <a:xfrm>
            <a:off x="304800" y="20574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Shout joyfully (1)</a:t>
            </a:r>
          </a:p>
        </p:txBody>
      </p:sp>
      <p:sp>
        <p:nvSpPr>
          <p:cNvPr id="9" name="TextBox 8"/>
          <p:cNvSpPr txBox="1">
            <a:spLocks noChangeArrowheads="1"/>
          </p:cNvSpPr>
          <p:nvPr/>
        </p:nvSpPr>
        <p:spPr bwMode="auto">
          <a:xfrm>
            <a:off x="304800" y="26771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Serve gladly (2a)</a:t>
            </a:r>
          </a:p>
        </p:txBody>
      </p:sp>
      <p:sp>
        <p:nvSpPr>
          <p:cNvPr id="11" name="TextBox 10"/>
          <p:cNvSpPr txBox="1">
            <a:spLocks noChangeArrowheads="1"/>
          </p:cNvSpPr>
          <p:nvPr/>
        </p:nvSpPr>
        <p:spPr bwMode="auto">
          <a:xfrm>
            <a:off x="304800" y="335280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Come expressively (2b)</a:t>
            </a:r>
          </a:p>
        </p:txBody>
      </p:sp>
    </p:spTree>
    <p:extLst>
      <p:ext uri="{BB962C8B-B14F-4D97-AF65-F5344CB8AC3E}">
        <p14:creationId xmlns:p14="http://schemas.microsoft.com/office/powerpoint/2010/main" val="347111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2250"/>
                            </p:stCondLst>
                            <p:childTnLst>
                              <p:par>
                                <p:cTn id="13" presetID="10" presetClass="entr" presetSubtype="0" fill="hold" grpId="0" nodeType="afterEffect">
                                  <p:stCondLst>
                                    <p:cond delay="5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6032421"/>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Question and Thought:</a:t>
            </a:r>
            <a:endParaRPr lang="en-US" sz="1400" dirty="0" smtClean="0">
              <a:solidFill>
                <a:schemeClr val="bg1"/>
              </a:solidFill>
            </a:endParaRPr>
          </a:p>
          <a:p>
            <a:pPr algn="just"/>
            <a:endParaRPr lang="en-US" sz="1400" i="1" dirty="0">
              <a:solidFill>
                <a:schemeClr val="bg1"/>
              </a:solidFill>
            </a:endParaRPr>
          </a:p>
          <a:p>
            <a:pPr algn="just"/>
            <a:r>
              <a:rPr lang="en-US" sz="3600" dirty="0">
                <a:solidFill>
                  <a:schemeClr val="bg1"/>
                </a:solidFill>
              </a:rPr>
              <a:t>“Have I come </a:t>
            </a:r>
            <a:r>
              <a:rPr lang="en-US" sz="3600" i="1" u="sng" dirty="0">
                <a:solidFill>
                  <a:schemeClr val="bg1"/>
                </a:solidFill>
              </a:rPr>
              <a:t>prepared</a:t>
            </a:r>
            <a:r>
              <a:rPr lang="en-US" sz="3600" dirty="0">
                <a:solidFill>
                  <a:schemeClr val="bg1"/>
                </a:solidFill>
              </a:rPr>
              <a:t> – prepared to express myself joyfully, to be a person who </a:t>
            </a:r>
            <a:r>
              <a:rPr lang="en-US" sz="3600" dirty="0" smtClean="0">
                <a:solidFill>
                  <a:schemeClr val="bg1"/>
                </a:solidFill>
              </a:rPr>
              <a:t>manifests </a:t>
            </a:r>
            <a:r>
              <a:rPr lang="en-US" sz="3600" dirty="0">
                <a:solidFill>
                  <a:schemeClr val="bg1"/>
                </a:solidFill>
              </a:rPr>
              <a:t>genuine gladness before the Lord and His people?”  </a:t>
            </a:r>
            <a:endParaRPr lang="en-US" sz="1200" dirty="0" smtClean="0">
              <a:solidFill>
                <a:schemeClr val="bg1"/>
              </a:solidFill>
            </a:endParaRPr>
          </a:p>
          <a:p>
            <a:endParaRPr lang="en-US" sz="1200" dirty="0" smtClean="0">
              <a:solidFill>
                <a:schemeClr val="bg1"/>
              </a:solidFill>
            </a:endParaRPr>
          </a:p>
          <a:p>
            <a:pPr algn="just"/>
            <a:r>
              <a:rPr lang="en-US" sz="3600" dirty="0" smtClean="0">
                <a:solidFill>
                  <a:schemeClr val="bg1"/>
                </a:solidFill>
              </a:rPr>
              <a:t>As </a:t>
            </a:r>
            <a:r>
              <a:rPr lang="en-US" sz="3600" dirty="0">
                <a:solidFill>
                  <a:schemeClr val="bg1"/>
                </a:solidFill>
              </a:rPr>
              <a:t>we gather to worship the Lord, </a:t>
            </a:r>
            <a:r>
              <a:rPr lang="en-US" sz="3600" i="1" dirty="0">
                <a:solidFill>
                  <a:schemeClr val="bg1"/>
                </a:solidFill>
              </a:rPr>
              <a:t>every other person in the congregation should know whether or not you are finding joy in the Lord – your gladness to worship the Lord is to be evident to all</a:t>
            </a:r>
            <a:r>
              <a:rPr lang="en-US" sz="3600" dirty="0">
                <a:solidFill>
                  <a:schemeClr val="bg1"/>
                </a:solidFill>
              </a:rPr>
              <a:t>.  </a:t>
            </a:r>
          </a:p>
        </p:txBody>
      </p:sp>
    </p:spTree>
    <p:extLst>
      <p:ext uri="{BB962C8B-B14F-4D97-AF65-F5344CB8AC3E}">
        <p14:creationId xmlns:p14="http://schemas.microsoft.com/office/powerpoint/2010/main" val="61971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75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3250"/>
                                        <p:tgtEl>
                                          <p:spTgt spid="6">
                                            <p:txEl>
                                              <p:pRg st="2" end="2"/>
                                            </p:txEl>
                                          </p:spTgt>
                                        </p:tgtEl>
                                      </p:cBhvr>
                                    </p:animEffect>
                                  </p:childTnLst>
                                </p:cTn>
                              </p:par>
                            </p:childTnLst>
                          </p:cTn>
                        </p:par>
                        <p:par>
                          <p:cTn id="15" fill="hold">
                            <p:stCondLst>
                              <p:cond delay="4500"/>
                            </p:stCondLst>
                            <p:childTnLst>
                              <p:par>
                                <p:cTn id="16" presetID="10" presetClass="entr" presetSubtype="0" fill="hold" grpId="0" nodeType="afterEffect">
                                  <p:stCondLst>
                                    <p:cond delay="425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325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329848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fade">
                                      <p:cBhvr>
                                        <p:cTn id="22"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just"/>
            <a:r>
              <a:rPr lang="en-US" sz="3200" i="1" dirty="0" smtClean="0">
                <a:solidFill>
                  <a:schemeClr val="bg1"/>
                </a:solidFill>
              </a:rPr>
              <a:t>1 </a:t>
            </a:r>
            <a:r>
              <a:rPr lang="en-US" sz="3200" i="1" dirty="0">
                <a:solidFill>
                  <a:schemeClr val="bg1"/>
                </a:solidFill>
              </a:rPr>
              <a:t>Shout joyfully to the Lord, all the earth. 2 Serve the Lord with gladness; Come before Him with joyful singing. 3 Know that the Lord Himself is God; It is He who has made us, and not we ourselves; We are His people and the sheep of His pasture. 4 Enter His gates with thanksgiving And His courts with praise. Give thanks to Him, bless His name. 5 For the Lord is good; His </a:t>
            </a:r>
            <a:r>
              <a:rPr lang="en-US" sz="3200" i="1" dirty="0" err="1">
                <a:solidFill>
                  <a:schemeClr val="bg1"/>
                </a:solidFill>
              </a:rPr>
              <a:t>lovingkindness</a:t>
            </a:r>
            <a:r>
              <a:rPr lang="en-US" sz="3200" i="1" dirty="0">
                <a:solidFill>
                  <a:schemeClr val="bg1"/>
                </a:solidFill>
              </a:rPr>
              <a:t> is everlasting And His faithfulness to all </a:t>
            </a:r>
            <a:r>
              <a:rPr lang="en-US" sz="3200" i="1" dirty="0" smtClean="0">
                <a:solidFill>
                  <a:schemeClr val="bg1"/>
                </a:solidFill>
              </a:rPr>
              <a:t>generations.</a:t>
            </a:r>
            <a:endParaRPr lang="en-US" sz="4800" dirty="0"/>
          </a:p>
        </p:txBody>
      </p:sp>
    </p:spTree>
    <p:extLst>
      <p:ext uri="{BB962C8B-B14F-4D97-AF65-F5344CB8AC3E}">
        <p14:creationId xmlns:p14="http://schemas.microsoft.com/office/powerpoint/2010/main" val="402312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6329938"/>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John 10:11-16</a:t>
            </a:r>
          </a:p>
          <a:p>
            <a:pPr algn="ctr"/>
            <a:endParaRPr lang="en-US" sz="3200" i="1" baseline="30000" dirty="0" smtClean="0">
              <a:solidFill>
                <a:schemeClr val="bg1"/>
              </a:solidFill>
            </a:endParaRPr>
          </a:p>
          <a:p>
            <a:pPr algn="just"/>
            <a:r>
              <a:rPr lang="en-US" sz="2800" i="1" dirty="0">
                <a:solidFill>
                  <a:schemeClr val="bg1"/>
                </a:solidFill>
              </a:rPr>
              <a:t>11 I am the good shepherd; the good shepherd lays down His life for the sheep. 12 "He who is a hired hand, and not a shepherd, who is not the owner of the sheep, sees the wolf coming, and leaves the sheep and flees, and the wolf snatches them and scatters them. 13 He flees because he is a hired hand and is not concerned about the sheep. 14 I am the good shepherd, and I know My own and My own know Me, 15 even as the Father knows Me and I know the Father; and I lay down My life for the sheep. 16 I have other sheep, which are not of this fold; I must bring them also, and they will hear My voice; and they will become one flock with one shepherd. </a:t>
            </a:r>
            <a:endParaRPr lang="en-US" sz="2800" dirty="0">
              <a:solidFill>
                <a:schemeClr val="bg1"/>
              </a:solidFill>
            </a:endParaRPr>
          </a:p>
        </p:txBody>
      </p:sp>
    </p:spTree>
    <p:extLst>
      <p:ext uri="{BB962C8B-B14F-4D97-AF65-F5344CB8AC3E}">
        <p14:creationId xmlns:p14="http://schemas.microsoft.com/office/powerpoint/2010/main" val="2673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383885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3088025"/>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Philippians 4:12-13; 4-7</a:t>
            </a:r>
            <a:endParaRPr lang="en-US" sz="1000" b="1" dirty="0" smtClean="0">
              <a:solidFill>
                <a:schemeClr val="bg1"/>
              </a:solidFill>
            </a:endParaRPr>
          </a:p>
          <a:p>
            <a:pPr algn="ctr"/>
            <a:endParaRPr lang="en-US" sz="1000" i="1" baseline="30000" dirty="0" smtClean="0">
              <a:solidFill>
                <a:schemeClr val="bg1"/>
              </a:solidFill>
            </a:endParaRPr>
          </a:p>
          <a:p>
            <a:pPr algn="just"/>
            <a:r>
              <a:rPr lang="en-US" sz="2800" i="1" dirty="0">
                <a:solidFill>
                  <a:schemeClr val="bg1"/>
                </a:solidFill>
              </a:rPr>
              <a:t>“12 I know how to get along with humble means, and I also know how to live in prosperity; in any and every circumstance I have learned the secret of being filled and going hungry, both of having abundance and suffering need. 13 I can do all things through Him who strengthens me.”</a:t>
            </a:r>
            <a:r>
              <a:rPr lang="en-US" sz="2800" dirty="0">
                <a:solidFill>
                  <a:schemeClr val="bg1"/>
                </a:solidFill>
              </a:rPr>
              <a:t> </a:t>
            </a:r>
          </a:p>
        </p:txBody>
      </p:sp>
      <p:sp>
        <p:nvSpPr>
          <p:cNvPr id="5" name="TextBox 4"/>
          <p:cNvSpPr txBox="1"/>
          <p:nvPr/>
        </p:nvSpPr>
        <p:spPr>
          <a:xfrm>
            <a:off x="76200" y="3657600"/>
            <a:ext cx="8991600" cy="3108543"/>
          </a:xfrm>
          <a:prstGeom prst="rect">
            <a:avLst/>
          </a:prstGeom>
          <a:solidFill>
            <a:srgbClr val="966432">
              <a:alpha val="85000"/>
            </a:srgbClr>
          </a:solidFill>
        </p:spPr>
        <p:txBody>
          <a:bodyPr wrap="square" rtlCol="0">
            <a:spAutoFit/>
          </a:bodyPr>
          <a:lstStyle/>
          <a:p>
            <a:pPr algn="just"/>
            <a:r>
              <a:rPr lang="en-US" sz="2800" i="1" dirty="0">
                <a:solidFill>
                  <a:schemeClr val="bg1"/>
                </a:solidFill>
              </a:rPr>
              <a:t>“4 Rejoice in the Lord always; again I will say, rejoice! 5 Let your gentle spirit be known to all men. The Lord is near. 6 Be anxious for nothing, but in everything by prayer and supplication with thanksgiving let your requests be made known to God. 7 And the peace of God, which surpasses all comprehension, will guard your hearts and your minds in Christ Jesus.”</a:t>
            </a:r>
            <a:r>
              <a:rPr lang="en-US" sz="2800" dirty="0">
                <a:solidFill>
                  <a:schemeClr val="bg1"/>
                </a:solidFill>
              </a:rPr>
              <a:t> </a:t>
            </a:r>
          </a:p>
        </p:txBody>
      </p:sp>
    </p:spTree>
    <p:extLst>
      <p:ext uri="{BB962C8B-B14F-4D97-AF65-F5344CB8AC3E}">
        <p14:creationId xmlns:p14="http://schemas.microsoft.com/office/powerpoint/2010/main" val="418582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76200" y="304800"/>
            <a:ext cx="8835817" cy="677108"/>
          </a:xfrm>
          <a:prstGeom prst="rect">
            <a:avLst/>
          </a:prstGeom>
          <a:noFill/>
        </p:spPr>
        <p:txBody>
          <a:bodyPr wrap="none" rtlCol="0">
            <a:spAutoFit/>
          </a:bodyPr>
          <a:lstStyle/>
          <a:p>
            <a:r>
              <a:rPr lang="en-US" sz="3800" dirty="0" smtClean="0">
                <a:solidFill>
                  <a:schemeClr val="bg1"/>
                </a:solidFill>
              </a:rPr>
              <a:t>II. The </a:t>
            </a:r>
            <a:r>
              <a:rPr lang="en-US" sz="3800" b="1" u="sng" dirty="0" smtClean="0">
                <a:solidFill>
                  <a:schemeClr val="bg1"/>
                </a:solidFill>
              </a:rPr>
              <a:t>imperative</a:t>
            </a:r>
            <a:r>
              <a:rPr lang="en-US" sz="3800" dirty="0">
                <a:solidFill>
                  <a:schemeClr val="bg1"/>
                </a:solidFill>
              </a:rPr>
              <a:t> </a:t>
            </a:r>
            <a:r>
              <a:rPr lang="en-US" sz="3800" dirty="0" smtClean="0">
                <a:solidFill>
                  <a:schemeClr val="bg1"/>
                </a:solidFill>
              </a:rPr>
              <a:t>of giving thanks to God </a:t>
            </a:r>
            <a:r>
              <a:rPr lang="en-US" sz="3800" baseline="30000" dirty="0" smtClean="0">
                <a:solidFill>
                  <a:schemeClr val="bg1"/>
                </a:solidFill>
              </a:rPr>
              <a:t>(3)</a:t>
            </a:r>
            <a:endParaRPr lang="en-US" sz="3800" baseline="30000" dirty="0">
              <a:solidFill>
                <a:schemeClr val="bg1"/>
              </a:solidFill>
            </a:endParaRPr>
          </a:p>
        </p:txBody>
      </p:sp>
      <p:sp>
        <p:nvSpPr>
          <p:cNvPr id="7" name="TextBox 6"/>
          <p:cNvSpPr txBox="1">
            <a:spLocks noChangeArrowheads="1"/>
          </p:cNvSpPr>
          <p:nvPr/>
        </p:nvSpPr>
        <p:spPr bwMode="auto">
          <a:xfrm>
            <a:off x="304801" y="990600"/>
            <a:ext cx="8534400" cy="1200329"/>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algn="just"/>
            <a:r>
              <a:rPr lang="en-US" sz="2400" u="sng" dirty="0"/>
              <a:t>Know</a:t>
            </a:r>
            <a:r>
              <a:rPr lang="en-US" sz="2400" b="0" dirty="0"/>
              <a:t> that the Lord Himself is God; It is He who has made us, and not we ourselves; We are His people and the sheep of His pasture.</a:t>
            </a:r>
          </a:p>
        </p:txBody>
      </p:sp>
      <p:sp>
        <p:nvSpPr>
          <p:cNvPr id="8" name="TextBox 7"/>
          <p:cNvSpPr txBox="1">
            <a:spLocks noChangeArrowheads="1"/>
          </p:cNvSpPr>
          <p:nvPr/>
        </p:nvSpPr>
        <p:spPr bwMode="auto">
          <a:xfrm>
            <a:off x="304800" y="23723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AutoNum type="alphaUcPeriod"/>
            </a:pPr>
            <a:r>
              <a:rPr lang="en-US" sz="2800" b="0" i="0" dirty="0" smtClean="0"/>
              <a:t>The LORD [Yahweh] is God [Elohim] </a:t>
            </a:r>
            <a:r>
              <a:rPr lang="en-US" sz="2800" b="0" i="0" baseline="30000" dirty="0" smtClean="0"/>
              <a:t>(3a)</a:t>
            </a:r>
          </a:p>
        </p:txBody>
      </p:sp>
      <p:sp>
        <p:nvSpPr>
          <p:cNvPr id="9" name="TextBox 8"/>
          <p:cNvSpPr txBox="1">
            <a:spLocks noChangeArrowheads="1"/>
          </p:cNvSpPr>
          <p:nvPr/>
        </p:nvSpPr>
        <p:spPr bwMode="auto">
          <a:xfrm>
            <a:off x="304800" y="29819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2"/>
            </a:pPr>
            <a:r>
              <a:rPr lang="en-US" sz="2800" b="0" i="0" dirty="0" smtClean="0"/>
              <a:t>The LORD is Creator </a:t>
            </a:r>
            <a:r>
              <a:rPr lang="en-US" sz="2800" b="0" i="0" baseline="30000" dirty="0"/>
              <a:t>(</a:t>
            </a:r>
            <a:r>
              <a:rPr lang="en-US" sz="2800" b="0" i="0" baseline="30000" dirty="0" smtClean="0"/>
              <a:t>3b)</a:t>
            </a:r>
            <a:endParaRPr lang="en-US" sz="2800" b="0" i="0" dirty="0" smtClean="0"/>
          </a:p>
        </p:txBody>
      </p:sp>
      <p:sp>
        <p:nvSpPr>
          <p:cNvPr id="11" name="TextBox 10"/>
          <p:cNvSpPr txBox="1">
            <a:spLocks noChangeArrowheads="1"/>
          </p:cNvSpPr>
          <p:nvPr/>
        </p:nvSpPr>
        <p:spPr bwMode="auto">
          <a:xfrm>
            <a:off x="304800" y="3667780"/>
            <a:ext cx="8534400" cy="523220"/>
          </a:xfrm>
          <a:prstGeom prst="rect">
            <a:avLst/>
          </a:prstGeom>
          <a:noFill/>
          <a:ln>
            <a:noFill/>
          </a:ln>
          <a:extLst/>
        </p:spPr>
        <p:txBody>
          <a:bodyPr wrap="square">
            <a:spAutoFit/>
          </a:bodyPr>
          <a:lstStyle>
            <a:lvl1pPr eaLnBrk="0" hangingPunct="0">
              <a:defRPr sz="3200" b="1" i="1">
                <a:solidFill>
                  <a:schemeClr val="bg1"/>
                </a:solidFill>
                <a:latin typeface="Century Gothic" pitchFamily="34" charset="0"/>
                <a:cs typeface="Arial" charset="0"/>
              </a:defRPr>
            </a:lvl1pPr>
            <a:lvl2pPr marL="742950" indent="-285750" eaLnBrk="0" hangingPunct="0">
              <a:defRPr sz="3200" b="1" i="1">
                <a:solidFill>
                  <a:schemeClr val="bg1"/>
                </a:solidFill>
                <a:latin typeface="Century Gothic" pitchFamily="34" charset="0"/>
                <a:cs typeface="Arial" charset="0"/>
              </a:defRPr>
            </a:lvl2pPr>
            <a:lvl3pPr marL="1143000" indent="-228600" eaLnBrk="0" hangingPunct="0">
              <a:defRPr sz="3200" b="1" i="1">
                <a:solidFill>
                  <a:schemeClr val="bg1"/>
                </a:solidFill>
                <a:latin typeface="Century Gothic" pitchFamily="34" charset="0"/>
                <a:cs typeface="Arial" charset="0"/>
              </a:defRPr>
            </a:lvl3pPr>
            <a:lvl4pPr marL="1600200" indent="-228600" eaLnBrk="0" hangingPunct="0">
              <a:defRPr sz="3200" b="1" i="1">
                <a:solidFill>
                  <a:schemeClr val="bg1"/>
                </a:solidFill>
                <a:latin typeface="Century Gothic" pitchFamily="34" charset="0"/>
                <a:cs typeface="Arial" charset="0"/>
              </a:defRPr>
            </a:lvl4pPr>
            <a:lvl5pPr marL="2057400" indent="-228600" eaLnBrk="0" hangingPunct="0">
              <a:defRPr sz="3200" b="1" i="1">
                <a:solidFill>
                  <a:schemeClr val="bg1"/>
                </a:solidFill>
                <a:latin typeface="Century Gothic" pitchFamily="34" charset="0"/>
                <a:cs typeface="Arial" charset="0"/>
              </a:defRPr>
            </a:lvl5pPr>
            <a:lvl6pPr marL="2514600" indent="-228600" eaLnBrk="0" fontAlgn="base" hangingPunct="0">
              <a:spcBef>
                <a:spcPct val="0"/>
              </a:spcBef>
              <a:spcAft>
                <a:spcPct val="0"/>
              </a:spcAft>
              <a:defRPr sz="3200" b="1" i="1">
                <a:solidFill>
                  <a:schemeClr val="bg1"/>
                </a:solidFill>
                <a:latin typeface="Century Gothic" pitchFamily="34" charset="0"/>
                <a:cs typeface="Arial" charset="0"/>
              </a:defRPr>
            </a:lvl6pPr>
            <a:lvl7pPr marL="2971800" indent="-228600" eaLnBrk="0" fontAlgn="base" hangingPunct="0">
              <a:spcBef>
                <a:spcPct val="0"/>
              </a:spcBef>
              <a:spcAft>
                <a:spcPct val="0"/>
              </a:spcAft>
              <a:defRPr sz="3200" b="1" i="1">
                <a:solidFill>
                  <a:schemeClr val="bg1"/>
                </a:solidFill>
                <a:latin typeface="Century Gothic" pitchFamily="34" charset="0"/>
                <a:cs typeface="Arial" charset="0"/>
              </a:defRPr>
            </a:lvl7pPr>
            <a:lvl8pPr marL="3429000" indent="-228600" eaLnBrk="0" fontAlgn="base" hangingPunct="0">
              <a:spcBef>
                <a:spcPct val="0"/>
              </a:spcBef>
              <a:spcAft>
                <a:spcPct val="0"/>
              </a:spcAft>
              <a:defRPr sz="3200" b="1" i="1">
                <a:solidFill>
                  <a:schemeClr val="bg1"/>
                </a:solidFill>
                <a:latin typeface="Century Gothic" pitchFamily="34" charset="0"/>
                <a:cs typeface="Arial" charset="0"/>
              </a:defRPr>
            </a:lvl8pPr>
            <a:lvl9pPr marL="3886200" indent="-228600" eaLnBrk="0" fontAlgn="base" hangingPunct="0">
              <a:spcBef>
                <a:spcPct val="0"/>
              </a:spcBef>
              <a:spcAft>
                <a:spcPct val="0"/>
              </a:spcAft>
              <a:defRPr sz="3200" b="1" i="1">
                <a:solidFill>
                  <a:schemeClr val="bg1"/>
                </a:solidFill>
                <a:latin typeface="Century Gothic" pitchFamily="34" charset="0"/>
                <a:cs typeface="Arial" charset="0"/>
              </a:defRPr>
            </a:lvl9pPr>
          </a:lstStyle>
          <a:p>
            <a:pPr marL="514350" indent="-514350" algn="just">
              <a:buFont typeface="+mj-lt"/>
              <a:buAutoNum type="alphaUcPeriod" startAt="3"/>
            </a:pPr>
            <a:r>
              <a:rPr lang="en-US" sz="2800" b="0" i="0" dirty="0" smtClean="0"/>
              <a:t>The LORD is Redeemer </a:t>
            </a:r>
            <a:r>
              <a:rPr lang="en-US" sz="2800" b="0" i="0" baseline="30000" dirty="0"/>
              <a:t>(</a:t>
            </a:r>
            <a:r>
              <a:rPr lang="en-US" sz="2800" b="0" i="0" baseline="30000" dirty="0" smtClean="0"/>
              <a:t>3c)</a:t>
            </a:r>
            <a:endParaRPr lang="en-US" sz="2800" b="0" i="0" baseline="30000" dirty="0"/>
          </a:p>
        </p:txBody>
      </p:sp>
    </p:spTree>
    <p:extLst>
      <p:ext uri="{BB962C8B-B14F-4D97-AF65-F5344CB8AC3E}">
        <p14:creationId xmlns:p14="http://schemas.microsoft.com/office/powerpoint/2010/main" val="197484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750"/>
                                        <p:tgtEl>
                                          <p:spTgt spid="7">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1000"/>
                                        <p:tgtEl>
                                          <p:spTgt spid="9">
                                            <p:txEl>
                                              <p:pRg st="0" end="0"/>
                                            </p:txEl>
                                          </p:spTgt>
                                        </p:tgtEl>
                                      </p:cBhvr>
                                    </p:animEffect>
                                  </p:childTnLst>
                                </p:cTn>
                              </p:par>
                            </p:childTnLst>
                          </p:cTn>
                        </p:par>
                        <p:par>
                          <p:cTn id="16" fill="hold">
                            <p:stCondLst>
                              <p:cond delay="2750"/>
                            </p:stCondLst>
                            <p:childTnLst>
                              <p:par>
                                <p:cTn id="17" presetID="10" presetClass="entr" presetSubtype="0" fill="hold" grpId="0"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fade">
                                      <p:cBhvr>
                                        <p:cTn id="19"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152400"/>
            <a:ext cx="8991600" cy="1569660"/>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Hebrews 13:5</a:t>
            </a:r>
          </a:p>
          <a:p>
            <a:pPr algn="just"/>
            <a:r>
              <a:rPr lang="en-US" sz="3200" i="1" dirty="0" smtClean="0">
                <a:solidFill>
                  <a:schemeClr val="bg1"/>
                </a:solidFill>
              </a:rPr>
              <a:t>“…for </a:t>
            </a:r>
            <a:r>
              <a:rPr lang="en-US" sz="3200" i="1" dirty="0">
                <a:solidFill>
                  <a:schemeClr val="bg1"/>
                </a:solidFill>
              </a:rPr>
              <a:t>He Himself has said, ‘I WILL NEVER DESERT YOU, NOR WILL I EVER FORSAKE YOU…’”</a:t>
            </a:r>
            <a:r>
              <a:rPr lang="en-US" sz="3200" dirty="0">
                <a:solidFill>
                  <a:schemeClr val="bg1"/>
                </a:solidFill>
              </a:rPr>
              <a:t> </a:t>
            </a:r>
          </a:p>
        </p:txBody>
      </p:sp>
      <p:sp>
        <p:nvSpPr>
          <p:cNvPr id="5" name="TextBox 4"/>
          <p:cNvSpPr txBox="1"/>
          <p:nvPr/>
        </p:nvSpPr>
        <p:spPr>
          <a:xfrm>
            <a:off x="76200" y="1828800"/>
            <a:ext cx="8991600" cy="1077218"/>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Matthew 28:20</a:t>
            </a:r>
          </a:p>
          <a:p>
            <a:pPr algn="just"/>
            <a:r>
              <a:rPr lang="en-US" sz="3200" i="1" dirty="0" smtClean="0">
                <a:solidFill>
                  <a:schemeClr val="bg1"/>
                </a:solidFill>
              </a:rPr>
              <a:t>“</a:t>
            </a:r>
            <a:r>
              <a:rPr lang="en-US" sz="3200" i="1" dirty="0">
                <a:solidFill>
                  <a:schemeClr val="bg1"/>
                </a:solidFill>
              </a:rPr>
              <a:t>And lo, I am with you….always…”</a:t>
            </a:r>
            <a:r>
              <a:rPr lang="en-US" sz="3200" dirty="0">
                <a:solidFill>
                  <a:schemeClr val="bg1"/>
                </a:solidFill>
              </a:rPr>
              <a:t> </a:t>
            </a:r>
          </a:p>
        </p:txBody>
      </p:sp>
      <p:sp>
        <p:nvSpPr>
          <p:cNvPr id="7" name="TextBox 6"/>
          <p:cNvSpPr txBox="1"/>
          <p:nvPr/>
        </p:nvSpPr>
        <p:spPr>
          <a:xfrm>
            <a:off x="76200" y="3124200"/>
            <a:ext cx="8991600" cy="3539430"/>
          </a:xfrm>
          <a:prstGeom prst="rect">
            <a:avLst/>
          </a:prstGeom>
          <a:solidFill>
            <a:srgbClr val="966432">
              <a:alpha val="85000"/>
            </a:srgbClr>
          </a:solidFill>
        </p:spPr>
        <p:txBody>
          <a:bodyPr wrap="square" rtlCol="0">
            <a:spAutoFit/>
          </a:bodyPr>
          <a:lstStyle/>
          <a:p>
            <a:pPr algn="just"/>
            <a:r>
              <a:rPr lang="en-US" sz="3200" i="1" dirty="0" smtClean="0">
                <a:solidFill>
                  <a:schemeClr val="bg1"/>
                </a:solidFill>
              </a:rPr>
              <a:t>Romans 8:38-39</a:t>
            </a:r>
          </a:p>
          <a:p>
            <a:pPr algn="just"/>
            <a:r>
              <a:rPr lang="en-US" sz="3200" i="1" dirty="0" smtClean="0">
                <a:solidFill>
                  <a:schemeClr val="bg1"/>
                </a:solidFill>
              </a:rPr>
              <a:t>“</a:t>
            </a:r>
            <a:r>
              <a:rPr lang="en-US" sz="3200" i="1" dirty="0">
                <a:solidFill>
                  <a:schemeClr val="bg1"/>
                </a:solidFill>
              </a:rPr>
              <a:t>38 For I am convinced that neither death, nor life, nor angels, nor principalities, nor things present, nor things to come, nor powers, 39 nor height, nor depth, nor any other created thing, will be able to separate us from the love of God, which is in Christ Jesus our Lord.” </a:t>
            </a:r>
            <a:endParaRPr lang="en-US" sz="3200" dirty="0">
              <a:solidFill>
                <a:schemeClr val="bg1"/>
              </a:solidFill>
            </a:endParaRPr>
          </a:p>
        </p:txBody>
      </p:sp>
    </p:spTree>
    <p:extLst>
      <p:ext uri="{BB962C8B-B14F-4D97-AF65-F5344CB8AC3E}">
        <p14:creationId xmlns:p14="http://schemas.microsoft.com/office/powerpoint/2010/main" val="107381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970865"/>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Romans 10:13-15</a:t>
            </a:r>
            <a:endParaRPr lang="en-US" sz="1000" b="1" dirty="0" smtClean="0">
              <a:solidFill>
                <a:schemeClr val="bg1"/>
              </a:solidFill>
            </a:endParaRPr>
          </a:p>
          <a:p>
            <a:pPr algn="ctr"/>
            <a:endParaRPr lang="en-US" sz="1000" b="1" dirty="0" smtClean="0">
              <a:solidFill>
                <a:schemeClr val="bg1"/>
              </a:solidFill>
            </a:endParaRPr>
          </a:p>
          <a:p>
            <a:pPr algn="just"/>
            <a:r>
              <a:rPr lang="en-US" sz="3600" i="1" dirty="0">
                <a:solidFill>
                  <a:schemeClr val="bg1"/>
                </a:solidFill>
              </a:rPr>
              <a:t>1</a:t>
            </a:r>
            <a:r>
              <a:rPr lang="en-US" sz="3600" i="1" dirty="0" smtClean="0">
                <a:solidFill>
                  <a:schemeClr val="bg1"/>
                </a:solidFill>
              </a:rPr>
              <a:t>3 </a:t>
            </a:r>
            <a:r>
              <a:rPr lang="en-US" sz="3600" i="1" dirty="0">
                <a:solidFill>
                  <a:schemeClr val="bg1"/>
                </a:solidFill>
              </a:rPr>
              <a:t>for "WHOEVER WILL CALL ON THE NAME OF THE LORD WILL BE SAVED." 14 How then will they call on Him in whom they have not believed? How will they believe in Him whom they have not heard? And how will they hear without a preacher? 15 How will they preach unless they are sent? Just as it is written, "HOW BEAUTIFUL ARE THE FEET OF THOSE WHO BRING GOOD NEWS OF GOOD THINGS!"</a:t>
            </a:r>
            <a:endParaRPr lang="en-US" sz="3600" dirty="0">
              <a:solidFill>
                <a:schemeClr val="bg1"/>
              </a:solidFill>
            </a:endParaRPr>
          </a:p>
        </p:txBody>
      </p:sp>
    </p:spTree>
    <p:extLst>
      <p:ext uri="{BB962C8B-B14F-4D97-AF65-F5344CB8AC3E}">
        <p14:creationId xmlns:p14="http://schemas.microsoft.com/office/powerpoint/2010/main" val="35734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5591274"/>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Psalm 100</a:t>
            </a:r>
          </a:p>
          <a:p>
            <a:pPr algn="ctr"/>
            <a:r>
              <a:rPr lang="en-US" sz="3200" i="1" baseline="30000" dirty="0" smtClean="0">
                <a:solidFill>
                  <a:schemeClr val="bg1"/>
                </a:solidFill>
              </a:rPr>
              <a:t>A Psalm for Thanksgiving</a:t>
            </a:r>
          </a:p>
          <a:p>
            <a:pPr algn="just"/>
            <a:r>
              <a:rPr lang="en-US" sz="3200" i="1" dirty="0" smtClean="0">
                <a:solidFill>
                  <a:schemeClr val="bg1"/>
                </a:solidFill>
              </a:rPr>
              <a:t>1 </a:t>
            </a:r>
            <a:r>
              <a:rPr lang="en-US" sz="3200" i="1" dirty="0">
                <a:solidFill>
                  <a:schemeClr val="bg1"/>
                </a:solidFill>
              </a:rPr>
              <a:t>Shout joyfully to the Lord, all the earth. 2 Serve the Lord with gladness; Come before Him with joyful singing. 3 Know that the Lord Himself is God; It is He who has made us, and not we ourselves; We are His people and the sheep of His pasture. 4 Enter His gates with thanksgiving And His courts with praise. Give thanks to Him, bless His name. 5 For the Lord is good; His </a:t>
            </a:r>
            <a:r>
              <a:rPr lang="en-US" sz="3200" i="1" dirty="0" err="1">
                <a:solidFill>
                  <a:schemeClr val="bg1"/>
                </a:solidFill>
              </a:rPr>
              <a:t>lovingkindness</a:t>
            </a:r>
            <a:r>
              <a:rPr lang="en-US" sz="3200" i="1" dirty="0">
                <a:solidFill>
                  <a:schemeClr val="bg1"/>
                </a:solidFill>
              </a:rPr>
              <a:t> is everlasting And His faithfulness to all </a:t>
            </a:r>
            <a:r>
              <a:rPr lang="en-US" sz="3200" i="1" dirty="0" smtClean="0">
                <a:solidFill>
                  <a:schemeClr val="bg1"/>
                </a:solidFill>
              </a:rPr>
              <a:t>generations.</a:t>
            </a:r>
            <a:endParaRPr lang="en-US" sz="4800" dirty="0"/>
          </a:p>
        </p:txBody>
      </p:sp>
    </p:spTree>
    <p:extLst>
      <p:ext uri="{BB962C8B-B14F-4D97-AF65-F5344CB8AC3E}">
        <p14:creationId xmlns:p14="http://schemas.microsoft.com/office/powerpoint/2010/main" val="23313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89864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228600"/>
            <a:ext cx="8991600" cy="5262979"/>
          </a:xfrm>
          <a:prstGeom prst="rect">
            <a:avLst/>
          </a:prstGeom>
          <a:solidFill>
            <a:srgbClr val="966432">
              <a:alpha val="85000"/>
            </a:srgbClr>
          </a:solidFill>
        </p:spPr>
        <p:txBody>
          <a:bodyPr wrap="square" rtlCol="0">
            <a:spAutoFit/>
          </a:bodyPr>
          <a:lstStyle/>
          <a:p>
            <a:pPr algn="ctr"/>
            <a:r>
              <a:rPr lang="en-US" sz="4800" i="1" dirty="0" smtClean="0">
                <a:solidFill>
                  <a:schemeClr val="bg1"/>
                </a:solidFill>
              </a:rPr>
              <a:t>Ingratitude</a:t>
            </a:r>
            <a:endParaRPr lang="en-US" sz="4800" dirty="0">
              <a:solidFill>
                <a:schemeClr val="bg1"/>
              </a:solidFill>
            </a:endParaRPr>
          </a:p>
          <a:p>
            <a:pPr algn="just"/>
            <a:r>
              <a:rPr lang="en-US" sz="3600" i="1" dirty="0" smtClean="0">
                <a:solidFill>
                  <a:schemeClr val="bg1"/>
                </a:solidFill>
              </a:rPr>
              <a:t>From the Latin – </a:t>
            </a:r>
          </a:p>
          <a:p>
            <a:pPr marL="571500" indent="-571500" algn="just">
              <a:buFont typeface="Wingdings" panose="05000000000000000000" pitchFamily="2" charset="2"/>
              <a:buChar char="ü"/>
            </a:pPr>
            <a:r>
              <a:rPr lang="en-US" sz="3600" i="1" dirty="0" smtClean="0">
                <a:solidFill>
                  <a:schemeClr val="bg1"/>
                </a:solidFill>
              </a:rPr>
              <a:t>“in” – not --- and;</a:t>
            </a:r>
          </a:p>
          <a:p>
            <a:pPr marL="571500" indent="-571500" algn="just">
              <a:buFont typeface="Wingdings" panose="05000000000000000000" pitchFamily="2" charset="2"/>
              <a:buChar char="ü"/>
            </a:pPr>
            <a:r>
              <a:rPr lang="en-US" sz="3600" i="1" dirty="0" smtClean="0">
                <a:solidFill>
                  <a:schemeClr val="bg1"/>
                </a:solidFill>
              </a:rPr>
              <a:t>“</a:t>
            </a:r>
            <a:r>
              <a:rPr lang="en-US" sz="3600" i="1" dirty="0" err="1" smtClean="0">
                <a:solidFill>
                  <a:schemeClr val="bg1"/>
                </a:solidFill>
              </a:rPr>
              <a:t>gratidudo</a:t>
            </a:r>
            <a:r>
              <a:rPr lang="en-US" sz="3600" i="1" dirty="0" smtClean="0">
                <a:solidFill>
                  <a:schemeClr val="bg1"/>
                </a:solidFill>
              </a:rPr>
              <a:t>” – to be pleasing; pleasant, gracious, thankful</a:t>
            </a:r>
          </a:p>
          <a:p>
            <a:pPr marL="571500" indent="-571500" algn="just">
              <a:buFont typeface="Wingdings" panose="05000000000000000000" pitchFamily="2" charset="2"/>
              <a:buChar char="ü"/>
            </a:pPr>
            <a:r>
              <a:rPr lang="en-US" sz="3600" i="1" dirty="0" smtClean="0">
                <a:solidFill>
                  <a:schemeClr val="bg1"/>
                </a:solidFill>
              </a:rPr>
              <a:t>Not pleasing, pleasant, gracious, thankful</a:t>
            </a:r>
          </a:p>
          <a:p>
            <a:pPr marL="571500" indent="-571500" algn="just">
              <a:buFont typeface="Wingdings" panose="05000000000000000000" pitchFamily="2" charset="2"/>
              <a:buChar char="ü"/>
            </a:pPr>
            <a:endParaRPr lang="en-US" sz="3600" i="1" dirty="0">
              <a:solidFill>
                <a:schemeClr val="bg1"/>
              </a:solidFill>
            </a:endParaRPr>
          </a:p>
          <a:p>
            <a:pPr algn="ctr"/>
            <a:r>
              <a:rPr lang="en-US" sz="3600" i="1" dirty="0">
                <a:solidFill>
                  <a:schemeClr val="bg1"/>
                </a:solidFill>
              </a:rPr>
              <a:t>Every sinful thought and action you experience is an act of ingratitude toward God</a:t>
            </a:r>
            <a:r>
              <a:rPr lang="en-US" sz="3600" i="1" dirty="0" smtClean="0">
                <a:solidFill>
                  <a:schemeClr val="bg1"/>
                </a:solidFill>
              </a:rPr>
              <a:t>.</a:t>
            </a:r>
            <a:endParaRPr lang="en-US" sz="3600" i="1" dirty="0">
              <a:solidFill>
                <a:schemeClr val="bg1"/>
              </a:solidFill>
            </a:endParaRPr>
          </a:p>
        </p:txBody>
      </p:sp>
    </p:spTree>
    <p:extLst>
      <p:ext uri="{BB962C8B-B14F-4D97-AF65-F5344CB8AC3E}">
        <p14:creationId xmlns:p14="http://schemas.microsoft.com/office/powerpoint/2010/main" val="31707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par>
                          <p:cTn id="8" fill="hold">
                            <p:stCondLst>
                              <p:cond delay="1750"/>
                            </p:stCondLst>
                            <p:childTnLst>
                              <p:par>
                                <p:cTn id="9" presetID="10" presetClass="entr" presetSubtype="0" fill="hold" nodeType="afterEffect">
                                  <p:stCondLst>
                                    <p:cond delay="4250"/>
                                  </p:stCondLst>
                                  <p:childTnLst>
                                    <p:set>
                                      <p:cBhvr>
                                        <p:cTn id="10" dur="1" fill="hold">
                                          <p:stCondLst>
                                            <p:cond delay="0"/>
                                          </p:stCondLst>
                                        </p:cTn>
                                        <p:tgtEl>
                                          <p:spTgt spid="6">
                                            <p:txEl>
                                              <p:pRg st="6" end="6"/>
                                            </p:txEl>
                                          </p:spTgt>
                                        </p:tgtEl>
                                        <p:attrNameLst>
                                          <p:attrName>style.visibility</p:attrName>
                                        </p:attrNameLst>
                                      </p:cBhvr>
                                      <p:to>
                                        <p:strVal val="visible"/>
                                      </p:to>
                                    </p:set>
                                    <p:animEffect transition="in" filter="fade">
                                      <p:cBhvr>
                                        <p:cTn id="11" dur="1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228600"/>
            <a:ext cx="8991600" cy="2492990"/>
          </a:xfrm>
          <a:prstGeom prst="rect">
            <a:avLst/>
          </a:prstGeom>
          <a:solidFill>
            <a:srgbClr val="966432">
              <a:alpha val="85000"/>
            </a:srgbClr>
          </a:solidFill>
        </p:spPr>
        <p:txBody>
          <a:bodyPr wrap="square" rtlCol="0">
            <a:spAutoFit/>
          </a:bodyPr>
          <a:lstStyle/>
          <a:p>
            <a:pPr algn="ctr"/>
            <a:r>
              <a:rPr lang="en-US" sz="4800" i="1" dirty="0" smtClean="0">
                <a:solidFill>
                  <a:schemeClr val="bg1"/>
                </a:solidFill>
              </a:rPr>
              <a:t>What is sin?</a:t>
            </a:r>
            <a:endParaRPr lang="en-US" sz="4800" dirty="0">
              <a:solidFill>
                <a:schemeClr val="bg1"/>
              </a:solidFill>
            </a:endParaRPr>
          </a:p>
          <a:p>
            <a:pPr marL="571500" indent="-571500" algn="just">
              <a:buFont typeface="Wingdings" panose="05000000000000000000" pitchFamily="2" charset="2"/>
              <a:buChar char="ü"/>
            </a:pPr>
            <a:r>
              <a:rPr lang="en-US" sz="3600" dirty="0" smtClean="0">
                <a:solidFill>
                  <a:schemeClr val="bg1"/>
                </a:solidFill>
              </a:rPr>
              <a:t>Sin is defilement</a:t>
            </a:r>
          </a:p>
          <a:p>
            <a:pPr marL="571500" indent="-571500" algn="just">
              <a:buFont typeface="Wingdings" panose="05000000000000000000" pitchFamily="2" charset="2"/>
              <a:buChar char="ü"/>
            </a:pPr>
            <a:r>
              <a:rPr lang="en-US" sz="3600" dirty="0" smtClean="0">
                <a:solidFill>
                  <a:schemeClr val="bg1"/>
                </a:solidFill>
              </a:rPr>
              <a:t>Sin is rebellion</a:t>
            </a:r>
          </a:p>
          <a:p>
            <a:pPr marL="571500" indent="-571500" algn="just">
              <a:buFont typeface="Wingdings" panose="05000000000000000000" pitchFamily="2" charset="2"/>
              <a:buChar char="ü"/>
            </a:pPr>
            <a:r>
              <a:rPr lang="en-US" sz="3600" dirty="0" smtClean="0">
                <a:solidFill>
                  <a:schemeClr val="bg1"/>
                </a:solidFill>
              </a:rPr>
              <a:t>Sin is ingratitude</a:t>
            </a:r>
            <a:endParaRPr lang="en-US" sz="3600" dirty="0">
              <a:solidFill>
                <a:schemeClr val="bg1"/>
              </a:solidFill>
            </a:endParaRPr>
          </a:p>
        </p:txBody>
      </p:sp>
    </p:spTree>
    <p:extLst>
      <p:ext uri="{BB962C8B-B14F-4D97-AF65-F5344CB8AC3E}">
        <p14:creationId xmlns:p14="http://schemas.microsoft.com/office/powerpoint/2010/main" val="43898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75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750"/>
                                        <p:tgtEl>
                                          <p:spTgt spid="6">
                                            <p:txEl>
                                              <p:pRg st="0" end="0"/>
                                            </p:txEl>
                                          </p:spTgt>
                                        </p:tgtEl>
                                      </p:cBhvr>
                                    </p:animEffect>
                                  </p:childTnLst>
                                </p:cTn>
                              </p:par>
                            </p:childTnLst>
                          </p:cTn>
                        </p:par>
                        <p:par>
                          <p:cTn id="11" fill="hold">
                            <p:stCondLst>
                              <p:cond delay="1750"/>
                            </p:stCondLst>
                            <p:childTnLst>
                              <p:par>
                                <p:cTn id="12" presetID="10" presetClass="entr" presetSubtype="0" fill="hold" grpId="0" nodeType="afterEffect">
                                  <p:stCondLst>
                                    <p:cond delay="25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75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75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231654"/>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Francis </a:t>
            </a:r>
            <a:r>
              <a:rPr lang="en-US" sz="3600" dirty="0">
                <a:solidFill>
                  <a:schemeClr val="bg1"/>
                </a:solidFill>
              </a:rPr>
              <a:t>Schaeffer once noted, </a:t>
            </a:r>
            <a:endParaRPr lang="en-US" sz="3600" dirty="0" smtClean="0">
              <a:solidFill>
                <a:schemeClr val="bg1"/>
              </a:solidFill>
            </a:endParaRPr>
          </a:p>
          <a:p>
            <a:pPr algn="just"/>
            <a:endParaRPr lang="en-US" sz="3600" i="1" dirty="0">
              <a:solidFill>
                <a:schemeClr val="bg1"/>
              </a:solidFill>
            </a:endParaRPr>
          </a:p>
          <a:p>
            <a:pPr algn="just"/>
            <a:r>
              <a:rPr lang="en-US" sz="4400" i="1" dirty="0" smtClean="0">
                <a:solidFill>
                  <a:schemeClr val="bg1"/>
                </a:solidFill>
              </a:rPr>
              <a:t>“</a:t>
            </a:r>
            <a:r>
              <a:rPr lang="en-US" sz="4400" i="1" dirty="0">
                <a:solidFill>
                  <a:schemeClr val="bg1"/>
                </a:solidFill>
              </a:rPr>
              <a:t>The beginning of man's rebellion against God was, and is, the lack of a thankful heart.”</a:t>
            </a:r>
            <a:r>
              <a:rPr lang="en-US" sz="4400" dirty="0">
                <a:solidFill>
                  <a:schemeClr val="bg1"/>
                </a:solidFill>
              </a:rPr>
              <a:t> </a:t>
            </a:r>
          </a:p>
        </p:txBody>
      </p:sp>
    </p:spTree>
    <p:extLst>
      <p:ext uri="{BB962C8B-B14F-4D97-AF65-F5344CB8AC3E}">
        <p14:creationId xmlns:p14="http://schemas.microsoft.com/office/powerpoint/2010/main" val="20763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2554545"/>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Karl Barth: </a:t>
            </a:r>
            <a:endParaRPr lang="en-US" sz="3600" dirty="0" smtClean="0">
              <a:solidFill>
                <a:schemeClr val="bg1"/>
              </a:solidFill>
            </a:endParaRPr>
          </a:p>
          <a:p>
            <a:pPr algn="just"/>
            <a:endParaRPr lang="en-US" sz="3600" i="1" dirty="0">
              <a:solidFill>
                <a:schemeClr val="bg1"/>
              </a:solidFill>
            </a:endParaRPr>
          </a:p>
          <a:p>
            <a:pPr algn="just"/>
            <a:r>
              <a:rPr lang="en-US" sz="4400" dirty="0">
                <a:solidFill>
                  <a:schemeClr val="bg1"/>
                </a:solidFill>
              </a:rPr>
              <a:t>“</a:t>
            </a:r>
            <a:r>
              <a:rPr lang="en-US" sz="4400" i="1" dirty="0">
                <a:solidFill>
                  <a:schemeClr val="bg1"/>
                </a:solidFill>
              </a:rPr>
              <a:t>Radically and basically, all sin is simply ingratitude.”</a:t>
            </a:r>
            <a:endParaRPr lang="en-US" sz="4400" dirty="0">
              <a:solidFill>
                <a:schemeClr val="bg1"/>
              </a:solidFill>
            </a:endParaRPr>
          </a:p>
        </p:txBody>
      </p:sp>
    </p:spTree>
    <p:extLst>
      <p:ext uri="{BB962C8B-B14F-4D97-AF65-F5344CB8AC3E}">
        <p14:creationId xmlns:p14="http://schemas.microsoft.com/office/powerpoint/2010/main" val="19640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908762"/>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Bernard of </a:t>
            </a:r>
            <a:r>
              <a:rPr lang="en-US" sz="3600" dirty="0" err="1" smtClean="0">
                <a:solidFill>
                  <a:schemeClr val="bg1"/>
                </a:solidFill>
              </a:rPr>
              <a:t>Clairvaux</a:t>
            </a:r>
            <a:r>
              <a:rPr lang="en-US" sz="3600" dirty="0" smtClean="0">
                <a:solidFill>
                  <a:schemeClr val="bg1"/>
                </a:solidFill>
              </a:rPr>
              <a:t>:</a:t>
            </a:r>
            <a:endParaRPr lang="en-US" sz="3600" dirty="0" smtClean="0">
              <a:solidFill>
                <a:schemeClr val="bg1"/>
              </a:solidFill>
            </a:endParaRPr>
          </a:p>
          <a:p>
            <a:pPr algn="just"/>
            <a:endParaRPr lang="en-US" sz="3600" i="1" dirty="0">
              <a:solidFill>
                <a:schemeClr val="bg1"/>
              </a:solidFill>
            </a:endParaRPr>
          </a:p>
          <a:p>
            <a:pPr algn="just"/>
            <a:r>
              <a:rPr lang="en-US" sz="4400" i="1" dirty="0">
                <a:solidFill>
                  <a:schemeClr val="bg1"/>
                </a:solidFill>
              </a:rPr>
              <a:t>“Ingratitude is the soul's enemy. It is a burning wind that dries up the source of love, the dew of mercy, the streams of grace.” </a:t>
            </a:r>
            <a:endParaRPr lang="en-US" sz="4400" dirty="0">
              <a:solidFill>
                <a:schemeClr val="bg1"/>
              </a:solidFill>
            </a:endParaRPr>
          </a:p>
        </p:txBody>
      </p:sp>
    </p:spTree>
    <p:extLst>
      <p:ext uri="{BB962C8B-B14F-4D97-AF65-F5344CB8AC3E}">
        <p14:creationId xmlns:p14="http://schemas.microsoft.com/office/powerpoint/2010/main" val="41101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3231654"/>
          </a:xfrm>
          <a:prstGeom prst="rect">
            <a:avLst/>
          </a:prstGeom>
          <a:solidFill>
            <a:srgbClr val="966432">
              <a:alpha val="85000"/>
            </a:srgbClr>
          </a:solidFill>
        </p:spPr>
        <p:txBody>
          <a:bodyPr wrap="square" rtlCol="0">
            <a:spAutoFit/>
          </a:bodyPr>
          <a:lstStyle/>
          <a:p>
            <a:pPr algn="just"/>
            <a:r>
              <a:rPr lang="en-US" sz="3600" dirty="0" smtClean="0">
                <a:solidFill>
                  <a:schemeClr val="bg1"/>
                </a:solidFill>
              </a:rPr>
              <a:t>Benjamin Franklin:</a:t>
            </a:r>
            <a:endParaRPr lang="en-US" sz="3600" dirty="0" smtClean="0">
              <a:solidFill>
                <a:schemeClr val="bg1"/>
              </a:solidFill>
            </a:endParaRPr>
          </a:p>
          <a:p>
            <a:pPr algn="just"/>
            <a:endParaRPr lang="en-US" sz="3600" i="1" dirty="0">
              <a:solidFill>
                <a:schemeClr val="bg1"/>
              </a:solidFill>
            </a:endParaRPr>
          </a:p>
          <a:p>
            <a:pPr algn="just"/>
            <a:r>
              <a:rPr lang="en-US" sz="4400" i="1" dirty="0">
                <a:solidFill>
                  <a:schemeClr val="bg1"/>
                </a:solidFill>
              </a:rPr>
              <a:t>“Most people return small favors, acknowledge medium ones and repay greater ones - with ingratitude.”</a:t>
            </a:r>
            <a:r>
              <a:rPr lang="en-US" sz="4400" dirty="0">
                <a:solidFill>
                  <a:schemeClr val="bg1"/>
                </a:solidFill>
              </a:rPr>
              <a:t> </a:t>
            </a:r>
          </a:p>
        </p:txBody>
      </p:sp>
    </p:spTree>
    <p:extLst>
      <p:ext uri="{BB962C8B-B14F-4D97-AF65-F5344CB8AC3E}">
        <p14:creationId xmlns:p14="http://schemas.microsoft.com/office/powerpoint/2010/main" val="31505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457200"/>
            <a:ext cx="8991600" cy="2646878"/>
          </a:xfrm>
          <a:prstGeom prst="rect">
            <a:avLst/>
          </a:prstGeom>
          <a:solidFill>
            <a:srgbClr val="966432">
              <a:alpha val="85000"/>
            </a:srgbClr>
          </a:solidFill>
        </p:spPr>
        <p:txBody>
          <a:bodyPr wrap="square" rtlCol="0">
            <a:spAutoFit/>
          </a:bodyPr>
          <a:lstStyle/>
          <a:p>
            <a:pPr algn="ctr"/>
            <a:r>
              <a:rPr lang="en-US" sz="4800" b="1" dirty="0" smtClean="0">
                <a:solidFill>
                  <a:schemeClr val="bg1"/>
                </a:solidFill>
              </a:rPr>
              <a:t>1 Thessalonians 5:16-18</a:t>
            </a:r>
            <a:endParaRPr lang="en-US" sz="1000" b="1" dirty="0" smtClean="0">
              <a:solidFill>
                <a:schemeClr val="bg1"/>
              </a:solidFill>
            </a:endParaRPr>
          </a:p>
          <a:p>
            <a:pPr algn="ctr"/>
            <a:endParaRPr lang="en-US" sz="1000" b="1" dirty="0" smtClean="0">
              <a:solidFill>
                <a:schemeClr val="bg1"/>
              </a:solidFill>
            </a:endParaRPr>
          </a:p>
          <a:p>
            <a:pPr algn="just"/>
            <a:r>
              <a:rPr lang="en-US" sz="3600" i="1" dirty="0" smtClean="0">
                <a:solidFill>
                  <a:schemeClr val="bg1"/>
                </a:solidFill>
              </a:rPr>
              <a:t>“</a:t>
            </a:r>
            <a:r>
              <a:rPr lang="en-US" sz="3600" i="1" dirty="0">
                <a:solidFill>
                  <a:schemeClr val="bg1"/>
                </a:solidFill>
              </a:rPr>
              <a:t>16 Rejoice always; 17 pray without ceasing; [and] 18 in everything give thanks; for this is God's will for you in Christ Jesus.”</a:t>
            </a:r>
            <a:r>
              <a:rPr lang="en-US" sz="3600" dirty="0">
                <a:solidFill>
                  <a:schemeClr val="bg1"/>
                </a:solidFill>
              </a:rPr>
              <a:t> </a:t>
            </a:r>
          </a:p>
        </p:txBody>
      </p:sp>
    </p:spTree>
    <p:extLst>
      <p:ext uri="{BB962C8B-B14F-4D97-AF65-F5344CB8AC3E}">
        <p14:creationId xmlns:p14="http://schemas.microsoft.com/office/powerpoint/2010/main" val="388628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9807</TotalTime>
  <Words>1651</Words>
  <Application>Microsoft Office PowerPoint</Application>
  <PresentationFormat>On-screen Show (4:3)</PresentationFormat>
  <Paragraphs>119</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277</cp:revision>
  <dcterms:created xsi:type="dcterms:W3CDTF">2013-08-08T16:28:40Z</dcterms:created>
  <dcterms:modified xsi:type="dcterms:W3CDTF">2017-11-04T16:34:21Z</dcterms:modified>
</cp:coreProperties>
</file>