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55" r:id="rId2"/>
    <p:sldId id="1674" r:id="rId3"/>
    <p:sldId id="1753" r:id="rId4"/>
    <p:sldId id="1729" r:id="rId5"/>
    <p:sldId id="1730" r:id="rId6"/>
    <p:sldId id="1737" r:id="rId7"/>
    <p:sldId id="1754" r:id="rId8"/>
    <p:sldId id="1755" r:id="rId9"/>
    <p:sldId id="1756" r:id="rId10"/>
    <p:sldId id="1757" r:id="rId11"/>
    <p:sldId id="1758" r:id="rId12"/>
    <p:sldId id="1759" r:id="rId13"/>
    <p:sldId id="1760" r:id="rId14"/>
    <p:sldId id="1761" r:id="rId15"/>
    <p:sldId id="1762" r:id="rId16"/>
    <p:sldId id="1763" r:id="rId17"/>
    <p:sldId id="1764" r:id="rId18"/>
    <p:sldId id="1765" r:id="rId19"/>
    <p:sldId id="1766" r:id="rId20"/>
    <p:sldId id="1767" r:id="rId21"/>
    <p:sldId id="174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10/21/2017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10/21/2017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Spurgeon</a:t>
            </a:r>
            <a:endParaRPr lang="en-US" sz="4800" dirty="0" smtClean="0">
              <a:solidFill>
                <a:schemeClr val="bg1"/>
              </a:solidFill>
            </a:endParaRPr>
          </a:p>
        </p:txBody>
      </p:sp>
      <p:sp>
        <p:nvSpPr>
          <p:cNvPr id="10" name="TextBox 9"/>
          <p:cNvSpPr txBox="1"/>
          <p:nvPr/>
        </p:nvSpPr>
        <p:spPr>
          <a:xfrm>
            <a:off x="304800" y="998577"/>
            <a:ext cx="8610600" cy="2308324"/>
          </a:xfrm>
          <a:prstGeom prst="rect">
            <a:avLst/>
          </a:prstGeom>
          <a:solidFill>
            <a:schemeClr val="tx1">
              <a:lumMod val="65000"/>
              <a:lumOff val="35000"/>
              <a:alpha val="65000"/>
            </a:schemeClr>
          </a:solidFill>
        </p:spPr>
        <p:txBody>
          <a:bodyPr wrap="square" rtlCol="0">
            <a:spAutoFit/>
          </a:bodyPr>
          <a:lstStyle/>
          <a:p>
            <a:pPr algn="just"/>
            <a:r>
              <a:rPr lang="en-US" sz="3600" i="1" dirty="0">
                <a:solidFill>
                  <a:schemeClr val="bg1"/>
                </a:solidFill>
              </a:rPr>
              <a:t>“No man may say he hates sin, if he lives in it. Repentance makes us see the evil of sin, not merely as a theory, but experimentally—as a burnt child dreads fire.”</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67471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Spurgeon</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solidFill>
            <a:schemeClr val="tx1">
              <a:lumMod val="65000"/>
              <a:lumOff val="35000"/>
              <a:alpha val="65000"/>
            </a:schemeClr>
          </a:solidFill>
        </p:spPr>
        <p:txBody>
          <a:bodyPr wrap="square" rtlCol="0">
            <a:spAutoFit/>
          </a:bodyPr>
          <a:lstStyle/>
          <a:p>
            <a:pPr algn="just"/>
            <a:r>
              <a:rPr lang="en-US" sz="3600" i="1" dirty="0">
                <a:solidFill>
                  <a:schemeClr val="bg1"/>
                </a:solidFill>
              </a:rPr>
              <a:t>“True mourning for sin will make us very jealous over our tongue, lest it should say a wrong word; we shall be very watchful over our daily actions, lest in anything we offend, and each night we shall close the day with painful confessions of shortcoming, and each morning awaken with anxious prayers, that this day God would hold us up that we may not sin against Him.”</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8649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Spurgeon</a:t>
            </a:r>
            <a:endParaRPr lang="en-US" sz="4800" dirty="0" smtClean="0">
              <a:solidFill>
                <a:schemeClr val="bg1"/>
              </a:solidFill>
            </a:endParaRPr>
          </a:p>
        </p:txBody>
      </p:sp>
      <p:sp>
        <p:nvSpPr>
          <p:cNvPr id="10" name="TextBox 9"/>
          <p:cNvSpPr txBox="1"/>
          <p:nvPr/>
        </p:nvSpPr>
        <p:spPr>
          <a:xfrm>
            <a:off x="304800" y="998577"/>
            <a:ext cx="8610600" cy="2862322"/>
          </a:xfrm>
          <a:prstGeom prst="rect">
            <a:avLst/>
          </a:prstGeom>
          <a:solidFill>
            <a:schemeClr val="tx1">
              <a:lumMod val="65000"/>
              <a:lumOff val="35000"/>
              <a:alpha val="65000"/>
            </a:schemeClr>
          </a:solidFill>
        </p:spPr>
        <p:txBody>
          <a:bodyPr wrap="square" rtlCol="0">
            <a:spAutoFit/>
          </a:bodyPr>
          <a:lstStyle/>
          <a:p>
            <a:pPr algn="just"/>
            <a:r>
              <a:rPr lang="en-US" sz="3600" i="1" dirty="0">
                <a:solidFill>
                  <a:schemeClr val="bg1"/>
                </a:solidFill>
              </a:rPr>
              <a:t>“When we repent of sin, we must have one eye upon sin and another upon the cross, or it will be better still if we fix both our eyes upon Christ and see our transgressions </a:t>
            </a:r>
            <a:r>
              <a:rPr lang="en-US" sz="3600" i="1" dirty="0" smtClean="0">
                <a:solidFill>
                  <a:schemeClr val="bg1"/>
                </a:solidFill>
              </a:rPr>
              <a:t>only </a:t>
            </a:r>
            <a:r>
              <a:rPr lang="en-US" sz="3600" i="1" dirty="0">
                <a:solidFill>
                  <a:schemeClr val="bg1"/>
                </a:solidFill>
              </a:rPr>
              <a:t>in the light of His love.”</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30466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 y="3913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5"/>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sanctifying</a:t>
            </a:r>
            <a:r>
              <a:rPr lang="en-US" sz="3600" dirty="0" smtClean="0">
                <a:solidFill>
                  <a:schemeClr val="bg1"/>
                </a:solidFill>
              </a:rPr>
              <a:t> </a:t>
            </a:r>
            <a:r>
              <a:rPr lang="en-US" sz="3600" baseline="30000" dirty="0" smtClean="0">
                <a:solidFill>
                  <a:schemeClr val="bg1"/>
                </a:solidFill>
              </a:rPr>
              <a:t>(16)</a:t>
            </a:r>
            <a:endParaRPr lang="en-US" sz="3600" baseline="30000" dirty="0" smtClean="0">
              <a:solidFill>
                <a:schemeClr val="bg1"/>
              </a:solidFill>
            </a:endParaRPr>
          </a:p>
        </p:txBody>
      </p:sp>
      <p:sp>
        <p:nvSpPr>
          <p:cNvPr id="5" name="TextBox 4"/>
          <p:cNvSpPr txBox="1"/>
          <p:nvPr/>
        </p:nvSpPr>
        <p:spPr>
          <a:xfrm>
            <a:off x="304800" y="2048256"/>
            <a:ext cx="8610600" cy="1815882"/>
          </a:xfrm>
          <a:prstGeom prst="rect">
            <a:avLst/>
          </a:prstGeom>
          <a:solidFill>
            <a:srgbClr val="50B991">
              <a:alpha val="65000"/>
            </a:srgbClr>
          </a:solidFill>
        </p:spPr>
        <p:txBody>
          <a:bodyPr wrap="square" rtlCol="0">
            <a:spAutoFit/>
          </a:bodyPr>
          <a:lstStyle/>
          <a:p>
            <a:pPr algn="just"/>
            <a:r>
              <a:rPr lang="en-US" sz="2800" i="1" dirty="0">
                <a:solidFill>
                  <a:schemeClr val="bg1"/>
                </a:solidFill>
              </a:rPr>
              <a:t>Yet for this reason I found mercy, so that in me as the foremost, Jesus Christ might demonstrate His perfect patience as an example for those who would believe in Him for eternal life.</a:t>
            </a:r>
            <a:endParaRPr lang="en-US" sz="2800" dirty="0">
              <a:solidFill>
                <a:schemeClr val="bg1"/>
              </a:solidFill>
            </a:endParaRPr>
          </a:p>
        </p:txBody>
      </p:sp>
      <p:sp>
        <p:nvSpPr>
          <p:cNvPr id="13" name="TextBox 12"/>
          <p:cNvSpPr txBox="1"/>
          <p:nvPr/>
        </p:nvSpPr>
        <p:spPr>
          <a:xfrm>
            <a:off x="304800" y="3899118"/>
            <a:ext cx="8610600" cy="523220"/>
          </a:xfrm>
          <a:prstGeom prst="rect">
            <a:avLst/>
          </a:prstGeom>
          <a:noFill/>
        </p:spPr>
        <p:txBody>
          <a:bodyPr wrap="square" rtlCol="0">
            <a:spAutoFit/>
          </a:bodyPr>
          <a:lstStyle/>
          <a:p>
            <a:pPr marL="514350" indent="-514350" algn="just">
              <a:buAutoNum type="alphaUcPeriod"/>
            </a:pPr>
            <a:r>
              <a:rPr lang="en-US" sz="2800" b="1" dirty="0" smtClean="0">
                <a:solidFill>
                  <a:schemeClr val="bg1"/>
                </a:solidFill>
              </a:rPr>
              <a:t>Saul the sinner (Acts 9)</a:t>
            </a:r>
          </a:p>
        </p:txBody>
      </p:sp>
      <p:sp>
        <p:nvSpPr>
          <p:cNvPr id="14" name="TextBox 13"/>
          <p:cNvSpPr txBox="1"/>
          <p:nvPr/>
        </p:nvSpPr>
        <p:spPr>
          <a:xfrm>
            <a:off x="304800" y="4429780"/>
            <a:ext cx="8610600" cy="523220"/>
          </a:xfrm>
          <a:prstGeom prst="rect">
            <a:avLst/>
          </a:prstGeom>
          <a:noFill/>
        </p:spPr>
        <p:txBody>
          <a:bodyPr wrap="square" rtlCol="0">
            <a:spAutoFit/>
          </a:bodyPr>
          <a:lstStyle/>
          <a:p>
            <a:pPr marL="514350" indent="-514350" algn="just">
              <a:buFont typeface="+mj-lt"/>
              <a:buAutoNum type="alphaUcPeriod" startAt="2"/>
            </a:pPr>
            <a:r>
              <a:rPr lang="en-US" sz="2800" b="1" dirty="0" smtClean="0">
                <a:solidFill>
                  <a:schemeClr val="bg1"/>
                </a:solidFill>
              </a:rPr>
              <a:t>Paul the project of Christ</a:t>
            </a:r>
          </a:p>
        </p:txBody>
      </p:sp>
      <p:sp>
        <p:nvSpPr>
          <p:cNvPr id="15" name="TextBox 14"/>
          <p:cNvSpPr txBox="1"/>
          <p:nvPr/>
        </p:nvSpPr>
        <p:spPr>
          <a:xfrm>
            <a:off x="838200" y="4886980"/>
            <a:ext cx="8610600" cy="954107"/>
          </a:xfrm>
          <a:prstGeom prst="rect">
            <a:avLst/>
          </a:prstGeom>
          <a:noFill/>
        </p:spPr>
        <p:txBody>
          <a:bodyPr wrap="square" rtlCol="0">
            <a:spAutoFit/>
          </a:bodyPr>
          <a:lstStyle/>
          <a:p>
            <a:pPr marL="514350" indent="-514350" algn="just">
              <a:buFont typeface="+mj-lt"/>
              <a:buAutoNum type="arabicPeriod"/>
            </a:pPr>
            <a:r>
              <a:rPr lang="en-US" sz="2800" dirty="0" smtClean="0">
                <a:solidFill>
                  <a:schemeClr val="bg1"/>
                </a:solidFill>
              </a:rPr>
              <a:t>A monument of mercy</a:t>
            </a:r>
          </a:p>
          <a:p>
            <a:pPr marL="514350" indent="-514350" algn="just">
              <a:buFont typeface="+mj-lt"/>
              <a:buAutoNum type="arabicPeriod"/>
            </a:pPr>
            <a:r>
              <a:rPr lang="en-US" sz="2800" dirty="0" smtClean="0">
                <a:solidFill>
                  <a:schemeClr val="bg1"/>
                </a:solidFill>
              </a:rPr>
              <a:t>A display of divine grace</a:t>
            </a:r>
          </a:p>
        </p:txBody>
      </p:sp>
      <p:sp>
        <p:nvSpPr>
          <p:cNvPr id="11" name="TextBox 10"/>
          <p:cNvSpPr txBox="1"/>
          <p:nvPr/>
        </p:nvSpPr>
        <p:spPr>
          <a:xfrm>
            <a:off x="304800" y="5715000"/>
            <a:ext cx="8610600" cy="523220"/>
          </a:xfrm>
          <a:prstGeom prst="rect">
            <a:avLst/>
          </a:prstGeom>
          <a:noFill/>
        </p:spPr>
        <p:txBody>
          <a:bodyPr wrap="square" rtlCol="0">
            <a:spAutoFit/>
          </a:bodyPr>
          <a:lstStyle/>
          <a:p>
            <a:pPr marL="514350" indent="-514350" algn="just">
              <a:buFont typeface="+mj-lt"/>
              <a:buAutoNum type="alphaUcPeriod" startAt="3"/>
            </a:pPr>
            <a:r>
              <a:rPr lang="en-US" sz="2800" b="1" dirty="0" smtClean="0">
                <a:solidFill>
                  <a:schemeClr val="bg1"/>
                </a:solidFill>
              </a:rPr>
              <a:t>Forever changed</a:t>
            </a:r>
          </a:p>
        </p:txBody>
      </p:sp>
    </p:spTree>
    <p:extLst>
      <p:ext uri="{BB962C8B-B14F-4D97-AF65-F5344CB8AC3E}">
        <p14:creationId xmlns:p14="http://schemas.microsoft.com/office/powerpoint/2010/main" val="629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750"/>
                                        <p:tgtEl>
                                          <p:spTgt spid="14"/>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750"/>
                                        <p:tgtEl>
                                          <p:spTgt spid="15">
                                            <p:txEl>
                                              <p:pRg st="0" end="0"/>
                                            </p:txEl>
                                          </p:spTgt>
                                        </p:tgtEl>
                                      </p:cBhvr>
                                    </p:animEffect>
                                  </p:childTnLst>
                                </p:cTn>
                              </p:par>
                            </p:childTnLst>
                          </p:cTn>
                        </p:par>
                        <p:par>
                          <p:cTn id="16" fill="hold">
                            <p:stCondLst>
                              <p:cond delay="5750"/>
                            </p:stCondLst>
                            <p:childTnLst>
                              <p:par>
                                <p:cTn id="17" presetID="10" presetClass="entr" presetSubtype="0" fill="hold" grpId="0" nodeType="afterEffect">
                                  <p:stCondLst>
                                    <p:cond delay="50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750"/>
                                        <p:tgtEl>
                                          <p:spTgt spid="15">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000" dirty="0" smtClean="0">
                <a:solidFill>
                  <a:schemeClr val="bg1"/>
                </a:solidFill>
              </a:rPr>
              <a:t>Summary Application of 1 Timothy 1:16</a:t>
            </a:r>
            <a:endParaRPr lang="en-US" sz="4000" dirty="0" smtClean="0">
              <a:solidFill>
                <a:schemeClr val="bg1"/>
              </a:solidFill>
            </a:endParaRPr>
          </a:p>
        </p:txBody>
      </p:sp>
      <p:sp>
        <p:nvSpPr>
          <p:cNvPr id="10" name="TextBox 9"/>
          <p:cNvSpPr txBox="1"/>
          <p:nvPr/>
        </p:nvSpPr>
        <p:spPr>
          <a:xfrm>
            <a:off x="304800" y="914400"/>
            <a:ext cx="8610600" cy="2554545"/>
          </a:xfrm>
          <a:prstGeom prst="rect">
            <a:avLst/>
          </a:prstGeom>
          <a:solidFill>
            <a:schemeClr val="tx1">
              <a:lumMod val="65000"/>
              <a:lumOff val="35000"/>
              <a:alpha val="65000"/>
            </a:schemeClr>
          </a:solidFill>
        </p:spPr>
        <p:txBody>
          <a:bodyPr wrap="square" rtlCol="0">
            <a:spAutoFit/>
          </a:bodyPr>
          <a:lstStyle/>
          <a:p>
            <a:pPr algn="just"/>
            <a:r>
              <a:rPr lang="en-US" sz="4000" i="1" dirty="0">
                <a:solidFill>
                  <a:schemeClr val="bg1"/>
                </a:solidFill>
              </a:rPr>
              <a:t>T</a:t>
            </a:r>
            <a:r>
              <a:rPr lang="en-US" sz="4000" i="1" dirty="0" smtClean="0">
                <a:solidFill>
                  <a:schemeClr val="bg1"/>
                </a:solidFill>
              </a:rPr>
              <a:t>he </a:t>
            </a:r>
            <a:r>
              <a:rPr lang="en-US" sz="4000" i="1" dirty="0">
                <a:solidFill>
                  <a:schemeClr val="bg1"/>
                </a:solidFill>
              </a:rPr>
              <a:t>goal of the sinner shown mercy is to be a living monument of the perfect patience of Christ in saving the likes of him.</a:t>
            </a:r>
            <a:endParaRPr lang="en-US" sz="4000" dirty="0">
              <a:solidFill>
                <a:schemeClr val="bg1"/>
              </a:solidFill>
            </a:endParaRPr>
          </a:p>
        </p:txBody>
      </p:sp>
    </p:spTree>
    <p:extLst>
      <p:ext uri="{BB962C8B-B14F-4D97-AF65-F5344CB8AC3E}">
        <p14:creationId xmlns:p14="http://schemas.microsoft.com/office/powerpoint/2010/main" val="24383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 y="3913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5"/>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sanctifying</a:t>
            </a:r>
            <a:r>
              <a:rPr lang="en-US" sz="3600" dirty="0" smtClean="0">
                <a:solidFill>
                  <a:schemeClr val="bg1"/>
                </a:solidFill>
              </a:rPr>
              <a:t> </a:t>
            </a:r>
            <a:r>
              <a:rPr lang="en-US" sz="3600" baseline="30000" dirty="0" smtClean="0">
                <a:solidFill>
                  <a:schemeClr val="bg1"/>
                </a:solidFill>
              </a:rPr>
              <a:t>(16)</a:t>
            </a:r>
            <a:endParaRPr lang="en-US" sz="3600" baseline="30000" dirty="0" smtClean="0">
              <a:solidFill>
                <a:schemeClr val="bg1"/>
              </a:solidFill>
            </a:endParaRPr>
          </a:p>
        </p:txBody>
      </p:sp>
      <p:sp>
        <p:nvSpPr>
          <p:cNvPr id="5" name="TextBox 4"/>
          <p:cNvSpPr txBox="1"/>
          <p:nvPr/>
        </p:nvSpPr>
        <p:spPr>
          <a:xfrm>
            <a:off x="304800" y="2743200"/>
            <a:ext cx="8610600" cy="954107"/>
          </a:xfrm>
          <a:prstGeom prst="rect">
            <a:avLst/>
          </a:prstGeom>
          <a:solidFill>
            <a:srgbClr val="50B991">
              <a:alpha val="65000"/>
            </a:srgbClr>
          </a:solidFill>
        </p:spPr>
        <p:txBody>
          <a:bodyPr wrap="square" rtlCol="0">
            <a:spAutoFit/>
          </a:bodyPr>
          <a:lstStyle/>
          <a:p>
            <a:r>
              <a:rPr lang="en-US" sz="2800" i="1" dirty="0">
                <a:solidFill>
                  <a:schemeClr val="bg1"/>
                </a:solidFill>
              </a:rPr>
              <a:t>Now to the King eternal, immortal, invisible, the only God, be honor and glory forever and ever. Amen. </a:t>
            </a:r>
            <a:endParaRPr lang="en-US" sz="2800" dirty="0">
              <a:solidFill>
                <a:schemeClr val="bg1"/>
              </a:solidFill>
            </a:endParaRPr>
          </a:p>
        </p:txBody>
      </p:sp>
      <p:sp>
        <p:nvSpPr>
          <p:cNvPr id="13" name="TextBox 12"/>
          <p:cNvSpPr txBox="1"/>
          <p:nvPr/>
        </p:nvSpPr>
        <p:spPr>
          <a:xfrm>
            <a:off x="304800" y="3899118"/>
            <a:ext cx="8610600" cy="523220"/>
          </a:xfrm>
          <a:prstGeom prst="rect">
            <a:avLst/>
          </a:prstGeom>
          <a:noFill/>
        </p:spPr>
        <p:txBody>
          <a:bodyPr wrap="square" rtlCol="0">
            <a:spAutoFit/>
          </a:bodyPr>
          <a:lstStyle/>
          <a:p>
            <a:pPr algn="just"/>
            <a:r>
              <a:rPr lang="en-US" sz="2800" dirty="0" smtClean="0">
                <a:solidFill>
                  <a:schemeClr val="bg1"/>
                </a:solidFill>
              </a:rPr>
              <a:t>“</a:t>
            </a:r>
            <a:r>
              <a:rPr lang="en-US" sz="2800" dirty="0" err="1" smtClean="0">
                <a:solidFill>
                  <a:schemeClr val="bg1"/>
                </a:solidFill>
              </a:rPr>
              <a:t>doxa</a:t>
            </a:r>
            <a:r>
              <a:rPr lang="en-US" sz="2800" dirty="0" smtClean="0">
                <a:solidFill>
                  <a:schemeClr val="bg1"/>
                </a:solidFill>
              </a:rPr>
              <a:t>” - glory</a:t>
            </a:r>
          </a:p>
        </p:txBody>
      </p:sp>
      <p:sp>
        <p:nvSpPr>
          <p:cNvPr id="14" name="TextBox 13"/>
          <p:cNvSpPr txBox="1"/>
          <p:nvPr/>
        </p:nvSpPr>
        <p:spPr>
          <a:xfrm>
            <a:off x="304800" y="4429780"/>
            <a:ext cx="8610600" cy="523220"/>
          </a:xfrm>
          <a:prstGeom prst="rect">
            <a:avLst/>
          </a:prstGeom>
          <a:noFill/>
        </p:spPr>
        <p:txBody>
          <a:bodyPr wrap="square" rtlCol="0">
            <a:spAutoFit/>
          </a:bodyPr>
          <a:lstStyle/>
          <a:p>
            <a:pPr algn="just"/>
            <a:r>
              <a:rPr lang="en-US" sz="2800" dirty="0" smtClean="0">
                <a:solidFill>
                  <a:schemeClr val="bg1"/>
                </a:solidFill>
              </a:rPr>
              <a:t>“logia” – a verbal or written statement</a:t>
            </a:r>
          </a:p>
        </p:txBody>
      </p:sp>
      <p:sp>
        <p:nvSpPr>
          <p:cNvPr id="11" name="TextBox 10"/>
          <p:cNvSpPr txBox="1"/>
          <p:nvPr/>
        </p:nvSpPr>
        <p:spPr>
          <a:xfrm>
            <a:off x="304800" y="2096869"/>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6"/>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doxological</a:t>
            </a:r>
            <a:r>
              <a:rPr lang="en-US" sz="3600" dirty="0" smtClean="0">
                <a:solidFill>
                  <a:schemeClr val="bg1"/>
                </a:solidFill>
              </a:rPr>
              <a:t> </a:t>
            </a:r>
            <a:r>
              <a:rPr lang="en-US" sz="3600" baseline="30000" dirty="0" smtClean="0">
                <a:solidFill>
                  <a:schemeClr val="bg1"/>
                </a:solidFill>
              </a:rPr>
              <a:t>(17)</a:t>
            </a:r>
            <a:endParaRPr lang="en-US" sz="3600" baseline="30000" dirty="0" smtClean="0">
              <a:solidFill>
                <a:schemeClr val="bg1"/>
              </a:solidFill>
            </a:endParaRPr>
          </a:p>
        </p:txBody>
      </p:sp>
    </p:spTree>
    <p:extLst>
      <p:ext uri="{BB962C8B-B14F-4D97-AF65-F5344CB8AC3E}">
        <p14:creationId xmlns:p14="http://schemas.microsoft.com/office/powerpoint/2010/main" val="16217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75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750"/>
                                        <p:tgtEl>
                                          <p:spTgt spid="5"/>
                                        </p:tgtEl>
                                      </p:cBhvr>
                                    </p:animEffect>
                                  </p:childTnLst>
                                </p:cTn>
                              </p:par>
                            </p:childTnLst>
                          </p:cTn>
                        </p:par>
                        <p:par>
                          <p:cTn id="15" fill="hold">
                            <p:stCondLst>
                              <p:cond delay="3500"/>
                            </p:stCondLst>
                            <p:childTnLst>
                              <p:par>
                                <p:cTn id="16" presetID="10" presetClass="entr" presetSubtype="0" fill="hold" grpId="0" nodeType="afterEffect">
                                  <p:stCondLst>
                                    <p:cond delay="27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750"/>
                                        <p:tgtEl>
                                          <p:spTgt spid="13"/>
                                        </p:tgtEl>
                                      </p:cBhvr>
                                    </p:animEffect>
                                  </p:childTnLst>
                                </p:cTn>
                              </p:par>
                            </p:childTnLst>
                          </p:cTn>
                        </p:par>
                        <p:par>
                          <p:cTn id="19" fill="hold">
                            <p:stCondLst>
                              <p:cond delay="8000"/>
                            </p:stCondLst>
                            <p:childTnLst>
                              <p:par>
                                <p:cTn id="20" presetID="10"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p:bldP spid="1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 y="3913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5"/>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sanctifying</a:t>
            </a:r>
            <a:r>
              <a:rPr lang="en-US" sz="3600" dirty="0" smtClean="0">
                <a:solidFill>
                  <a:schemeClr val="bg1"/>
                </a:solidFill>
              </a:rPr>
              <a:t> </a:t>
            </a:r>
            <a:r>
              <a:rPr lang="en-US" sz="3600" baseline="30000" dirty="0" smtClean="0">
                <a:solidFill>
                  <a:schemeClr val="bg1"/>
                </a:solidFill>
              </a:rPr>
              <a:t>(16)</a:t>
            </a:r>
            <a:endParaRPr lang="en-US" sz="3600" baseline="30000" dirty="0" smtClean="0">
              <a:solidFill>
                <a:schemeClr val="bg1"/>
              </a:solidFill>
            </a:endParaRPr>
          </a:p>
        </p:txBody>
      </p:sp>
      <p:sp>
        <p:nvSpPr>
          <p:cNvPr id="5" name="TextBox 4"/>
          <p:cNvSpPr txBox="1"/>
          <p:nvPr/>
        </p:nvSpPr>
        <p:spPr>
          <a:xfrm>
            <a:off x="304800" y="2743200"/>
            <a:ext cx="8610600" cy="954107"/>
          </a:xfrm>
          <a:prstGeom prst="rect">
            <a:avLst/>
          </a:prstGeom>
          <a:solidFill>
            <a:srgbClr val="50B991">
              <a:alpha val="65000"/>
            </a:srgbClr>
          </a:solidFill>
        </p:spPr>
        <p:txBody>
          <a:bodyPr wrap="square" rtlCol="0">
            <a:spAutoFit/>
          </a:bodyPr>
          <a:lstStyle/>
          <a:p>
            <a:r>
              <a:rPr lang="en-US" sz="2800" i="1" dirty="0">
                <a:solidFill>
                  <a:schemeClr val="bg1"/>
                </a:solidFill>
              </a:rPr>
              <a:t>Now to the King eternal, immortal, invisible, the only God, be honor and glory forever and ever. Amen. </a:t>
            </a:r>
            <a:endParaRPr lang="en-US" sz="2800" dirty="0">
              <a:solidFill>
                <a:schemeClr val="bg1"/>
              </a:solidFill>
            </a:endParaRPr>
          </a:p>
        </p:txBody>
      </p:sp>
      <p:sp>
        <p:nvSpPr>
          <p:cNvPr id="13" name="TextBox 12"/>
          <p:cNvSpPr txBox="1"/>
          <p:nvPr/>
        </p:nvSpPr>
        <p:spPr>
          <a:xfrm>
            <a:off x="304800" y="3733800"/>
            <a:ext cx="8610600" cy="523220"/>
          </a:xfrm>
          <a:prstGeom prst="rect">
            <a:avLst/>
          </a:prstGeom>
          <a:noFill/>
        </p:spPr>
        <p:txBody>
          <a:bodyPr wrap="square" rtlCol="0">
            <a:spAutoFit/>
          </a:bodyPr>
          <a:lstStyle/>
          <a:p>
            <a:pPr algn="just"/>
            <a:r>
              <a:rPr lang="en-US" sz="2800" dirty="0" smtClean="0">
                <a:solidFill>
                  <a:schemeClr val="bg1"/>
                </a:solidFill>
              </a:rPr>
              <a:t>A. The urgency of doxology – “now”</a:t>
            </a:r>
          </a:p>
        </p:txBody>
      </p:sp>
      <p:sp>
        <p:nvSpPr>
          <p:cNvPr id="11" name="TextBox 10"/>
          <p:cNvSpPr txBox="1"/>
          <p:nvPr/>
        </p:nvSpPr>
        <p:spPr>
          <a:xfrm>
            <a:off x="304800" y="2096869"/>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6"/>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doxological</a:t>
            </a:r>
            <a:r>
              <a:rPr lang="en-US" sz="3600" dirty="0" smtClean="0">
                <a:solidFill>
                  <a:schemeClr val="bg1"/>
                </a:solidFill>
              </a:rPr>
              <a:t> </a:t>
            </a:r>
            <a:r>
              <a:rPr lang="en-US" sz="3600" baseline="30000" dirty="0" smtClean="0">
                <a:solidFill>
                  <a:schemeClr val="bg1"/>
                </a:solidFill>
              </a:rPr>
              <a:t>(17)</a:t>
            </a:r>
            <a:endParaRPr lang="en-US" sz="3600" baseline="30000" dirty="0" smtClean="0">
              <a:solidFill>
                <a:schemeClr val="bg1"/>
              </a:solidFill>
            </a:endParaRPr>
          </a:p>
        </p:txBody>
      </p:sp>
      <p:sp>
        <p:nvSpPr>
          <p:cNvPr id="12" name="TextBox 11"/>
          <p:cNvSpPr txBox="1"/>
          <p:nvPr/>
        </p:nvSpPr>
        <p:spPr>
          <a:xfrm>
            <a:off x="304800" y="4658380"/>
            <a:ext cx="8610600" cy="1200329"/>
          </a:xfrm>
          <a:prstGeom prst="rect">
            <a:avLst/>
          </a:prstGeom>
          <a:noFill/>
        </p:spPr>
        <p:txBody>
          <a:bodyPr wrap="square" rtlCol="0">
            <a:spAutoFit/>
          </a:bodyPr>
          <a:lstStyle/>
          <a:p>
            <a:pPr algn="ctr"/>
            <a:r>
              <a:rPr lang="en-US" sz="3600" dirty="0" smtClean="0">
                <a:solidFill>
                  <a:schemeClr val="bg1"/>
                </a:solidFill>
              </a:rPr>
              <a:t>The saved soul has something to say </a:t>
            </a:r>
          </a:p>
          <a:p>
            <a:pPr algn="ctr"/>
            <a:r>
              <a:rPr lang="en-US" sz="3600" dirty="0" smtClean="0">
                <a:solidFill>
                  <a:schemeClr val="bg1"/>
                </a:solidFill>
              </a:rPr>
              <a:t>about the God who saves!</a:t>
            </a:r>
          </a:p>
        </p:txBody>
      </p:sp>
    </p:spTree>
    <p:extLst>
      <p:ext uri="{BB962C8B-B14F-4D97-AF65-F5344CB8AC3E}">
        <p14:creationId xmlns:p14="http://schemas.microsoft.com/office/powerpoint/2010/main" val="7186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3500"/>
                            </p:stCondLst>
                            <p:childTnLst>
                              <p:par>
                                <p:cTn id="9" presetID="10" presetClass="entr" presetSubtype="0" fill="hold" grpId="0" nodeType="afterEffect">
                                  <p:stCondLst>
                                    <p:cond delay="1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 y="3913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5"/>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sanctifying</a:t>
            </a:r>
            <a:r>
              <a:rPr lang="en-US" sz="3600" dirty="0" smtClean="0">
                <a:solidFill>
                  <a:schemeClr val="bg1"/>
                </a:solidFill>
              </a:rPr>
              <a:t> </a:t>
            </a:r>
            <a:r>
              <a:rPr lang="en-US" sz="3600" baseline="30000" dirty="0" smtClean="0">
                <a:solidFill>
                  <a:schemeClr val="bg1"/>
                </a:solidFill>
              </a:rPr>
              <a:t>(16)</a:t>
            </a:r>
            <a:endParaRPr lang="en-US" sz="3600" baseline="30000" dirty="0" smtClean="0">
              <a:solidFill>
                <a:schemeClr val="bg1"/>
              </a:solidFill>
            </a:endParaRPr>
          </a:p>
        </p:txBody>
      </p:sp>
      <p:sp>
        <p:nvSpPr>
          <p:cNvPr id="5" name="TextBox 4"/>
          <p:cNvSpPr txBox="1"/>
          <p:nvPr/>
        </p:nvSpPr>
        <p:spPr>
          <a:xfrm>
            <a:off x="304800" y="2743200"/>
            <a:ext cx="8610600" cy="954107"/>
          </a:xfrm>
          <a:prstGeom prst="rect">
            <a:avLst/>
          </a:prstGeom>
          <a:solidFill>
            <a:srgbClr val="50B991">
              <a:alpha val="65000"/>
            </a:srgbClr>
          </a:solidFill>
        </p:spPr>
        <p:txBody>
          <a:bodyPr wrap="square" rtlCol="0">
            <a:spAutoFit/>
          </a:bodyPr>
          <a:lstStyle/>
          <a:p>
            <a:r>
              <a:rPr lang="en-US" sz="2800" i="1" dirty="0">
                <a:solidFill>
                  <a:schemeClr val="bg1"/>
                </a:solidFill>
              </a:rPr>
              <a:t>Now to the King eternal, immortal, invisible, the only God, be honor and glory forever and ever. Amen. </a:t>
            </a:r>
            <a:endParaRPr lang="en-US" sz="2800" dirty="0">
              <a:solidFill>
                <a:schemeClr val="bg1"/>
              </a:solidFill>
            </a:endParaRPr>
          </a:p>
        </p:txBody>
      </p:sp>
      <p:sp>
        <p:nvSpPr>
          <p:cNvPr id="13" name="TextBox 12"/>
          <p:cNvSpPr txBox="1"/>
          <p:nvPr/>
        </p:nvSpPr>
        <p:spPr>
          <a:xfrm>
            <a:off x="304800" y="3733800"/>
            <a:ext cx="8610600" cy="954107"/>
          </a:xfrm>
          <a:prstGeom prst="rect">
            <a:avLst/>
          </a:prstGeom>
          <a:noFill/>
        </p:spPr>
        <p:txBody>
          <a:bodyPr wrap="square" rtlCol="0">
            <a:spAutoFit/>
          </a:bodyPr>
          <a:lstStyle/>
          <a:p>
            <a:pPr marL="514350" indent="-514350" algn="just">
              <a:buAutoNum type="alphaUcPeriod"/>
            </a:pPr>
            <a:r>
              <a:rPr lang="en-US" sz="2800" dirty="0" smtClean="0">
                <a:solidFill>
                  <a:schemeClr val="bg1"/>
                </a:solidFill>
              </a:rPr>
              <a:t>The urgency of doxology – “now”</a:t>
            </a:r>
          </a:p>
          <a:p>
            <a:pPr marL="514350" indent="-514350" algn="just">
              <a:buAutoNum type="alphaUcPeriod"/>
            </a:pPr>
            <a:endParaRPr lang="en-US" sz="2800" dirty="0" smtClean="0">
              <a:solidFill>
                <a:schemeClr val="bg1"/>
              </a:solidFill>
            </a:endParaRPr>
          </a:p>
        </p:txBody>
      </p:sp>
      <p:sp>
        <p:nvSpPr>
          <p:cNvPr id="11" name="TextBox 10"/>
          <p:cNvSpPr txBox="1"/>
          <p:nvPr/>
        </p:nvSpPr>
        <p:spPr>
          <a:xfrm>
            <a:off x="304800" y="2096869"/>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6"/>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doxological</a:t>
            </a:r>
            <a:r>
              <a:rPr lang="en-US" sz="3600" dirty="0" smtClean="0">
                <a:solidFill>
                  <a:schemeClr val="bg1"/>
                </a:solidFill>
              </a:rPr>
              <a:t> </a:t>
            </a:r>
            <a:r>
              <a:rPr lang="en-US" sz="3600" baseline="30000" dirty="0" smtClean="0">
                <a:solidFill>
                  <a:schemeClr val="bg1"/>
                </a:solidFill>
              </a:rPr>
              <a:t>(17)</a:t>
            </a:r>
            <a:endParaRPr lang="en-US" sz="3600" baseline="30000" dirty="0" smtClean="0">
              <a:solidFill>
                <a:schemeClr val="bg1"/>
              </a:solidFill>
            </a:endParaRPr>
          </a:p>
        </p:txBody>
      </p:sp>
      <p:sp>
        <p:nvSpPr>
          <p:cNvPr id="14" name="TextBox 13"/>
          <p:cNvSpPr txBox="1"/>
          <p:nvPr/>
        </p:nvSpPr>
        <p:spPr>
          <a:xfrm>
            <a:off x="304800" y="4201180"/>
            <a:ext cx="8610600" cy="1384995"/>
          </a:xfrm>
          <a:prstGeom prst="rect">
            <a:avLst/>
          </a:prstGeom>
          <a:noFill/>
        </p:spPr>
        <p:txBody>
          <a:bodyPr wrap="square" rtlCol="0">
            <a:spAutoFit/>
          </a:bodyPr>
          <a:lstStyle/>
          <a:p>
            <a:pPr marL="514350" indent="-514350" algn="just">
              <a:buAutoNum type="alphaUcPeriod" startAt="2"/>
            </a:pPr>
            <a:r>
              <a:rPr lang="en-US" sz="2800" dirty="0" smtClean="0">
                <a:solidFill>
                  <a:schemeClr val="bg1"/>
                </a:solidFill>
              </a:rPr>
              <a:t>We must have our own “doxology”</a:t>
            </a:r>
            <a:endParaRPr lang="en-US" sz="2800" dirty="0">
              <a:solidFill>
                <a:schemeClr val="bg1"/>
              </a:solidFill>
            </a:endParaRPr>
          </a:p>
          <a:p>
            <a:pPr marL="971550" lvl="1" indent="-514350" algn="just">
              <a:buFont typeface="+mj-lt"/>
              <a:buAutoNum type="arabicPeriod"/>
            </a:pPr>
            <a:r>
              <a:rPr lang="en-US" sz="2800" dirty="0" smtClean="0">
                <a:solidFill>
                  <a:schemeClr val="bg1"/>
                </a:solidFill>
              </a:rPr>
              <a:t>David (Psalm 40:9-11)</a:t>
            </a:r>
          </a:p>
          <a:p>
            <a:pPr marL="971550" lvl="1" indent="-514350" algn="just">
              <a:buAutoNum type="arabicPeriod"/>
            </a:pPr>
            <a:r>
              <a:rPr lang="en-US" sz="2800" dirty="0" smtClean="0">
                <a:solidFill>
                  <a:schemeClr val="bg1"/>
                </a:solidFill>
              </a:rPr>
              <a:t>Jonah (Jonah 2:2-11)</a:t>
            </a:r>
          </a:p>
        </p:txBody>
      </p:sp>
    </p:spTree>
    <p:extLst>
      <p:ext uri="{BB962C8B-B14F-4D97-AF65-F5344CB8AC3E}">
        <p14:creationId xmlns:p14="http://schemas.microsoft.com/office/powerpoint/2010/main" val="39958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000" dirty="0" smtClean="0">
                <a:solidFill>
                  <a:schemeClr val="bg1"/>
                </a:solidFill>
              </a:rPr>
              <a:t>Isaac Watts</a:t>
            </a:r>
            <a:endParaRPr lang="en-US" sz="4000" dirty="0" smtClean="0">
              <a:solidFill>
                <a:schemeClr val="bg1"/>
              </a:solidFill>
            </a:endParaRPr>
          </a:p>
        </p:txBody>
      </p:sp>
      <p:sp>
        <p:nvSpPr>
          <p:cNvPr id="10" name="TextBox 9"/>
          <p:cNvSpPr txBox="1"/>
          <p:nvPr/>
        </p:nvSpPr>
        <p:spPr>
          <a:xfrm>
            <a:off x="304800" y="914400"/>
            <a:ext cx="8610600" cy="2431435"/>
          </a:xfrm>
          <a:prstGeom prst="rect">
            <a:avLst/>
          </a:prstGeom>
          <a:solidFill>
            <a:schemeClr val="tx1">
              <a:lumMod val="65000"/>
              <a:lumOff val="35000"/>
              <a:alpha val="65000"/>
            </a:schemeClr>
          </a:solidFill>
        </p:spPr>
        <p:txBody>
          <a:bodyPr wrap="square" rtlCol="0">
            <a:spAutoFit/>
          </a:bodyPr>
          <a:lstStyle/>
          <a:p>
            <a:pPr algn="ctr"/>
            <a:r>
              <a:rPr lang="en-US" sz="3800" dirty="0">
                <a:solidFill>
                  <a:schemeClr val="bg1"/>
                </a:solidFill>
              </a:rPr>
              <a:t>Were the whole realm of nature of mine,</a:t>
            </a:r>
          </a:p>
          <a:p>
            <a:pPr algn="ctr"/>
            <a:r>
              <a:rPr lang="en-US" sz="3800" dirty="0">
                <a:solidFill>
                  <a:schemeClr val="bg1"/>
                </a:solidFill>
              </a:rPr>
              <a:t>That were a present far too small.</a:t>
            </a:r>
          </a:p>
          <a:p>
            <a:pPr algn="ctr"/>
            <a:r>
              <a:rPr lang="en-US" sz="3800" dirty="0">
                <a:solidFill>
                  <a:schemeClr val="bg1"/>
                </a:solidFill>
              </a:rPr>
              <a:t>Love so amazing so divine</a:t>
            </a:r>
          </a:p>
          <a:p>
            <a:pPr algn="ctr"/>
            <a:r>
              <a:rPr lang="en-US" sz="3800" dirty="0">
                <a:solidFill>
                  <a:schemeClr val="bg1"/>
                </a:solidFill>
              </a:rPr>
              <a:t>Demands my soul my life, my all.</a:t>
            </a:r>
          </a:p>
        </p:txBody>
      </p:sp>
    </p:spTree>
    <p:extLst>
      <p:ext uri="{BB962C8B-B14F-4D97-AF65-F5344CB8AC3E}">
        <p14:creationId xmlns:p14="http://schemas.microsoft.com/office/powerpoint/2010/main" val="2174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802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1:15-17</a:t>
            </a:r>
          </a:p>
        </p:txBody>
      </p:sp>
      <p:sp>
        <p:nvSpPr>
          <p:cNvPr id="10" name="TextBox 9"/>
          <p:cNvSpPr txBox="1"/>
          <p:nvPr/>
        </p:nvSpPr>
        <p:spPr>
          <a:xfrm>
            <a:off x="304800" y="998577"/>
            <a:ext cx="8610600" cy="5478423"/>
          </a:xfrm>
          <a:prstGeom prst="rect">
            <a:avLst/>
          </a:prstGeom>
          <a:solidFill>
            <a:srgbClr val="50B991">
              <a:alpha val="65000"/>
            </a:srgbClr>
          </a:solidFill>
        </p:spPr>
        <p:txBody>
          <a:bodyPr wrap="square" rtlCol="0">
            <a:spAutoFit/>
          </a:bodyPr>
          <a:lstStyle/>
          <a:p>
            <a:pPr algn="just"/>
            <a:r>
              <a:rPr lang="en-US" sz="3500" i="1" dirty="0">
                <a:solidFill>
                  <a:schemeClr val="bg1"/>
                </a:solidFill>
              </a:rPr>
              <a:t>15 It is a trustworthy statement, deserving full acceptance, that Christ Jesus came into the world to save sinners, among whom I am foremost of all. 16 Yet for this reason I found mercy, so that in me as the foremost, Jesus Christ might demonstrate His perfect patience as an example for those who would believe in Him for eternal life. 17 Now to the King eternal, immortal, invisible, the only God, be honor and glory forever and ever. Amen. </a:t>
            </a:r>
            <a:endParaRPr lang="en-US" sz="35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4893647"/>
          </a:xfrm>
          <a:prstGeom prst="rect">
            <a:avLst/>
          </a:prstGeom>
          <a:solidFill>
            <a:srgbClr val="50B991">
              <a:alpha val="65000"/>
            </a:srgbClr>
          </a:solidFill>
        </p:spPr>
        <p:txBody>
          <a:bodyPr wrap="square" rtlCol="0">
            <a:spAutoFit/>
          </a:bodyPr>
          <a:lstStyle/>
          <a:p>
            <a:pPr algn="ctr"/>
            <a:r>
              <a:rPr lang="en-US" sz="2800" i="1" dirty="0">
                <a:solidFill>
                  <a:schemeClr val="bg1"/>
                </a:solidFill>
              </a:rPr>
              <a:t>“that Christ Jesus came into the world sinners to save…”</a:t>
            </a:r>
            <a:r>
              <a:rPr lang="en-US" sz="2800" dirty="0">
                <a:solidFill>
                  <a:schemeClr val="bg1"/>
                </a:solidFill>
              </a:rPr>
              <a:t> </a:t>
            </a:r>
            <a:endParaRPr lang="en-US" sz="2800" dirty="0" smtClean="0">
              <a:solidFill>
                <a:schemeClr val="bg1"/>
              </a:solidFill>
            </a:endParaRPr>
          </a:p>
          <a:p>
            <a:pPr algn="just"/>
            <a:r>
              <a:rPr lang="en-US" sz="4400" dirty="0" smtClean="0">
                <a:solidFill>
                  <a:schemeClr val="bg1"/>
                </a:solidFill>
              </a:rPr>
              <a:t>The </a:t>
            </a:r>
            <a:r>
              <a:rPr lang="en-US" sz="4400" dirty="0" smtClean="0">
                <a:solidFill>
                  <a:schemeClr val="bg1"/>
                </a:solidFill>
              </a:rPr>
              <a:t>Gospel is…</a:t>
            </a:r>
          </a:p>
          <a:p>
            <a:pPr marL="571500" indent="-571500" algn="just">
              <a:buFont typeface="Wingdings" panose="05000000000000000000" pitchFamily="2" charset="2"/>
              <a:buChar char="§"/>
            </a:pPr>
            <a:r>
              <a:rPr lang="en-US" sz="4000" dirty="0">
                <a:solidFill>
                  <a:schemeClr val="bg1"/>
                </a:solidFill>
              </a:rPr>
              <a:t>t</a:t>
            </a:r>
            <a:r>
              <a:rPr lang="en-US" sz="4000" dirty="0" smtClean="0">
                <a:solidFill>
                  <a:schemeClr val="bg1"/>
                </a:solidFill>
              </a:rPr>
              <a:t>rustworthy (reliable/believable),</a:t>
            </a:r>
            <a:endParaRPr lang="en-US" sz="4000" b="1"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axiomatic </a:t>
            </a:r>
            <a:r>
              <a:rPr lang="en-US" sz="4000" dirty="0">
                <a:solidFill>
                  <a:schemeClr val="bg1"/>
                </a:solidFill>
              </a:rPr>
              <a:t>(</a:t>
            </a:r>
            <a:r>
              <a:rPr lang="en-US" sz="4000" dirty="0" smtClean="0">
                <a:solidFill>
                  <a:schemeClr val="bg1"/>
                </a:solidFill>
              </a:rPr>
              <a:t>reasonable/acceptable),</a:t>
            </a:r>
          </a:p>
          <a:p>
            <a:pPr marL="571500" indent="-571500" algn="just">
              <a:buFont typeface="Wingdings" panose="05000000000000000000" pitchFamily="2" charset="2"/>
              <a:buChar char="§"/>
            </a:pPr>
            <a:r>
              <a:rPr lang="en-US" sz="4000" dirty="0">
                <a:solidFill>
                  <a:schemeClr val="bg1"/>
                </a:solidFill>
              </a:rPr>
              <a:t>s</a:t>
            </a:r>
            <a:r>
              <a:rPr lang="en-US" sz="4000" dirty="0" smtClean="0">
                <a:solidFill>
                  <a:schemeClr val="bg1"/>
                </a:solidFill>
              </a:rPr>
              <a:t>alvific </a:t>
            </a:r>
            <a:r>
              <a:rPr lang="en-US" sz="4000" dirty="0" smtClean="0">
                <a:solidFill>
                  <a:schemeClr val="bg1"/>
                </a:solidFill>
              </a:rPr>
              <a:t>(deals with salvation), </a:t>
            </a:r>
          </a:p>
          <a:p>
            <a:pPr marL="571500" indent="-571500" algn="just">
              <a:buFont typeface="Wingdings" panose="05000000000000000000" pitchFamily="2" charset="2"/>
              <a:buChar char="§"/>
            </a:pPr>
            <a:r>
              <a:rPr lang="en-US" sz="4000" dirty="0" smtClean="0">
                <a:solidFill>
                  <a:schemeClr val="bg1"/>
                </a:solidFill>
              </a:rPr>
              <a:t>personal</a:t>
            </a:r>
            <a:r>
              <a:rPr lang="en-US" sz="4000" dirty="0">
                <a:solidFill>
                  <a:schemeClr val="bg1"/>
                </a:solidFill>
              </a:rPr>
              <a:t>,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sanctifying</a:t>
            </a:r>
            <a:r>
              <a:rPr lang="en-US" sz="4000" dirty="0">
                <a:solidFill>
                  <a:schemeClr val="bg1"/>
                </a:solidFill>
              </a:rPr>
              <a:t>, and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doxological </a:t>
            </a:r>
            <a:r>
              <a:rPr lang="en-US" sz="4000" dirty="0">
                <a:solidFill>
                  <a:schemeClr val="bg1"/>
                </a:solidFill>
              </a:rPr>
              <a:t>(to God’s glory). </a:t>
            </a:r>
          </a:p>
        </p:txBody>
      </p:sp>
    </p:spTree>
    <p:extLst>
      <p:ext uri="{BB962C8B-B14F-4D97-AF65-F5344CB8AC3E}">
        <p14:creationId xmlns:p14="http://schemas.microsoft.com/office/powerpoint/2010/main" val="749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750"/>
                                        <p:tgtEl>
                                          <p:spTgt spid="10">
                                            <p:txEl>
                                              <p:pRg st="1" end="1"/>
                                            </p:txEl>
                                          </p:spTgt>
                                        </p:tgtEl>
                                      </p:cBhvr>
                                    </p:animEffect>
                                  </p:childTnLst>
                                </p:cTn>
                              </p:par>
                            </p:childTnLst>
                          </p:cTn>
                        </p:par>
                        <p:par>
                          <p:cTn id="15" fill="hold">
                            <p:stCondLst>
                              <p:cond delay="3250"/>
                            </p:stCondLst>
                            <p:childTnLst>
                              <p:par>
                                <p:cTn id="16" presetID="10" presetClass="entr" presetSubtype="0" fill="hold" nodeType="afterEffect">
                                  <p:stCondLst>
                                    <p:cond delay="75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250"/>
                                        <p:tgtEl>
                                          <p:spTgt spid="10">
                                            <p:txEl>
                                              <p:pRg st="2" end="2"/>
                                            </p:txEl>
                                          </p:spTgt>
                                        </p:tgtEl>
                                      </p:cBhvr>
                                    </p:animEffect>
                                  </p:childTnLst>
                                </p:cTn>
                              </p:par>
                            </p:childTnLst>
                          </p:cTn>
                        </p:par>
                        <p:par>
                          <p:cTn id="19" fill="hold">
                            <p:stCondLst>
                              <p:cond delay="5250"/>
                            </p:stCondLst>
                            <p:childTnLst>
                              <p:par>
                                <p:cTn id="20" presetID="10" presetClass="entr" presetSubtype="0" fill="hold" nodeType="afterEffect">
                                  <p:stCondLst>
                                    <p:cond delay="75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par>
                          <p:cTn id="23" fill="hold">
                            <p:stCondLst>
                              <p:cond delay="7250"/>
                            </p:stCondLst>
                            <p:childTnLst>
                              <p:par>
                                <p:cTn id="24" presetID="10" presetClass="entr" presetSubtype="0" fill="hold" nodeType="afterEffect">
                                  <p:stCondLst>
                                    <p:cond delay="75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250"/>
                                        <p:tgtEl>
                                          <p:spTgt spid="10">
                                            <p:txEl>
                                              <p:pRg st="4" end="4"/>
                                            </p:txEl>
                                          </p:spTgt>
                                        </p:tgtEl>
                                      </p:cBhvr>
                                    </p:animEffect>
                                  </p:childTnLst>
                                </p:cTn>
                              </p:par>
                            </p:childTnLst>
                          </p:cTn>
                        </p:par>
                        <p:par>
                          <p:cTn id="27" fill="hold">
                            <p:stCondLst>
                              <p:cond delay="9250"/>
                            </p:stCondLst>
                            <p:childTnLst>
                              <p:par>
                                <p:cTn id="28" presetID="10" presetClass="entr" presetSubtype="0" fill="hold" nodeType="afterEffect">
                                  <p:stCondLst>
                                    <p:cond delay="75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1250"/>
                                        <p:tgtEl>
                                          <p:spTgt spid="10">
                                            <p:txEl>
                                              <p:pRg st="5" end="5"/>
                                            </p:txEl>
                                          </p:spTgt>
                                        </p:tgtEl>
                                      </p:cBhvr>
                                    </p:animEffect>
                                  </p:childTnLst>
                                </p:cTn>
                              </p:par>
                            </p:childTnLst>
                          </p:cTn>
                        </p:par>
                        <p:par>
                          <p:cTn id="31" fill="hold">
                            <p:stCondLst>
                              <p:cond delay="11250"/>
                            </p:stCondLst>
                            <p:childTnLst>
                              <p:par>
                                <p:cTn id="32" presetID="10" presetClass="entr" presetSubtype="0" fill="hold" nodeType="afterEffect">
                                  <p:stCondLst>
                                    <p:cond delay="75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1250"/>
                                        <p:tgtEl>
                                          <p:spTgt spid="10">
                                            <p:txEl>
                                              <p:pRg st="6" end="6"/>
                                            </p:txEl>
                                          </p:spTgt>
                                        </p:tgtEl>
                                      </p:cBhvr>
                                    </p:animEffect>
                                  </p:childTnLst>
                                </p:cTn>
                              </p:par>
                            </p:childTnLst>
                          </p:cTn>
                        </p:par>
                        <p:par>
                          <p:cTn id="35" fill="hold">
                            <p:stCondLst>
                              <p:cond delay="13250"/>
                            </p:stCondLst>
                            <p:childTnLst>
                              <p:par>
                                <p:cTn id="36" presetID="10" presetClass="entr" presetSubtype="0" fill="hold" nodeType="afterEffect">
                                  <p:stCondLst>
                                    <p:cond delay="75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fade">
                                      <p:cBhvr>
                                        <p:cTn id="38" dur="125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182002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705"/>
            <a:ext cx="9144000" cy="5146589"/>
          </a:xfrm>
          <a:prstGeom prst="rect">
            <a:avLst/>
          </a:prstGeom>
        </p:spPr>
      </p:pic>
    </p:spTree>
    <p:extLst>
      <p:ext uri="{BB962C8B-B14F-4D97-AF65-F5344CB8AC3E}">
        <p14:creationId xmlns:p14="http://schemas.microsoft.com/office/powerpoint/2010/main" val="2767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for 1 Timothy 1:15</a:t>
            </a:r>
          </a:p>
        </p:txBody>
      </p:sp>
      <p:sp>
        <p:nvSpPr>
          <p:cNvPr id="10" name="TextBox 9"/>
          <p:cNvSpPr txBox="1"/>
          <p:nvPr/>
        </p:nvSpPr>
        <p:spPr>
          <a:xfrm>
            <a:off x="304800" y="998577"/>
            <a:ext cx="8610600" cy="3785652"/>
          </a:xfrm>
          <a:prstGeom prst="rect">
            <a:avLst/>
          </a:prstGeom>
          <a:solidFill>
            <a:srgbClr val="50B991">
              <a:alpha val="65000"/>
            </a:srgbClr>
          </a:solidFill>
        </p:spPr>
        <p:txBody>
          <a:bodyPr wrap="square" rtlCol="0">
            <a:spAutoFit/>
          </a:bodyPr>
          <a:lstStyle/>
          <a:p>
            <a:pPr algn="just"/>
            <a:r>
              <a:rPr lang="en-US" sz="4800" b="1" i="1" dirty="0">
                <a:solidFill>
                  <a:schemeClr val="bg1"/>
                </a:solidFill>
              </a:rPr>
              <a:t>“Every faithful follower of Jesus Christ professes his confidence in the sure reliability and self-evident reasonableness of the gospel message.”</a:t>
            </a:r>
            <a:endParaRPr lang="en-US" sz="4800" b="1" dirty="0">
              <a:solidFill>
                <a:schemeClr val="bg1"/>
              </a:solidFill>
            </a:endParaRPr>
          </a:p>
        </p:txBody>
      </p:sp>
    </p:spTree>
    <p:extLst>
      <p:ext uri="{BB962C8B-B14F-4D97-AF65-F5344CB8AC3E}">
        <p14:creationId xmlns:p14="http://schemas.microsoft.com/office/powerpoint/2010/main" val="11748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4893647"/>
          </a:xfrm>
          <a:prstGeom prst="rect">
            <a:avLst/>
          </a:prstGeom>
          <a:solidFill>
            <a:srgbClr val="50B991">
              <a:alpha val="65000"/>
            </a:srgbClr>
          </a:solidFill>
        </p:spPr>
        <p:txBody>
          <a:bodyPr wrap="square" rtlCol="0">
            <a:spAutoFit/>
          </a:bodyPr>
          <a:lstStyle/>
          <a:p>
            <a:pPr algn="ctr"/>
            <a:r>
              <a:rPr lang="en-US" sz="2800" i="1" dirty="0">
                <a:solidFill>
                  <a:schemeClr val="bg1"/>
                </a:solidFill>
              </a:rPr>
              <a:t>“that Christ Jesus came into the world sinners to save…”</a:t>
            </a:r>
            <a:r>
              <a:rPr lang="en-US" sz="2800" dirty="0">
                <a:solidFill>
                  <a:schemeClr val="bg1"/>
                </a:solidFill>
              </a:rPr>
              <a:t> </a:t>
            </a:r>
            <a:endParaRPr lang="en-US" sz="2800" dirty="0" smtClean="0">
              <a:solidFill>
                <a:schemeClr val="bg1"/>
              </a:solidFill>
            </a:endParaRPr>
          </a:p>
          <a:p>
            <a:pPr algn="just"/>
            <a:r>
              <a:rPr lang="en-US" sz="4400" dirty="0" smtClean="0">
                <a:solidFill>
                  <a:schemeClr val="bg1"/>
                </a:solidFill>
              </a:rPr>
              <a:t>The </a:t>
            </a:r>
            <a:r>
              <a:rPr lang="en-US" sz="4400" dirty="0" smtClean="0">
                <a:solidFill>
                  <a:schemeClr val="bg1"/>
                </a:solidFill>
              </a:rPr>
              <a:t>Gospel is…</a:t>
            </a:r>
          </a:p>
          <a:p>
            <a:pPr marL="571500" indent="-571500" algn="just">
              <a:buFont typeface="Wingdings" panose="05000000000000000000" pitchFamily="2" charset="2"/>
              <a:buChar char="§"/>
            </a:pPr>
            <a:r>
              <a:rPr lang="en-US" sz="4000" dirty="0">
                <a:solidFill>
                  <a:schemeClr val="bg1"/>
                </a:solidFill>
              </a:rPr>
              <a:t>t</a:t>
            </a:r>
            <a:r>
              <a:rPr lang="en-US" sz="4000" dirty="0" smtClean="0">
                <a:solidFill>
                  <a:schemeClr val="bg1"/>
                </a:solidFill>
              </a:rPr>
              <a:t>rustworthy (reliable/believable),</a:t>
            </a:r>
            <a:endParaRPr lang="en-US" sz="4000" b="1"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axiomatic </a:t>
            </a:r>
            <a:r>
              <a:rPr lang="en-US" sz="4000" dirty="0">
                <a:solidFill>
                  <a:schemeClr val="bg1"/>
                </a:solidFill>
              </a:rPr>
              <a:t>(</a:t>
            </a:r>
            <a:r>
              <a:rPr lang="en-US" sz="4000" dirty="0" smtClean="0">
                <a:solidFill>
                  <a:schemeClr val="bg1"/>
                </a:solidFill>
              </a:rPr>
              <a:t>reasonable/acceptable),</a:t>
            </a:r>
          </a:p>
          <a:p>
            <a:pPr marL="571500" indent="-571500" algn="just">
              <a:buFont typeface="Wingdings" panose="05000000000000000000" pitchFamily="2" charset="2"/>
              <a:buChar char="§"/>
            </a:pPr>
            <a:r>
              <a:rPr lang="en-US" sz="4000" dirty="0">
                <a:solidFill>
                  <a:schemeClr val="bg1"/>
                </a:solidFill>
              </a:rPr>
              <a:t>s</a:t>
            </a:r>
            <a:r>
              <a:rPr lang="en-US" sz="4000" dirty="0" smtClean="0">
                <a:solidFill>
                  <a:schemeClr val="bg1"/>
                </a:solidFill>
              </a:rPr>
              <a:t>alvific </a:t>
            </a:r>
            <a:r>
              <a:rPr lang="en-US" sz="4000" dirty="0" smtClean="0">
                <a:solidFill>
                  <a:schemeClr val="bg1"/>
                </a:solidFill>
              </a:rPr>
              <a:t>(deals with salvation), </a:t>
            </a:r>
          </a:p>
          <a:p>
            <a:pPr marL="571500" indent="-571500" algn="just">
              <a:buFont typeface="Wingdings" panose="05000000000000000000" pitchFamily="2" charset="2"/>
              <a:buChar char="§"/>
            </a:pPr>
            <a:r>
              <a:rPr lang="en-US" sz="4000" dirty="0" smtClean="0">
                <a:solidFill>
                  <a:schemeClr val="bg1"/>
                </a:solidFill>
              </a:rPr>
              <a:t>personal</a:t>
            </a:r>
            <a:r>
              <a:rPr lang="en-US" sz="4000" dirty="0">
                <a:solidFill>
                  <a:schemeClr val="bg1"/>
                </a:solidFill>
              </a:rPr>
              <a:t>,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sanctifying</a:t>
            </a:r>
            <a:r>
              <a:rPr lang="en-US" sz="4000" dirty="0">
                <a:solidFill>
                  <a:schemeClr val="bg1"/>
                </a:solidFill>
              </a:rPr>
              <a:t>, and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doxological </a:t>
            </a:r>
            <a:r>
              <a:rPr lang="en-US" sz="4000" dirty="0">
                <a:solidFill>
                  <a:schemeClr val="bg1"/>
                </a:solidFill>
              </a:rPr>
              <a:t>(to God’s glory). </a:t>
            </a:r>
          </a:p>
        </p:txBody>
      </p:sp>
    </p:spTree>
    <p:extLst>
      <p:ext uri="{BB962C8B-B14F-4D97-AF65-F5344CB8AC3E}">
        <p14:creationId xmlns:p14="http://schemas.microsoft.com/office/powerpoint/2010/main" val="42144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750"/>
                                        <p:tgtEl>
                                          <p:spTgt spid="10">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75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250"/>
                                        <p:tgtEl>
                                          <p:spTgt spid="10">
                                            <p:txEl>
                                              <p:pRg st="2" end="2"/>
                                            </p:txEl>
                                          </p:spTgt>
                                        </p:tgtEl>
                                      </p:cBhvr>
                                    </p:animEffect>
                                  </p:childTnLst>
                                </p:cTn>
                              </p:par>
                            </p:childTnLst>
                          </p:cTn>
                        </p:par>
                        <p:par>
                          <p:cTn id="20" fill="hold">
                            <p:stCondLst>
                              <p:cond delay="2750"/>
                            </p:stCondLst>
                            <p:childTnLst>
                              <p:par>
                                <p:cTn id="21" presetID="10" presetClass="entr" presetSubtype="0" fill="hold" nodeType="afterEffect">
                                  <p:stCondLst>
                                    <p:cond delay="75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1250"/>
                                        <p:tgtEl>
                                          <p:spTgt spid="10">
                                            <p:txEl>
                                              <p:pRg st="3" end="3"/>
                                            </p:txEl>
                                          </p:spTgt>
                                        </p:tgtEl>
                                      </p:cBhvr>
                                    </p:animEffect>
                                  </p:childTnLst>
                                </p:cTn>
                              </p:par>
                            </p:childTnLst>
                          </p:cTn>
                        </p:par>
                        <p:par>
                          <p:cTn id="24" fill="hold">
                            <p:stCondLst>
                              <p:cond delay="4750"/>
                            </p:stCondLst>
                            <p:childTnLst>
                              <p:par>
                                <p:cTn id="25" presetID="10" presetClass="entr" presetSubtype="0" fill="hold" nodeType="afterEffect">
                                  <p:stCondLst>
                                    <p:cond delay="75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250"/>
                                        <p:tgtEl>
                                          <p:spTgt spid="10">
                                            <p:txEl>
                                              <p:pRg st="4" end="4"/>
                                            </p:txEl>
                                          </p:spTgt>
                                        </p:tgtEl>
                                      </p:cBhvr>
                                    </p:animEffect>
                                  </p:childTnLst>
                                </p:cTn>
                              </p:par>
                            </p:childTnLst>
                          </p:cTn>
                        </p:par>
                        <p:par>
                          <p:cTn id="28" fill="hold">
                            <p:stCondLst>
                              <p:cond delay="6750"/>
                            </p:stCondLst>
                            <p:childTnLst>
                              <p:par>
                                <p:cTn id="29" presetID="10" presetClass="entr" presetSubtype="0" fill="hold" nodeType="afterEffect">
                                  <p:stCondLst>
                                    <p:cond delay="75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1250"/>
                                        <p:tgtEl>
                                          <p:spTgt spid="10">
                                            <p:txEl>
                                              <p:pRg st="5" end="5"/>
                                            </p:txEl>
                                          </p:spTgt>
                                        </p:tgtEl>
                                      </p:cBhvr>
                                    </p:animEffect>
                                  </p:childTnLst>
                                </p:cTn>
                              </p:par>
                            </p:childTnLst>
                          </p:cTn>
                        </p:par>
                        <p:par>
                          <p:cTn id="32" fill="hold">
                            <p:stCondLst>
                              <p:cond delay="8750"/>
                            </p:stCondLst>
                            <p:childTnLst>
                              <p:par>
                                <p:cTn id="33" presetID="10" presetClass="entr" presetSubtype="0" fill="hold" nodeType="afterEffect">
                                  <p:stCondLst>
                                    <p:cond delay="75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1250"/>
                                        <p:tgtEl>
                                          <p:spTgt spid="10">
                                            <p:txEl>
                                              <p:pRg st="6" end="6"/>
                                            </p:txEl>
                                          </p:spTgt>
                                        </p:tgtEl>
                                      </p:cBhvr>
                                    </p:animEffect>
                                  </p:childTnLst>
                                </p:cTn>
                              </p:par>
                            </p:childTnLst>
                          </p:cTn>
                        </p:par>
                        <p:par>
                          <p:cTn id="36" fill="hold">
                            <p:stCondLst>
                              <p:cond delay="10750"/>
                            </p:stCondLst>
                            <p:childTnLst>
                              <p:par>
                                <p:cTn id="37" presetID="10" presetClass="entr" presetSubtype="0" fill="hold" nodeType="afterEffect">
                                  <p:stCondLst>
                                    <p:cond delay="75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125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 y="3913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5"/>
            </a:pPr>
            <a:r>
              <a:rPr lang="en-US" sz="3600" dirty="0" smtClean="0">
                <a:solidFill>
                  <a:schemeClr val="bg1"/>
                </a:solidFill>
              </a:rPr>
              <a:t>The </a:t>
            </a:r>
            <a:r>
              <a:rPr lang="en-US" sz="3600" dirty="0" smtClean="0">
                <a:solidFill>
                  <a:schemeClr val="bg1"/>
                </a:solidFill>
              </a:rPr>
              <a:t>gospel is </a:t>
            </a:r>
            <a:r>
              <a:rPr lang="en-US" sz="3600" u="sng" dirty="0" smtClean="0">
                <a:solidFill>
                  <a:schemeClr val="bg1"/>
                </a:solidFill>
              </a:rPr>
              <a:t>sanctifying</a:t>
            </a:r>
            <a:r>
              <a:rPr lang="en-US" sz="3600" dirty="0" smtClean="0">
                <a:solidFill>
                  <a:schemeClr val="bg1"/>
                </a:solidFill>
              </a:rPr>
              <a:t> </a:t>
            </a:r>
            <a:r>
              <a:rPr lang="en-US" sz="3600" baseline="30000" dirty="0" smtClean="0">
                <a:solidFill>
                  <a:schemeClr val="bg1"/>
                </a:solidFill>
              </a:rPr>
              <a:t>(16)</a:t>
            </a:r>
            <a:endParaRPr lang="en-US" sz="3600" baseline="30000" dirty="0" smtClean="0">
              <a:solidFill>
                <a:schemeClr val="bg1"/>
              </a:solidFill>
            </a:endParaRPr>
          </a:p>
        </p:txBody>
      </p:sp>
      <p:sp>
        <p:nvSpPr>
          <p:cNvPr id="5" name="TextBox 4"/>
          <p:cNvSpPr txBox="1"/>
          <p:nvPr/>
        </p:nvSpPr>
        <p:spPr>
          <a:xfrm>
            <a:off x="304800" y="2048256"/>
            <a:ext cx="8610600" cy="1815882"/>
          </a:xfrm>
          <a:prstGeom prst="rect">
            <a:avLst/>
          </a:prstGeom>
          <a:solidFill>
            <a:srgbClr val="50B991">
              <a:alpha val="65000"/>
            </a:srgbClr>
          </a:solidFill>
        </p:spPr>
        <p:txBody>
          <a:bodyPr wrap="square" rtlCol="0">
            <a:spAutoFit/>
          </a:bodyPr>
          <a:lstStyle/>
          <a:p>
            <a:pPr algn="just"/>
            <a:r>
              <a:rPr lang="en-US" sz="2800" i="1" dirty="0">
                <a:solidFill>
                  <a:schemeClr val="bg1"/>
                </a:solidFill>
              </a:rPr>
              <a:t>Yet for this reason I found mercy, so that in me as the foremost, Jesus Christ might demonstrate His perfect patience as an example for those who would believe in Him for eternal life.</a:t>
            </a:r>
            <a:endParaRPr lang="en-US" sz="2800" dirty="0">
              <a:solidFill>
                <a:schemeClr val="bg1"/>
              </a:solidFill>
            </a:endParaRPr>
          </a:p>
        </p:txBody>
      </p:sp>
      <p:sp>
        <p:nvSpPr>
          <p:cNvPr id="13" name="TextBox 12"/>
          <p:cNvSpPr txBox="1"/>
          <p:nvPr/>
        </p:nvSpPr>
        <p:spPr>
          <a:xfrm>
            <a:off x="304800" y="3899118"/>
            <a:ext cx="8610600" cy="523220"/>
          </a:xfrm>
          <a:prstGeom prst="rect">
            <a:avLst/>
          </a:prstGeom>
          <a:noFill/>
        </p:spPr>
        <p:txBody>
          <a:bodyPr wrap="square" rtlCol="0">
            <a:spAutoFit/>
          </a:bodyPr>
          <a:lstStyle/>
          <a:p>
            <a:pPr marL="514350" indent="-514350" algn="just">
              <a:buAutoNum type="alphaUcPeriod"/>
            </a:pPr>
            <a:r>
              <a:rPr lang="en-US" sz="2800" b="1" dirty="0" smtClean="0">
                <a:solidFill>
                  <a:schemeClr val="bg1"/>
                </a:solidFill>
              </a:rPr>
              <a:t>Saul the sinner (Acts 9)</a:t>
            </a:r>
          </a:p>
        </p:txBody>
      </p:sp>
      <p:sp>
        <p:nvSpPr>
          <p:cNvPr id="14" name="TextBox 13"/>
          <p:cNvSpPr txBox="1"/>
          <p:nvPr/>
        </p:nvSpPr>
        <p:spPr>
          <a:xfrm>
            <a:off x="304800" y="4429780"/>
            <a:ext cx="8610600" cy="523220"/>
          </a:xfrm>
          <a:prstGeom prst="rect">
            <a:avLst/>
          </a:prstGeom>
          <a:noFill/>
        </p:spPr>
        <p:txBody>
          <a:bodyPr wrap="square" rtlCol="0">
            <a:spAutoFit/>
          </a:bodyPr>
          <a:lstStyle/>
          <a:p>
            <a:pPr marL="514350" indent="-514350" algn="just">
              <a:buFont typeface="+mj-lt"/>
              <a:buAutoNum type="alphaUcPeriod" startAt="2"/>
            </a:pPr>
            <a:r>
              <a:rPr lang="en-US" sz="2800" b="1" dirty="0" smtClean="0">
                <a:solidFill>
                  <a:schemeClr val="bg1"/>
                </a:solidFill>
              </a:rPr>
              <a:t>Paul the project of Christ</a:t>
            </a:r>
          </a:p>
        </p:txBody>
      </p:sp>
      <p:sp>
        <p:nvSpPr>
          <p:cNvPr id="15" name="TextBox 14"/>
          <p:cNvSpPr txBox="1"/>
          <p:nvPr/>
        </p:nvSpPr>
        <p:spPr>
          <a:xfrm>
            <a:off x="838200" y="4886980"/>
            <a:ext cx="8610600" cy="954107"/>
          </a:xfrm>
          <a:prstGeom prst="rect">
            <a:avLst/>
          </a:prstGeom>
          <a:noFill/>
        </p:spPr>
        <p:txBody>
          <a:bodyPr wrap="square" rtlCol="0">
            <a:spAutoFit/>
          </a:bodyPr>
          <a:lstStyle/>
          <a:p>
            <a:pPr marL="514350" indent="-514350" algn="just">
              <a:buFont typeface="+mj-lt"/>
              <a:buAutoNum type="arabicPeriod"/>
            </a:pPr>
            <a:r>
              <a:rPr lang="en-US" sz="2800" dirty="0" smtClean="0">
                <a:solidFill>
                  <a:schemeClr val="bg1"/>
                </a:solidFill>
              </a:rPr>
              <a:t>A monument of mercy</a:t>
            </a:r>
          </a:p>
          <a:p>
            <a:pPr marL="514350" indent="-514350" algn="just">
              <a:buFont typeface="+mj-lt"/>
              <a:buAutoNum type="arabicPeriod"/>
            </a:pPr>
            <a:r>
              <a:rPr lang="en-US" sz="2800" dirty="0" smtClean="0">
                <a:solidFill>
                  <a:schemeClr val="bg1"/>
                </a:solidFill>
              </a:rPr>
              <a:t>A display of divine grace</a:t>
            </a:r>
          </a:p>
        </p:txBody>
      </p:sp>
    </p:spTree>
    <p:extLst>
      <p:ext uri="{BB962C8B-B14F-4D97-AF65-F5344CB8AC3E}">
        <p14:creationId xmlns:p14="http://schemas.microsoft.com/office/powerpoint/2010/main" val="15304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750"/>
                                        <p:tgtEl>
                                          <p:spTgt spid="14"/>
                                        </p:tgtEl>
                                      </p:cBhvr>
                                    </p:animEffect>
                                  </p:childTnLst>
                                </p:cTn>
                              </p:par>
                            </p:childTnLst>
                          </p:cTn>
                        </p:par>
                        <p:par>
                          <p:cTn id="22" fill="hold">
                            <p:stCondLst>
                              <p:cond delay="1750"/>
                            </p:stCondLst>
                            <p:childTnLst>
                              <p:par>
                                <p:cTn id="23" presetID="10" presetClass="entr" presetSubtype="0" fill="hold" grpId="0" nodeType="afterEffect">
                                  <p:stCondLst>
                                    <p:cond delay="50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750"/>
                                        <p:tgtEl>
                                          <p:spTgt spid="15">
                                            <p:txEl>
                                              <p:pRg st="0" end="0"/>
                                            </p:txEl>
                                          </p:spTgt>
                                        </p:tgtEl>
                                      </p:cBhvr>
                                    </p:animEffect>
                                  </p:childTnLst>
                                </p:cTn>
                              </p:par>
                            </p:childTnLst>
                          </p:cTn>
                        </p:par>
                        <p:par>
                          <p:cTn id="26" fill="hold">
                            <p:stCondLst>
                              <p:cond delay="4000"/>
                            </p:stCondLst>
                            <p:childTnLst>
                              <p:par>
                                <p:cTn id="27" presetID="10" presetClass="entr" presetSubtype="0" fill="hold" grpId="0" nodeType="afterEffect">
                                  <p:stCondLst>
                                    <p:cond delay="50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175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p:bldP spid="14" grpId="0"/>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70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a:t>
            </a:r>
            <a:r>
              <a:rPr lang="en-US" sz="4800" dirty="0" err="1" smtClean="0">
                <a:solidFill>
                  <a:schemeClr val="bg1"/>
                </a:solidFill>
              </a:rPr>
              <a:t>makrothumian</a:t>
            </a:r>
            <a:r>
              <a:rPr lang="en-US" sz="4800" dirty="0" smtClean="0">
                <a:solidFill>
                  <a:schemeClr val="bg1"/>
                </a:solidFill>
              </a:rPr>
              <a:t>”</a:t>
            </a:r>
            <a:endParaRPr lang="en-US" sz="4800" dirty="0" smtClean="0">
              <a:solidFill>
                <a:schemeClr val="bg1"/>
              </a:solidFill>
            </a:endParaRPr>
          </a:p>
        </p:txBody>
      </p:sp>
      <p:sp>
        <p:nvSpPr>
          <p:cNvPr id="10" name="TextBox 9"/>
          <p:cNvSpPr txBox="1"/>
          <p:nvPr/>
        </p:nvSpPr>
        <p:spPr>
          <a:xfrm>
            <a:off x="304800" y="998577"/>
            <a:ext cx="8610600" cy="1446550"/>
          </a:xfrm>
          <a:prstGeom prst="rect">
            <a:avLst/>
          </a:prstGeom>
          <a:solidFill>
            <a:schemeClr val="tx1">
              <a:lumMod val="65000"/>
              <a:lumOff val="35000"/>
              <a:alpha val="65000"/>
            </a:schemeClr>
          </a:solidFill>
        </p:spPr>
        <p:txBody>
          <a:bodyPr wrap="square" rtlCol="0">
            <a:spAutoFit/>
          </a:bodyPr>
          <a:lstStyle/>
          <a:p>
            <a:pPr algn="just"/>
            <a:r>
              <a:rPr lang="en-US" sz="4400" i="1" dirty="0" smtClean="0">
                <a:solidFill>
                  <a:schemeClr val="bg1"/>
                </a:solidFill>
              </a:rPr>
              <a:t>“</a:t>
            </a:r>
            <a:r>
              <a:rPr lang="en-US" sz="4400" i="1" dirty="0" err="1" smtClean="0">
                <a:solidFill>
                  <a:schemeClr val="bg1"/>
                </a:solidFill>
              </a:rPr>
              <a:t>makro</a:t>
            </a:r>
            <a:r>
              <a:rPr lang="en-US" sz="4400" i="1" dirty="0" smtClean="0">
                <a:solidFill>
                  <a:schemeClr val="bg1"/>
                </a:solidFill>
              </a:rPr>
              <a:t>” – great or long</a:t>
            </a:r>
          </a:p>
          <a:p>
            <a:pPr algn="just"/>
            <a:r>
              <a:rPr lang="en-US" sz="4400" i="1" dirty="0" smtClean="0">
                <a:solidFill>
                  <a:schemeClr val="bg1"/>
                </a:solidFill>
              </a:rPr>
              <a:t>“</a:t>
            </a:r>
            <a:r>
              <a:rPr lang="en-US" sz="4400" i="1" dirty="0" err="1" smtClean="0">
                <a:solidFill>
                  <a:schemeClr val="bg1"/>
                </a:solidFill>
              </a:rPr>
              <a:t>thumian</a:t>
            </a:r>
            <a:r>
              <a:rPr lang="en-US" sz="4400" i="1" dirty="0" smtClean="0">
                <a:solidFill>
                  <a:schemeClr val="bg1"/>
                </a:solidFill>
              </a:rPr>
              <a:t>” – wrath/temper/passion</a:t>
            </a:r>
            <a:endParaRPr lang="en-US" sz="4400" dirty="0">
              <a:solidFill>
                <a:schemeClr val="bg1"/>
              </a:solidFill>
            </a:endParaRPr>
          </a:p>
        </p:txBody>
      </p:sp>
      <p:sp>
        <p:nvSpPr>
          <p:cNvPr id="5" name="TextBox 4"/>
          <p:cNvSpPr txBox="1"/>
          <p:nvPr/>
        </p:nvSpPr>
        <p:spPr>
          <a:xfrm>
            <a:off x="304800" y="2590800"/>
            <a:ext cx="8610600" cy="4031873"/>
          </a:xfrm>
          <a:prstGeom prst="rect">
            <a:avLst/>
          </a:prstGeom>
          <a:solidFill>
            <a:schemeClr val="tx1">
              <a:lumMod val="65000"/>
              <a:lumOff val="35000"/>
              <a:alpha val="65000"/>
            </a:schemeClr>
          </a:solidFill>
        </p:spPr>
        <p:txBody>
          <a:bodyPr wrap="square" rtlCol="0">
            <a:spAutoFit/>
          </a:bodyPr>
          <a:lstStyle/>
          <a:p>
            <a:pPr algn="just"/>
            <a:r>
              <a:rPr lang="en-US" sz="3200" i="1" dirty="0" smtClean="0">
                <a:solidFill>
                  <a:schemeClr val="bg1"/>
                </a:solidFill>
              </a:rPr>
              <a:t>“perfect patience” – longsuffering – “to </a:t>
            </a:r>
            <a:r>
              <a:rPr lang="en-US" sz="3200" i="1" dirty="0">
                <a:solidFill>
                  <a:schemeClr val="bg1"/>
                </a:solidFill>
              </a:rPr>
              <a:t>be patient, longsuffering, to bear with</a:t>
            </a:r>
            <a:r>
              <a:rPr lang="en-US" sz="3200" i="1" dirty="0" smtClean="0">
                <a:solidFill>
                  <a:schemeClr val="bg1"/>
                </a:solidFill>
              </a:rPr>
              <a:t>,” </a:t>
            </a:r>
            <a:r>
              <a:rPr lang="en-US" sz="3200" i="1" dirty="0">
                <a:solidFill>
                  <a:schemeClr val="bg1"/>
                </a:solidFill>
              </a:rPr>
              <a:t>lit., </a:t>
            </a:r>
            <a:r>
              <a:rPr lang="en-US" sz="3200" i="1" dirty="0" smtClean="0">
                <a:solidFill>
                  <a:schemeClr val="bg1"/>
                </a:solidFill>
              </a:rPr>
              <a:t>“to </a:t>
            </a:r>
            <a:r>
              <a:rPr lang="en-US" sz="3200" i="1" dirty="0">
                <a:solidFill>
                  <a:schemeClr val="bg1"/>
                </a:solidFill>
              </a:rPr>
              <a:t>be </a:t>
            </a:r>
            <a:r>
              <a:rPr lang="en-US" sz="3200" i="1" dirty="0" smtClean="0">
                <a:solidFill>
                  <a:schemeClr val="bg1"/>
                </a:solidFill>
              </a:rPr>
              <a:t>long-tempered…” Longsuffering </a:t>
            </a:r>
            <a:r>
              <a:rPr lang="en-US" sz="3200" i="1" dirty="0">
                <a:solidFill>
                  <a:schemeClr val="bg1"/>
                </a:solidFill>
              </a:rPr>
              <a:t>is that quality of </a:t>
            </a:r>
            <a:r>
              <a:rPr lang="en-US" sz="3200" i="1" dirty="0" smtClean="0">
                <a:solidFill>
                  <a:schemeClr val="bg1"/>
                </a:solidFill>
              </a:rPr>
              <a:t>self-restraint </a:t>
            </a:r>
            <a:r>
              <a:rPr lang="en-US" sz="3200" i="1" dirty="0">
                <a:solidFill>
                  <a:schemeClr val="bg1"/>
                </a:solidFill>
              </a:rPr>
              <a:t>in the face of provocation which does not hastily retaliate or promptly punish; it is the opposite of anger, and is associated with mercy, and is used of </a:t>
            </a:r>
            <a:r>
              <a:rPr lang="en-US" sz="3200" i="1" dirty="0" smtClean="0">
                <a:solidFill>
                  <a:schemeClr val="bg1"/>
                </a:solidFill>
              </a:rPr>
              <a:t>God (see Exodus 34:6).</a:t>
            </a:r>
          </a:p>
          <a:p>
            <a:pPr algn="r"/>
            <a:r>
              <a:rPr lang="en-US" sz="3200" i="1" dirty="0" smtClean="0">
                <a:solidFill>
                  <a:schemeClr val="bg1"/>
                </a:solidFill>
              </a:rPr>
              <a:t>(W.E. Vine)</a:t>
            </a:r>
            <a:endParaRPr lang="en-US" sz="3200" i="1" dirty="0">
              <a:solidFill>
                <a:schemeClr val="bg1"/>
              </a:solidFill>
            </a:endParaRPr>
          </a:p>
        </p:txBody>
      </p:sp>
    </p:spTree>
    <p:extLst>
      <p:ext uri="{BB962C8B-B14F-4D97-AF65-F5344CB8AC3E}">
        <p14:creationId xmlns:p14="http://schemas.microsoft.com/office/powerpoint/2010/main" val="33742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500"/>
                            </p:stCondLst>
                            <p:childTnLst>
                              <p:par>
                                <p:cTn id="9" presetID="10" presetClass="entr" presetSubtype="0" fill="hold" grpId="0" nodeType="afterEffect">
                                  <p:stCondLst>
                                    <p:cond delay="2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2 Peter 3:14-15</a:t>
            </a:r>
            <a:endParaRPr lang="en-US" sz="4800" dirty="0" smtClean="0">
              <a:solidFill>
                <a:schemeClr val="bg1"/>
              </a:solidFill>
            </a:endParaRPr>
          </a:p>
        </p:txBody>
      </p:sp>
      <p:sp>
        <p:nvSpPr>
          <p:cNvPr id="10" name="TextBox 9"/>
          <p:cNvSpPr txBox="1"/>
          <p:nvPr/>
        </p:nvSpPr>
        <p:spPr>
          <a:xfrm>
            <a:off x="304800" y="998577"/>
            <a:ext cx="8610600" cy="5509200"/>
          </a:xfrm>
          <a:prstGeom prst="rect">
            <a:avLst/>
          </a:prstGeom>
          <a:solidFill>
            <a:schemeClr val="tx1">
              <a:lumMod val="65000"/>
              <a:lumOff val="35000"/>
              <a:alpha val="65000"/>
            </a:schemeClr>
          </a:solidFill>
        </p:spPr>
        <p:txBody>
          <a:bodyPr wrap="square" rtlCol="0">
            <a:spAutoFit/>
          </a:bodyPr>
          <a:lstStyle/>
          <a:p>
            <a:pPr algn="just"/>
            <a:r>
              <a:rPr lang="en-US" sz="4400" i="1" dirty="0">
                <a:solidFill>
                  <a:schemeClr val="bg1"/>
                </a:solidFill>
              </a:rPr>
              <a:t>“14 Therefore, beloved, since you look for these things, be diligent to be found by Him in peace, spotless and blameless, 15 and regard the patience of our Lord as salvation, just as also our beloved brother Paul, according to the wisdom given him, wrote to you…”</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9223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Romans 2:4</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solidFill>
            <a:schemeClr val="tx1">
              <a:lumMod val="65000"/>
              <a:lumOff val="35000"/>
              <a:alpha val="65000"/>
            </a:schemeClr>
          </a:solidFill>
        </p:spPr>
        <p:txBody>
          <a:bodyPr wrap="square" rtlCol="0">
            <a:spAutoFit/>
          </a:bodyPr>
          <a:lstStyle/>
          <a:p>
            <a:pPr algn="just"/>
            <a:r>
              <a:rPr lang="en-US" sz="4400" i="1" dirty="0">
                <a:solidFill>
                  <a:schemeClr val="bg1"/>
                </a:solidFill>
              </a:rPr>
              <a:t>“Or do you think lightly of the riches of His kindness and tolerance and patience, not knowing that the kindness of God leads you to repentance?”</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8429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28108</TotalTime>
  <Words>991</Words>
  <Application>Microsoft Office PowerPoint</Application>
  <PresentationFormat>On-screen Show (4:3)</PresentationFormat>
  <Paragraphs>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766</cp:revision>
  <dcterms:created xsi:type="dcterms:W3CDTF">2013-08-08T16:28:40Z</dcterms:created>
  <dcterms:modified xsi:type="dcterms:W3CDTF">2017-10-21T16:57:01Z</dcterms:modified>
</cp:coreProperties>
</file>