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455" r:id="rId2"/>
    <p:sldId id="1674" r:id="rId3"/>
    <p:sldId id="1729" r:id="rId4"/>
    <p:sldId id="1730" r:id="rId5"/>
    <p:sldId id="1737" r:id="rId6"/>
    <p:sldId id="1746" r:id="rId7"/>
    <p:sldId id="1738" r:id="rId8"/>
    <p:sldId id="1747" r:id="rId9"/>
    <p:sldId id="1739" r:id="rId10"/>
    <p:sldId id="1748" r:id="rId11"/>
    <p:sldId id="1740" r:id="rId12"/>
    <p:sldId id="1749" r:id="rId13"/>
    <p:sldId id="1750" r:id="rId14"/>
    <p:sldId id="1741" r:id="rId15"/>
    <p:sldId id="1742" r:id="rId16"/>
    <p:sldId id="1743" r:id="rId17"/>
    <p:sldId id="1751" r:id="rId18"/>
    <p:sldId id="1752" r:id="rId19"/>
    <p:sldId id="174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B991"/>
    <a:srgbClr val="00FF00"/>
    <a:srgbClr val="40CCCC"/>
    <a:srgbClr val="D7AE85"/>
    <a:srgbClr val="7D5A32"/>
    <a:srgbClr val="966432"/>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10/14/2017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10/14/2017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10/14/2017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10/14/2017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10/14/2017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descr="http://www.trac-mcs.org.sg/images/home/coreofgospel_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599" y="91440"/>
            <a:ext cx="4800601" cy="66248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5" name="TextBox 4"/>
          <p:cNvSpPr txBox="1"/>
          <p:nvPr/>
        </p:nvSpPr>
        <p:spPr>
          <a:xfrm>
            <a:off x="2209800" y="6019800"/>
            <a:ext cx="4648200" cy="584775"/>
          </a:xfrm>
          <a:prstGeom prst="rect">
            <a:avLst/>
          </a:prstGeom>
          <a:noFill/>
        </p:spPr>
        <p:txBody>
          <a:bodyPr wrap="square" rtlCol="0">
            <a:spAutoFit/>
          </a:bodyPr>
          <a:lstStyle/>
          <a:p>
            <a:pPr algn="ctr"/>
            <a:r>
              <a:rPr lang="en-US" sz="3200" dirty="0" smtClean="0"/>
              <a:t>1 </a:t>
            </a:r>
            <a:r>
              <a:rPr lang="en-US" sz="3200" dirty="0" smtClean="0">
                <a:latin typeface="Arial Rounded MT Bold" panose="020F0704030504030204" pitchFamily="34" charset="0"/>
              </a:rPr>
              <a:t>Timothy</a:t>
            </a:r>
            <a:r>
              <a:rPr lang="en-US" sz="3200" dirty="0" smtClean="0"/>
              <a:t> 1:15-17</a:t>
            </a:r>
            <a:endParaRPr lang="en-US" sz="3200" dirty="0"/>
          </a:p>
        </p:txBody>
      </p:sp>
    </p:spTree>
    <p:extLst>
      <p:ext uri="{BB962C8B-B14F-4D97-AF65-F5344CB8AC3E}">
        <p14:creationId xmlns:p14="http://schemas.microsoft.com/office/powerpoint/2010/main" val="2069807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1384995"/>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Bertrand Russell</a:t>
            </a:r>
          </a:p>
          <a:p>
            <a:pPr algn="ctr"/>
            <a:r>
              <a:rPr lang="en-US" dirty="0">
                <a:solidFill>
                  <a:schemeClr val="bg1"/>
                </a:solidFill>
              </a:rPr>
              <a:t>British philosopher, logician, mathematician, historian, writer, social critic, political </a:t>
            </a:r>
            <a:r>
              <a:rPr lang="en-US" dirty="0" smtClean="0">
                <a:solidFill>
                  <a:schemeClr val="bg1"/>
                </a:solidFill>
              </a:rPr>
              <a:t>activist, Nobel laureate, and secular humanist (1872-1970)</a:t>
            </a:r>
            <a:endParaRPr lang="en-US" dirty="0" smtClean="0">
              <a:solidFill>
                <a:schemeClr val="bg1"/>
              </a:solidFill>
            </a:endParaRPr>
          </a:p>
        </p:txBody>
      </p:sp>
      <p:sp>
        <p:nvSpPr>
          <p:cNvPr id="10" name="TextBox 9"/>
          <p:cNvSpPr txBox="1"/>
          <p:nvPr/>
        </p:nvSpPr>
        <p:spPr>
          <a:xfrm>
            <a:off x="304800" y="1577876"/>
            <a:ext cx="8610600" cy="1323439"/>
          </a:xfrm>
          <a:prstGeom prst="rect">
            <a:avLst/>
          </a:prstGeom>
          <a:solidFill>
            <a:srgbClr val="50B991">
              <a:alpha val="65000"/>
            </a:srgbClr>
          </a:solidFill>
        </p:spPr>
        <p:txBody>
          <a:bodyPr wrap="square" rtlCol="0">
            <a:spAutoFit/>
          </a:bodyPr>
          <a:lstStyle/>
          <a:p>
            <a:pPr algn="ctr"/>
            <a:r>
              <a:rPr lang="en-US" sz="4000" i="1" dirty="0">
                <a:solidFill>
                  <a:schemeClr val="bg1"/>
                </a:solidFill>
              </a:rPr>
              <a:t>“Man is a pygmy, hurling </a:t>
            </a:r>
            <a:r>
              <a:rPr lang="en-US" sz="4000" i="1" dirty="0" err="1">
                <a:solidFill>
                  <a:schemeClr val="bg1"/>
                </a:solidFill>
              </a:rPr>
              <a:t>defiances</a:t>
            </a:r>
            <a:r>
              <a:rPr lang="en-US" sz="4000" i="1" dirty="0">
                <a:solidFill>
                  <a:schemeClr val="bg1"/>
                </a:solidFill>
              </a:rPr>
              <a:t> </a:t>
            </a:r>
            <a:endParaRPr lang="en-US" sz="4000" i="1" dirty="0" smtClean="0">
              <a:solidFill>
                <a:schemeClr val="bg1"/>
              </a:solidFill>
            </a:endParaRPr>
          </a:p>
          <a:p>
            <a:pPr algn="ctr"/>
            <a:r>
              <a:rPr lang="en-US" sz="4000" i="1" dirty="0" smtClean="0">
                <a:solidFill>
                  <a:schemeClr val="bg1"/>
                </a:solidFill>
              </a:rPr>
              <a:t>at </a:t>
            </a:r>
            <a:r>
              <a:rPr lang="en-US" sz="4000" i="1" dirty="0">
                <a:solidFill>
                  <a:schemeClr val="bg1"/>
                </a:solidFill>
              </a:rPr>
              <a:t>a soulless universe.”</a:t>
            </a:r>
            <a:r>
              <a:rPr lang="en-US" sz="4000"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102838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Isaiah 22:12-13</a:t>
            </a:r>
            <a:endParaRPr lang="en-US" sz="4800" dirty="0" smtClean="0">
              <a:solidFill>
                <a:schemeClr val="bg1"/>
              </a:solidFill>
            </a:endParaRPr>
          </a:p>
        </p:txBody>
      </p:sp>
      <p:sp>
        <p:nvSpPr>
          <p:cNvPr id="10" name="TextBox 9"/>
          <p:cNvSpPr txBox="1"/>
          <p:nvPr/>
        </p:nvSpPr>
        <p:spPr>
          <a:xfrm>
            <a:off x="304800" y="998577"/>
            <a:ext cx="8610600" cy="3970318"/>
          </a:xfrm>
          <a:prstGeom prst="rect">
            <a:avLst/>
          </a:prstGeom>
          <a:solidFill>
            <a:srgbClr val="50B991">
              <a:alpha val="65000"/>
            </a:srgbClr>
          </a:solidFill>
        </p:spPr>
        <p:txBody>
          <a:bodyPr wrap="square" rtlCol="0">
            <a:spAutoFit/>
          </a:bodyPr>
          <a:lstStyle/>
          <a:p>
            <a:pPr algn="just"/>
            <a:r>
              <a:rPr lang="en-US" sz="3600" i="1" dirty="0" smtClean="0">
                <a:solidFill>
                  <a:schemeClr val="bg1"/>
                </a:solidFill>
              </a:rPr>
              <a:t>12 </a:t>
            </a:r>
            <a:r>
              <a:rPr lang="en-US" sz="3600" i="1" dirty="0">
                <a:solidFill>
                  <a:schemeClr val="bg1"/>
                </a:solidFill>
              </a:rPr>
              <a:t>Therefore in that day the Lord God of hosts called you to weeping, to wailing, To shaving the head and to wearing sackcloth. 13 Instead, there is gaiety and gladness, Killing of cattle and slaughtering of sheep, Eating of meat and drinking of wine: </a:t>
            </a:r>
            <a:r>
              <a:rPr lang="en-US" sz="3600" i="1" dirty="0" smtClean="0">
                <a:solidFill>
                  <a:schemeClr val="bg1"/>
                </a:solidFill>
              </a:rPr>
              <a:t>“Let </a:t>
            </a:r>
            <a:r>
              <a:rPr lang="en-US" sz="3600" i="1" dirty="0">
                <a:solidFill>
                  <a:schemeClr val="bg1"/>
                </a:solidFill>
              </a:rPr>
              <a:t>us eat and drink, for tomorrow we may die</a:t>
            </a:r>
            <a:r>
              <a:rPr lang="en-US" sz="3600" i="1" dirty="0" smtClean="0">
                <a:solidFill>
                  <a:schemeClr val="bg1"/>
                </a:solidFill>
              </a:rPr>
              <a:t>.”</a:t>
            </a:r>
            <a:endParaRPr lang="en-US" sz="3600" dirty="0">
              <a:solidFill>
                <a:schemeClr val="bg1"/>
              </a:solidFill>
            </a:endParaRPr>
          </a:p>
        </p:txBody>
      </p:sp>
    </p:spTree>
    <p:extLst>
      <p:ext uri="{BB962C8B-B14F-4D97-AF65-F5344CB8AC3E}">
        <p14:creationId xmlns:p14="http://schemas.microsoft.com/office/powerpoint/2010/main" val="14354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1261884"/>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Six descriptions of the Gospel</a:t>
            </a:r>
          </a:p>
          <a:p>
            <a:pPr algn="ctr"/>
            <a:r>
              <a:rPr lang="en-US" sz="2800" dirty="0">
                <a:solidFill>
                  <a:schemeClr val="bg1"/>
                </a:solidFill>
              </a:rPr>
              <a:t>f</a:t>
            </a:r>
            <a:r>
              <a:rPr lang="en-US" sz="2800" dirty="0" smtClean="0">
                <a:solidFill>
                  <a:schemeClr val="bg1"/>
                </a:solidFill>
              </a:rPr>
              <a:t>rom 1 Timothy 1:15-17</a:t>
            </a:r>
          </a:p>
        </p:txBody>
      </p:sp>
      <p:sp>
        <p:nvSpPr>
          <p:cNvPr id="10" name="TextBox 9"/>
          <p:cNvSpPr txBox="1"/>
          <p:nvPr/>
        </p:nvSpPr>
        <p:spPr>
          <a:xfrm>
            <a:off x="304800" y="1398925"/>
            <a:ext cx="8610600" cy="707886"/>
          </a:xfrm>
          <a:prstGeom prst="rect">
            <a:avLst/>
          </a:prstGeom>
          <a:solidFill>
            <a:srgbClr val="50B991">
              <a:alpha val="65000"/>
            </a:srgbClr>
          </a:solidFill>
        </p:spPr>
        <p:txBody>
          <a:bodyPr wrap="square" rtlCol="0">
            <a:spAutoFit/>
          </a:bodyPr>
          <a:lstStyle/>
          <a:p>
            <a:pPr marL="857250" indent="-857250" algn="just">
              <a:buFont typeface="+mj-lt"/>
              <a:buAutoNum type="romanUcPeriod" startAt="4"/>
            </a:pPr>
            <a:r>
              <a:rPr lang="en-US" sz="4000" dirty="0" smtClean="0">
                <a:solidFill>
                  <a:schemeClr val="bg1"/>
                </a:solidFill>
              </a:rPr>
              <a:t>The gospel is </a:t>
            </a:r>
            <a:r>
              <a:rPr lang="en-US" sz="4000" dirty="0" smtClean="0">
                <a:solidFill>
                  <a:schemeClr val="bg1"/>
                </a:solidFill>
              </a:rPr>
              <a:t>personal </a:t>
            </a:r>
            <a:r>
              <a:rPr lang="en-US" sz="4000" baseline="30000" dirty="0" smtClean="0">
                <a:solidFill>
                  <a:schemeClr val="bg1"/>
                </a:solidFill>
              </a:rPr>
              <a:t>(15d)</a:t>
            </a:r>
            <a:endParaRPr lang="en-US" sz="4000" baseline="30000" dirty="0" smtClean="0">
              <a:solidFill>
                <a:schemeClr val="bg1"/>
              </a:solidFill>
            </a:endParaRPr>
          </a:p>
        </p:txBody>
      </p:sp>
      <p:sp>
        <p:nvSpPr>
          <p:cNvPr id="5" name="TextBox 4"/>
          <p:cNvSpPr txBox="1"/>
          <p:nvPr/>
        </p:nvSpPr>
        <p:spPr>
          <a:xfrm>
            <a:off x="304800" y="2103120"/>
            <a:ext cx="8610600" cy="523220"/>
          </a:xfrm>
          <a:prstGeom prst="rect">
            <a:avLst/>
          </a:prstGeom>
          <a:solidFill>
            <a:srgbClr val="50B991">
              <a:alpha val="65000"/>
            </a:srgbClr>
          </a:solidFill>
        </p:spPr>
        <p:txBody>
          <a:bodyPr wrap="square" rtlCol="0">
            <a:spAutoFit/>
          </a:bodyPr>
          <a:lstStyle/>
          <a:p>
            <a:pPr algn="just"/>
            <a:r>
              <a:rPr lang="en-US" sz="2800" i="1" dirty="0" smtClean="0">
                <a:solidFill>
                  <a:schemeClr val="bg1"/>
                </a:solidFill>
              </a:rPr>
              <a:t>…sinners, among </a:t>
            </a:r>
            <a:r>
              <a:rPr lang="en-US" sz="2800" i="1" dirty="0">
                <a:solidFill>
                  <a:schemeClr val="bg1"/>
                </a:solidFill>
              </a:rPr>
              <a:t>whom I am foremost of all.</a:t>
            </a:r>
            <a:r>
              <a:rPr lang="en-US" sz="2800" dirty="0">
                <a:solidFill>
                  <a:schemeClr val="bg1"/>
                </a:solidFill>
              </a:rPr>
              <a:t> </a:t>
            </a:r>
          </a:p>
        </p:txBody>
      </p:sp>
      <p:sp>
        <p:nvSpPr>
          <p:cNvPr id="6" name="TextBox 5"/>
          <p:cNvSpPr txBox="1"/>
          <p:nvPr/>
        </p:nvSpPr>
        <p:spPr>
          <a:xfrm>
            <a:off x="304800" y="2905780"/>
            <a:ext cx="8610600" cy="1077218"/>
          </a:xfrm>
          <a:prstGeom prst="rect">
            <a:avLst/>
          </a:prstGeom>
          <a:solidFill>
            <a:srgbClr val="50B991">
              <a:alpha val="65000"/>
            </a:srgbClr>
          </a:solidFill>
        </p:spPr>
        <p:txBody>
          <a:bodyPr wrap="square" rtlCol="0">
            <a:spAutoFit/>
          </a:bodyPr>
          <a:lstStyle/>
          <a:p>
            <a:pPr algn="ctr"/>
            <a:r>
              <a:rPr lang="en-US" sz="3200" i="1" dirty="0" smtClean="0">
                <a:solidFill>
                  <a:schemeClr val="bg1"/>
                </a:solidFill>
              </a:rPr>
              <a:t>How can Paul rightly say he is the sinner of sinners, </a:t>
            </a:r>
          </a:p>
          <a:p>
            <a:pPr algn="ctr"/>
            <a:r>
              <a:rPr lang="en-US" sz="3200" i="1" dirty="0" smtClean="0">
                <a:solidFill>
                  <a:schemeClr val="bg1"/>
                </a:solidFill>
              </a:rPr>
              <a:t>the chief of sinners?</a:t>
            </a:r>
            <a:endParaRPr lang="en-US" sz="3200" dirty="0">
              <a:solidFill>
                <a:schemeClr val="bg1"/>
              </a:solidFill>
            </a:endParaRPr>
          </a:p>
        </p:txBody>
      </p:sp>
      <p:sp>
        <p:nvSpPr>
          <p:cNvPr id="13" name="TextBox 12"/>
          <p:cNvSpPr txBox="1"/>
          <p:nvPr/>
        </p:nvSpPr>
        <p:spPr>
          <a:xfrm>
            <a:off x="304800" y="4151293"/>
            <a:ext cx="8610600" cy="1077218"/>
          </a:xfrm>
          <a:prstGeom prst="rect">
            <a:avLst/>
          </a:prstGeom>
          <a:solidFill>
            <a:srgbClr val="50B991">
              <a:alpha val="65000"/>
            </a:srgbClr>
          </a:solidFill>
        </p:spPr>
        <p:txBody>
          <a:bodyPr wrap="square" rtlCol="0">
            <a:spAutoFit/>
          </a:bodyPr>
          <a:lstStyle/>
          <a:p>
            <a:pPr algn="ctr"/>
            <a:r>
              <a:rPr lang="en-US" sz="3200" i="1" dirty="0" smtClean="0">
                <a:solidFill>
                  <a:schemeClr val="bg1"/>
                </a:solidFill>
              </a:rPr>
              <a:t>When he compares himself only </a:t>
            </a:r>
          </a:p>
          <a:p>
            <a:pPr algn="ctr"/>
            <a:r>
              <a:rPr lang="en-US" sz="3200" i="1" dirty="0" smtClean="0">
                <a:solidFill>
                  <a:schemeClr val="bg1"/>
                </a:solidFill>
              </a:rPr>
              <a:t>to the person of Christ Jesus!</a:t>
            </a:r>
            <a:endParaRPr lang="en-US" sz="3200" dirty="0">
              <a:solidFill>
                <a:schemeClr val="bg1"/>
              </a:solidFill>
            </a:endParaRPr>
          </a:p>
        </p:txBody>
      </p:sp>
    </p:spTree>
    <p:extLst>
      <p:ext uri="{BB962C8B-B14F-4D97-AF65-F5344CB8AC3E}">
        <p14:creationId xmlns:p14="http://schemas.microsoft.com/office/powerpoint/2010/main" val="372198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750"/>
                                        <p:tgtEl>
                                          <p:spTgt spid="10">
                                            <p:txEl>
                                              <p:pRg st="0" end="0"/>
                                            </p:txEl>
                                          </p:spTgt>
                                        </p:tgtEl>
                                      </p:cBhvr>
                                    </p:animEffect>
                                  </p:childTnLst>
                                </p:cTn>
                              </p:par>
                            </p:childTnLst>
                          </p:cTn>
                        </p:par>
                        <p:par>
                          <p:cTn id="11" fill="hold">
                            <p:stCondLst>
                              <p:cond delay="1500"/>
                            </p:stCondLst>
                            <p:childTnLst>
                              <p:par>
                                <p:cTn id="12" presetID="10" presetClass="entr" presetSubtype="0" fill="hold" grpId="0" nodeType="after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10" presetClass="entr" presetSubtype="0" fill="hold" nodeType="withEffect">
                                  <p:stCondLst>
                                    <p:cond delay="50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750"/>
                                        <p:tgtEl>
                                          <p:spTgt spid="5">
                                            <p:txEl>
                                              <p:pRg st="0" end="0"/>
                                            </p:txEl>
                                          </p:spTgt>
                                        </p:tgtEl>
                                      </p:cBhvr>
                                    </p:animEffect>
                                  </p:childTnLst>
                                </p:cTn>
                              </p:par>
                            </p:childTnLst>
                          </p:cTn>
                        </p:par>
                        <p:par>
                          <p:cTn id="18" fill="hold">
                            <p:stCondLst>
                              <p:cond delay="3000"/>
                            </p:stCondLst>
                            <p:childTnLst>
                              <p:par>
                                <p:cTn id="19" presetID="10" presetClass="entr" presetSubtype="0" fill="hold" grpId="0" nodeType="afterEffect">
                                  <p:stCondLst>
                                    <p:cond delay="575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750"/>
                                        <p:tgtEl>
                                          <p:spTgt spid="6"/>
                                        </p:tgtEl>
                                      </p:cBhvr>
                                    </p:animEffect>
                                  </p:childTnLst>
                                </p:cTn>
                              </p:par>
                              <p:par>
                                <p:cTn id="22" presetID="10" presetClass="entr" presetSubtype="0" fill="hold" nodeType="withEffect">
                                  <p:stCondLst>
                                    <p:cond delay="575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2750"/>
                                        <p:tgtEl>
                                          <p:spTgt spid="6">
                                            <p:txEl>
                                              <p:pRg st="0" end="0"/>
                                            </p:txEl>
                                          </p:spTgt>
                                        </p:tgtEl>
                                      </p:cBhvr>
                                    </p:animEffect>
                                  </p:childTnLst>
                                </p:cTn>
                              </p:par>
                              <p:par>
                                <p:cTn id="25" presetID="10" presetClass="entr" presetSubtype="0" fill="hold" nodeType="withEffect">
                                  <p:stCondLst>
                                    <p:cond delay="575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275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75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2750"/>
                                        <p:tgtEl>
                                          <p:spTgt spid="13">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xEl>
                                              <p:pRg st="1" end="1"/>
                                            </p:txEl>
                                          </p:spTgt>
                                        </p:tgtEl>
                                        <p:attrNameLst>
                                          <p:attrName>style.visibility</p:attrName>
                                        </p:attrNameLst>
                                      </p:cBhvr>
                                      <p:to>
                                        <p:strVal val="visible"/>
                                      </p:to>
                                    </p:set>
                                    <p:animEffect transition="in" filter="fade">
                                      <p:cBhvr>
                                        <p:cTn id="38" dur="275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1261884"/>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John Tanner</a:t>
            </a:r>
          </a:p>
          <a:p>
            <a:pPr algn="ctr"/>
            <a:r>
              <a:rPr lang="en-US" sz="2800" dirty="0" smtClean="0">
                <a:solidFill>
                  <a:schemeClr val="bg1"/>
                </a:solidFill>
              </a:rPr>
              <a:t>Having heard the preaching of George Whitefield (1743)</a:t>
            </a:r>
            <a:endParaRPr lang="en-US" sz="2800" dirty="0" smtClean="0">
              <a:solidFill>
                <a:schemeClr val="bg1"/>
              </a:solidFill>
            </a:endParaRPr>
          </a:p>
        </p:txBody>
      </p:sp>
      <p:sp>
        <p:nvSpPr>
          <p:cNvPr id="10" name="TextBox 9"/>
          <p:cNvSpPr txBox="1"/>
          <p:nvPr/>
        </p:nvSpPr>
        <p:spPr>
          <a:xfrm>
            <a:off x="304800" y="1371600"/>
            <a:ext cx="8610600" cy="5016758"/>
          </a:xfrm>
          <a:prstGeom prst="rect">
            <a:avLst/>
          </a:prstGeom>
          <a:solidFill>
            <a:srgbClr val="50B991">
              <a:alpha val="65000"/>
            </a:srgbClr>
          </a:solidFill>
        </p:spPr>
        <p:txBody>
          <a:bodyPr wrap="square" rtlCol="0">
            <a:spAutoFit/>
          </a:bodyPr>
          <a:lstStyle/>
          <a:p>
            <a:pPr algn="just"/>
            <a:r>
              <a:rPr lang="en-US" sz="3200" i="1" dirty="0">
                <a:solidFill>
                  <a:schemeClr val="bg1"/>
                </a:solidFill>
              </a:rPr>
              <a:t>“Then, and never before, I felt the word of God quick and powerful, and sharper than any two-edged sword. I knew not whether to stand or fall. My sins seemed all to stare me in my face. I was at once convicted; my heart bursting, mine eyes gushing forth floods of tears. I dreaded the instant wrath of God, and expected that it would instantly fall upon me. None but those who have waded through the deep waters of a convicted conscience can form any idea of the horror I endured.”</a:t>
            </a:r>
            <a:endParaRPr lang="en-US" sz="3200" dirty="0">
              <a:solidFill>
                <a:schemeClr val="bg1"/>
              </a:solidFill>
            </a:endParaRPr>
          </a:p>
        </p:txBody>
      </p:sp>
    </p:spTree>
    <p:extLst>
      <p:ext uri="{BB962C8B-B14F-4D97-AF65-F5344CB8AC3E}">
        <p14:creationId xmlns:p14="http://schemas.microsoft.com/office/powerpoint/2010/main" val="319030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Paul’s “convicted conscience”</a:t>
            </a:r>
            <a:endParaRPr lang="en-US" sz="4800" dirty="0" smtClean="0">
              <a:solidFill>
                <a:schemeClr val="bg1"/>
              </a:solidFill>
            </a:endParaRPr>
          </a:p>
        </p:txBody>
      </p:sp>
      <p:sp>
        <p:nvSpPr>
          <p:cNvPr id="10" name="TextBox 9"/>
          <p:cNvSpPr txBox="1"/>
          <p:nvPr/>
        </p:nvSpPr>
        <p:spPr>
          <a:xfrm>
            <a:off x="304800" y="998577"/>
            <a:ext cx="8610600" cy="5016758"/>
          </a:xfrm>
          <a:prstGeom prst="rect">
            <a:avLst/>
          </a:prstGeom>
          <a:solidFill>
            <a:srgbClr val="50B991">
              <a:alpha val="65000"/>
            </a:srgbClr>
          </a:solidFill>
        </p:spPr>
        <p:txBody>
          <a:bodyPr wrap="square" rtlCol="0">
            <a:spAutoFit/>
          </a:bodyPr>
          <a:lstStyle/>
          <a:p>
            <a:pPr marL="571500" lvl="0" indent="-571500" algn="just">
              <a:buFont typeface="Wingdings" panose="05000000000000000000" pitchFamily="2" charset="2"/>
              <a:buChar char="§"/>
            </a:pPr>
            <a:r>
              <a:rPr lang="en-US" sz="3200" i="1" dirty="0">
                <a:solidFill>
                  <a:schemeClr val="bg1"/>
                </a:solidFill>
              </a:rPr>
              <a:t>“For </a:t>
            </a:r>
            <a:r>
              <a:rPr lang="en-US" sz="3200" i="1" u="sng" dirty="0">
                <a:solidFill>
                  <a:schemeClr val="bg1"/>
                </a:solidFill>
              </a:rPr>
              <a:t>I am the least of the apostles</a:t>
            </a:r>
            <a:r>
              <a:rPr lang="en-US" sz="3200" i="1" dirty="0">
                <a:solidFill>
                  <a:schemeClr val="bg1"/>
                </a:solidFill>
              </a:rPr>
              <a:t>, and not fit to be called an apostle, because I persecuted the church of God” (1 Corinthians 15:9). </a:t>
            </a:r>
            <a:endParaRPr lang="en-US" sz="3200" dirty="0">
              <a:solidFill>
                <a:schemeClr val="bg1"/>
              </a:solidFill>
            </a:endParaRPr>
          </a:p>
          <a:p>
            <a:pPr marL="571500" lvl="0" indent="-571500" algn="just">
              <a:buFont typeface="Wingdings" panose="05000000000000000000" pitchFamily="2" charset="2"/>
              <a:buChar char="§"/>
            </a:pPr>
            <a:r>
              <a:rPr lang="en-US" sz="3200" i="1" dirty="0">
                <a:solidFill>
                  <a:schemeClr val="bg1"/>
                </a:solidFill>
              </a:rPr>
              <a:t>“To me, </a:t>
            </a:r>
            <a:r>
              <a:rPr lang="en-US" sz="3200" i="1" u="sng" dirty="0">
                <a:solidFill>
                  <a:schemeClr val="bg1"/>
                </a:solidFill>
              </a:rPr>
              <a:t>the very least of all saints</a:t>
            </a:r>
            <a:r>
              <a:rPr lang="en-US" sz="3200" i="1" dirty="0">
                <a:solidFill>
                  <a:schemeClr val="bg1"/>
                </a:solidFill>
              </a:rPr>
              <a:t>, this grace was given, to preach to the Gentiles the unfathomable riches of Christ…” (Ephesians 3:8) </a:t>
            </a:r>
            <a:endParaRPr lang="en-US" sz="3200" dirty="0">
              <a:solidFill>
                <a:schemeClr val="bg1"/>
              </a:solidFill>
            </a:endParaRPr>
          </a:p>
          <a:p>
            <a:pPr marL="571500" lvl="0" indent="-571500" algn="just">
              <a:buFont typeface="Wingdings" panose="05000000000000000000" pitchFamily="2" charset="2"/>
              <a:buChar char="§"/>
            </a:pPr>
            <a:r>
              <a:rPr lang="en-US" sz="3200" i="1" dirty="0">
                <a:solidFill>
                  <a:schemeClr val="bg1"/>
                </a:solidFill>
              </a:rPr>
              <a:t>“…that Christ Jesus came into the world to save </a:t>
            </a:r>
            <a:r>
              <a:rPr lang="en-US" sz="3200" i="1" u="sng" dirty="0">
                <a:solidFill>
                  <a:schemeClr val="bg1"/>
                </a:solidFill>
              </a:rPr>
              <a:t>sinners</a:t>
            </a:r>
            <a:r>
              <a:rPr lang="en-US" sz="3200" i="1" dirty="0">
                <a:solidFill>
                  <a:schemeClr val="bg1"/>
                </a:solidFill>
              </a:rPr>
              <a:t>, </a:t>
            </a:r>
            <a:r>
              <a:rPr lang="en-US" sz="3200" i="1" u="sng" dirty="0">
                <a:solidFill>
                  <a:schemeClr val="bg1"/>
                </a:solidFill>
              </a:rPr>
              <a:t>among whom I am foremost of all</a:t>
            </a:r>
            <a:r>
              <a:rPr lang="en-US" sz="3200" i="1" dirty="0">
                <a:solidFill>
                  <a:schemeClr val="bg1"/>
                </a:solidFill>
              </a:rPr>
              <a:t>” (1 Timothy 1:15)</a:t>
            </a:r>
            <a:endParaRPr lang="en-US" sz="3200" dirty="0">
              <a:solidFill>
                <a:schemeClr val="bg1"/>
              </a:solidFill>
            </a:endParaRPr>
          </a:p>
        </p:txBody>
      </p:sp>
    </p:spTree>
    <p:extLst>
      <p:ext uri="{BB962C8B-B14F-4D97-AF65-F5344CB8AC3E}">
        <p14:creationId xmlns:p14="http://schemas.microsoft.com/office/powerpoint/2010/main" val="1394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1000"/>
                                        <p:tgtEl>
                                          <p:spTgt spid="10">
                                            <p:txEl>
                                              <p:pRg st="0" end="0"/>
                                            </p:txEl>
                                          </p:spTgt>
                                        </p:tgtEl>
                                      </p:cBhvr>
                                    </p:animEffect>
                                  </p:childTnLst>
                                </p:cTn>
                              </p:par>
                            </p:childTnLst>
                          </p:cTn>
                        </p:par>
                        <p:par>
                          <p:cTn id="11" fill="hold">
                            <p:stCondLst>
                              <p:cond delay="1500"/>
                            </p:stCondLst>
                            <p:childTnLst>
                              <p:par>
                                <p:cTn id="12" presetID="10" presetClass="entr" presetSubtype="0" fill="hold" grpId="0" nodeType="afterEffect">
                                  <p:stCondLst>
                                    <p:cond delay="325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2250"/>
                                        <p:tgtEl>
                                          <p:spTgt spid="10">
                                            <p:txEl>
                                              <p:pRg st="1" end="1"/>
                                            </p:txEl>
                                          </p:spTgt>
                                        </p:tgtEl>
                                      </p:cBhvr>
                                    </p:animEffect>
                                  </p:childTnLst>
                                </p:cTn>
                              </p:par>
                            </p:childTnLst>
                          </p:cTn>
                        </p:par>
                        <p:par>
                          <p:cTn id="15" fill="hold">
                            <p:stCondLst>
                              <p:cond delay="7000"/>
                            </p:stCondLst>
                            <p:childTnLst>
                              <p:par>
                                <p:cTn id="16" presetID="10" presetClass="entr" presetSubtype="0" fill="hold" grpId="0" nodeType="afterEffect">
                                  <p:stCondLst>
                                    <p:cond delay="325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22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Paul – the sinner (still)</a:t>
            </a:r>
            <a:endParaRPr lang="en-US" sz="4800" dirty="0" smtClean="0">
              <a:solidFill>
                <a:schemeClr val="bg1"/>
              </a:solidFill>
            </a:endParaRPr>
          </a:p>
        </p:txBody>
      </p:sp>
      <p:sp>
        <p:nvSpPr>
          <p:cNvPr id="10" name="TextBox 9"/>
          <p:cNvSpPr txBox="1"/>
          <p:nvPr/>
        </p:nvSpPr>
        <p:spPr>
          <a:xfrm>
            <a:off x="304800" y="998577"/>
            <a:ext cx="8610600" cy="1508105"/>
          </a:xfrm>
          <a:prstGeom prst="rect">
            <a:avLst/>
          </a:prstGeom>
          <a:solidFill>
            <a:srgbClr val="50B991">
              <a:alpha val="65000"/>
            </a:srgbClr>
          </a:solidFill>
        </p:spPr>
        <p:txBody>
          <a:bodyPr wrap="square" rtlCol="0">
            <a:spAutoFit/>
          </a:bodyPr>
          <a:lstStyle/>
          <a:p>
            <a:pPr algn="ctr"/>
            <a:r>
              <a:rPr lang="en-US" sz="4800" dirty="0" err="1" smtClean="0">
                <a:solidFill>
                  <a:schemeClr val="bg1"/>
                </a:solidFill>
                <a:latin typeface="PCSB Greek" panose="020B0500000000000000" pitchFamily="34" charset="0"/>
              </a:rPr>
              <a:t>prwto</a:t>
            </a:r>
            <a:r>
              <a:rPr lang="en-US" sz="4800" dirty="0">
                <a:solidFill>
                  <a:schemeClr val="bg1"/>
                </a:solidFill>
                <a:latin typeface="PCSB Greek" panose="020B0500000000000000" pitchFamily="34" charset="0"/>
              </a:rPr>
              <a:t>$ </a:t>
            </a:r>
            <a:r>
              <a:rPr lang="en-US" sz="4800" dirty="0" err="1">
                <a:solidFill>
                  <a:schemeClr val="bg1"/>
                </a:solidFill>
                <a:latin typeface="PCSB Greek" panose="020B0500000000000000" pitchFamily="34" charset="0"/>
              </a:rPr>
              <a:t>eime</a:t>
            </a:r>
            <a:r>
              <a:rPr lang="en-US" sz="4800" dirty="0">
                <a:solidFill>
                  <a:schemeClr val="bg1"/>
                </a:solidFill>
                <a:latin typeface="PCSB Greek" panose="020B0500000000000000" pitchFamily="34" charset="0"/>
              </a:rPr>
              <a:t> </a:t>
            </a:r>
            <a:r>
              <a:rPr lang="en-US" sz="4800" dirty="0" err="1" smtClean="0">
                <a:solidFill>
                  <a:schemeClr val="bg1"/>
                </a:solidFill>
                <a:latin typeface="PCSB Greek" panose="020B0500000000000000" pitchFamily="34" charset="0"/>
              </a:rPr>
              <a:t>egw</a:t>
            </a:r>
            <a:r>
              <a:rPr lang="en-US" sz="4800" dirty="0" smtClean="0">
                <a:solidFill>
                  <a:schemeClr val="bg1"/>
                </a:solidFill>
                <a:latin typeface="PCSB Greek" panose="020B0500000000000000" pitchFamily="34" charset="0"/>
              </a:rPr>
              <a:t> </a:t>
            </a:r>
          </a:p>
          <a:p>
            <a:pPr algn="ctr"/>
            <a:r>
              <a:rPr lang="en-US" sz="4400" dirty="0" smtClean="0">
                <a:solidFill>
                  <a:schemeClr val="bg1"/>
                </a:solidFill>
              </a:rPr>
              <a:t>first       am     I </a:t>
            </a:r>
            <a:endParaRPr lang="en-US" sz="4400" dirty="0">
              <a:solidFill>
                <a:schemeClr val="bg1"/>
              </a:solidFill>
            </a:endParaRPr>
          </a:p>
        </p:txBody>
      </p:sp>
      <p:sp>
        <p:nvSpPr>
          <p:cNvPr id="5" name="TextBox 4"/>
          <p:cNvSpPr txBox="1"/>
          <p:nvPr/>
        </p:nvSpPr>
        <p:spPr>
          <a:xfrm>
            <a:off x="304800" y="2682895"/>
            <a:ext cx="8610600" cy="2554545"/>
          </a:xfrm>
          <a:prstGeom prst="rect">
            <a:avLst/>
          </a:prstGeom>
          <a:solidFill>
            <a:srgbClr val="50B991">
              <a:alpha val="65000"/>
            </a:srgbClr>
          </a:solidFill>
        </p:spPr>
        <p:txBody>
          <a:bodyPr wrap="square" rtlCol="0">
            <a:spAutoFit/>
          </a:bodyPr>
          <a:lstStyle/>
          <a:p>
            <a:pPr algn="ctr"/>
            <a:r>
              <a:rPr lang="en-US" sz="4000" dirty="0">
                <a:solidFill>
                  <a:schemeClr val="bg1"/>
                </a:solidFill>
              </a:rPr>
              <a:t>W</a:t>
            </a:r>
            <a:r>
              <a:rPr lang="en-US" sz="4000" dirty="0" smtClean="0">
                <a:solidFill>
                  <a:schemeClr val="bg1"/>
                </a:solidFill>
              </a:rPr>
              <a:t>hen </a:t>
            </a:r>
            <a:r>
              <a:rPr lang="en-US" sz="4000" dirty="0">
                <a:solidFill>
                  <a:schemeClr val="bg1"/>
                </a:solidFill>
              </a:rPr>
              <a:t>you think about Jesus dying on the cross for sinners, you consider your sin and compare yourself to no one else </a:t>
            </a:r>
            <a:r>
              <a:rPr lang="en-US" sz="4000" dirty="0" smtClean="0">
                <a:solidFill>
                  <a:schemeClr val="bg1"/>
                </a:solidFill>
              </a:rPr>
              <a:t>but </a:t>
            </a:r>
            <a:r>
              <a:rPr lang="en-US" sz="4000" dirty="0">
                <a:solidFill>
                  <a:schemeClr val="bg1"/>
                </a:solidFill>
              </a:rPr>
              <a:t>the righteous Savior. </a:t>
            </a:r>
            <a:endParaRPr lang="en-US" sz="4000" dirty="0">
              <a:solidFill>
                <a:schemeClr val="bg1"/>
              </a:solidFill>
            </a:endParaRPr>
          </a:p>
        </p:txBody>
      </p:sp>
    </p:spTree>
    <p:extLst>
      <p:ext uri="{BB962C8B-B14F-4D97-AF65-F5344CB8AC3E}">
        <p14:creationId xmlns:p14="http://schemas.microsoft.com/office/powerpoint/2010/main" val="1676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11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Matthew 5:3-4</a:t>
            </a:r>
            <a:endParaRPr lang="en-US" sz="4800" dirty="0" smtClean="0">
              <a:solidFill>
                <a:schemeClr val="bg1"/>
              </a:solidFill>
            </a:endParaRPr>
          </a:p>
        </p:txBody>
      </p:sp>
      <p:sp>
        <p:nvSpPr>
          <p:cNvPr id="10" name="TextBox 9"/>
          <p:cNvSpPr txBox="1"/>
          <p:nvPr/>
        </p:nvSpPr>
        <p:spPr>
          <a:xfrm>
            <a:off x="304800" y="998577"/>
            <a:ext cx="8610600" cy="2554545"/>
          </a:xfrm>
          <a:prstGeom prst="rect">
            <a:avLst/>
          </a:prstGeom>
          <a:solidFill>
            <a:srgbClr val="50B991">
              <a:alpha val="65000"/>
            </a:srgbClr>
          </a:solidFill>
        </p:spPr>
        <p:txBody>
          <a:bodyPr wrap="square" rtlCol="0">
            <a:spAutoFit/>
          </a:bodyPr>
          <a:lstStyle/>
          <a:p>
            <a:pPr lvl="0" algn="just"/>
            <a:r>
              <a:rPr lang="en-US" sz="4000" i="1" dirty="0" smtClean="0">
                <a:solidFill>
                  <a:schemeClr val="bg1"/>
                </a:solidFill>
              </a:rPr>
              <a:t>3 Blessed </a:t>
            </a:r>
            <a:r>
              <a:rPr lang="en-US" sz="4000" i="1" dirty="0">
                <a:solidFill>
                  <a:schemeClr val="bg1"/>
                </a:solidFill>
              </a:rPr>
              <a:t>are the poor in spirit, for theirs is the kingdom of heaven. </a:t>
            </a:r>
            <a:r>
              <a:rPr lang="en-US" sz="4000" i="1" dirty="0" smtClean="0">
                <a:solidFill>
                  <a:schemeClr val="bg1"/>
                </a:solidFill>
              </a:rPr>
              <a:t>4 Blessed </a:t>
            </a:r>
            <a:r>
              <a:rPr lang="en-US" sz="4000" i="1" dirty="0">
                <a:solidFill>
                  <a:schemeClr val="bg1"/>
                </a:solidFill>
              </a:rPr>
              <a:t>are those who mourn, for they shall be comforted. </a:t>
            </a:r>
            <a:endParaRPr lang="en-US" sz="4000" dirty="0">
              <a:solidFill>
                <a:schemeClr val="bg1"/>
              </a:solidFill>
            </a:endParaRPr>
          </a:p>
        </p:txBody>
      </p:sp>
    </p:spTree>
    <p:extLst>
      <p:ext uri="{BB962C8B-B14F-4D97-AF65-F5344CB8AC3E}">
        <p14:creationId xmlns:p14="http://schemas.microsoft.com/office/powerpoint/2010/main" val="144818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Psalm 139:23-24</a:t>
            </a:r>
            <a:endParaRPr lang="en-US" sz="4800" dirty="0" smtClean="0">
              <a:solidFill>
                <a:schemeClr val="bg1"/>
              </a:solidFill>
            </a:endParaRPr>
          </a:p>
        </p:txBody>
      </p:sp>
      <p:sp>
        <p:nvSpPr>
          <p:cNvPr id="10" name="TextBox 9"/>
          <p:cNvSpPr txBox="1"/>
          <p:nvPr/>
        </p:nvSpPr>
        <p:spPr>
          <a:xfrm>
            <a:off x="304800" y="998577"/>
            <a:ext cx="8610600" cy="3170099"/>
          </a:xfrm>
          <a:prstGeom prst="rect">
            <a:avLst/>
          </a:prstGeom>
          <a:solidFill>
            <a:srgbClr val="50B991">
              <a:alpha val="65000"/>
            </a:srgbClr>
          </a:solidFill>
        </p:spPr>
        <p:txBody>
          <a:bodyPr wrap="square" rtlCol="0">
            <a:spAutoFit/>
          </a:bodyPr>
          <a:lstStyle/>
          <a:p>
            <a:pPr algn="just"/>
            <a:r>
              <a:rPr lang="en-US" sz="4000" i="1" dirty="0">
                <a:solidFill>
                  <a:schemeClr val="bg1"/>
                </a:solidFill>
              </a:rPr>
              <a:t>“23 Search me, O God, and know my heart; Try me and know my anxious thoughts; 24 And see if there be any hurtful way in me, And lead me in the everlasting way</a:t>
            </a:r>
            <a:r>
              <a:rPr lang="en-US" sz="4000" i="1"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93865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for 1 Timothy </a:t>
            </a:r>
            <a:r>
              <a:rPr lang="en-US" sz="4800" dirty="0" smtClean="0">
                <a:solidFill>
                  <a:schemeClr val="bg1"/>
                </a:solidFill>
              </a:rPr>
              <a:t>1:15</a:t>
            </a:r>
            <a:endParaRPr lang="en-US" sz="4800" dirty="0" smtClean="0">
              <a:solidFill>
                <a:schemeClr val="bg1"/>
              </a:solidFill>
            </a:endParaRPr>
          </a:p>
        </p:txBody>
      </p:sp>
      <p:sp>
        <p:nvSpPr>
          <p:cNvPr id="10" name="TextBox 9"/>
          <p:cNvSpPr txBox="1"/>
          <p:nvPr/>
        </p:nvSpPr>
        <p:spPr>
          <a:xfrm>
            <a:off x="304800" y="998577"/>
            <a:ext cx="8610600" cy="3785652"/>
          </a:xfrm>
          <a:prstGeom prst="rect">
            <a:avLst/>
          </a:prstGeom>
          <a:solidFill>
            <a:srgbClr val="50B991">
              <a:alpha val="65000"/>
            </a:srgbClr>
          </a:solidFill>
        </p:spPr>
        <p:txBody>
          <a:bodyPr wrap="square" rtlCol="0">
            <a:spAutoFit/>
          </a:bodyPr>
          <a:lstStyle/>
          <a:p>
            <a:pPr algn="just"/>
            <a:r>
              <a:rPr lang="en-US" sz="4800" b="1" i="1" dirty="0">
                <a:solidFill>
                  <a:schemeClr val="bg1"/>
                </a:solidFill>
              </a:rPr>
              <a:t>“Every faithful follower of Jesus Christ professes his confidence in the sure reliability and self-evident reasonableness of the gospel message.”</a:t>
            </a:r>
            <a:endParaRPr lang="en-US" sz="4800" b="1" dirty="0">
              <a:solidFill>
                <a:schemeClr val="bg1"/>
              </a:solidFill>
            </a:endParaRPr>
          </a:p>
        </p:txBody>
      </p:sp>
    </p:spTree>
    <p:extLst>
      <p:ext uri="{BB962C8B-B14F-4D97-AF65-F5344CB8AC3E}">
        <p14:creationId xmlns:p14="http://schemas.microsoft.com/office/powerpoint/2010/main" val="95551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descr="http://www.trac-mcs.org.sg/images/home/coreofgospel_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599" y="91440"/>
            <a:ext cx="4800601" cy="66248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5" name="TextBox 4"/>
          <p:cNvSpPr txBox="1"/>
          <p:nvPr/>
        </p:nvSpPr>
        <p:spPr>
          <a:xfrm>
            <a:off x="2209800" y="6019800"/>
            <a:ext cx="4648200" cy="584775"/>
          </a:xfrm>
          <a:prstGeom prst="rect">
            <a:avLst/>
          </a:prstGeom>
          <a:noFill/>
        </p:spPr>
        <p:txBody>
          <a:bodyPr wrap="square" rtlCol="0">
            <a:spAutoFit/>
          </a:bodyPr>
          <a:lstStyle/>
          <a:p>
            <a:pPr algn="ctr"/>
            <a:r>
              <a:rPr lang="en-US" sz="3200" dirty="0" smtClean="0"/>
              <a:t>1 </a:t>
            </a:r>
            <a:r>
              <a:rPr lang="en-US" sz="3200" dirty="0" smtClean="0">
                <a:latin typeface="Arial Rounded MT Bold" panose="020F0704030504030204" pitchFamily="34" charset="0"/>
              </a:rPr>
              <a:t>Timothy</a:t>
            </a:r>
            <a:r>
              <a:rPr lang="en-US" sz="3200" dirty="0" smtClean="0"/>
              <a:t> 1:15-17</a:t>
            </a:r>
            <a:endParaRPr lang="en-US" sz="3200" dirty="0"/>
          </a:p>
        </p:txBody>
      </p:sp>
    </p:spTree>
    <p:extLst>
      <p:ext uri="{BB962C8B-B14F-4D97-AF65-F5344CB8AC3E}">
        <p14:creationId xmlns:p14="http://schemas.microsoft.com/office/powerpoint/2010/main" val="1820020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1 Timothy 1:15-17</a:t>
            </a:r>
          </a:p>
        </p:txBody>
      </p:sp>
      <p:sp>
        <p:nvSpPr>
          <p:cNvPr id="10" name="TextBox 9"/>
          <p:cNvSpPr txBox="1"/>
          <p:nvPr/>
        </p:nvSpPr>
        <p:spPr>
          <a:xfrm>
            <a:off x="304800" y="998577"/>
            <a:ext cx="8610600" cy="5478423"/>
          </a:xfrm>
          <a:prstGeom prst="rect">
            <a:avLst/>
          </a:prstGeom>
          <a:solidFill>
            <a:srgbClr val="50B991">
              <a:alpha val="65000"/>
            </a:srgbClr>
          </a:solidFill>
        </p:spPr>
        <p:txBody>
          <a:bodyPr wrap="square" rtlCol="0">
            <a:spAutoFit/>
          </a:bodyPr>
          <a:lstStyle/>
          <a:p>
            <a:pPr algn="just"/>
            <a:r>
              <a:rPr lang="en-US" sz="3500" i="1" dirty="0">
                <a:solidFill>
                  <a:schemeClr val="bg1"/>
                </a:solidFill>
              </a:rPr>
              <a:t>15 It is a trustworthy statement, deserving full acceptance, that Christ Jesus came into the world to save sinners, among whom I am foremost of all. 16 Yet for this reason I found mercy, so that in me as the foremost, Jesus Christ might demonstrate His perfect patience as an example for those who would believe in Him for eternal life. 17 Now to the King eternal, immortal, invisible, the only God, be honor and glory forever and ever. Amen. </a:t>
            </a:r>
            <a:endParaRPr lang="en-US" sz="3500" dirty="0">
              <a:solidFill>
                <a:schemeClr val="bg1"/>
              </a:solidFill>
            </a:endParaRPr>
          </a:p>
        </p:txBody>
      </p:sp>
    </p:spTree>
    <p:extLst>
      <p:ext uri="{BB962C8B-B14F-4D97-AF65-F5344CB8AC3E}">
        <p14:creationId xmlns:p14="http://schemas.microsoft.com/office/powerpoint/2010/main" val="208511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for 1 Timothy </a:t>
            </a:r>
            <a:r>
              <a:rPr lang="en-US" sz="4800" dirty="0" smtClean="0">
                <a:solidFill>
                  <a:schemeClr val="bg1"/>
                </a:solidFill>
              </a:rPr>
              <a:t>1:15</a:t>
            </a:r>
            <a:endParaRPr lang="en-US" sz="4800" dirty="0" smtClean="0">
              <a:solidFill>
                <a:schemeClr val="bg1"/>
              </a:solidFill>
            </a:endParaRPr>
          </a:p>
        </p:txBody>
      </p:sp>
      <p:sp>
        <p:nvSpPr>
          <p:cNvPr id="10" name="TextBox 9"/>
          <p:cNvSpPr txBox="1"/>
          <p:nvPr/>
        </p:nvSpPr>
        <p:spPr>
          <a:xfrm>
            <a:off x="304800" y="998577"/>
            <a:ext cx="8610600" cy="3785652"/>
          </a:xfrm>
          <a:prstGeom prst="rect">
            <a:avLst/>
          </a:prstGeom>
          <a:solidFill>
            <a:srgbClr val="50B991">
              <a:alpha val="65000"/>
            </a:srgbClr>
          </a:solidFill>
        </p:spPr>
        <p:txBody>
          <a:bodyPr wrap="square" rtlCol="0">
            <a:spAutoFit/>
          </a:bodyPr>
          <a:lstStyle/>
          <a:p>
            <a:pPr algn="just"/>
            <a:r>
              <a:rPr lang="en-US" sz="4800" b="1" i="1" dirty="0">
                <a:solidFill>
                  <a:schemeClr val="bg1"/>
                </a:solidFill>
              </a:rPr>
              <a:t>“Every faithful follower of Jesus Christ professes his confidence in the sure reliability and self-evident reasonableness of the gospel message.”</a:t>
            </a:r>
            <a:endParaRPr lang="en-US" sz="4800" b="1" dirty="0">
              <a:solidFill>
                <a:schemeClr val="bg1"/>
              </a:solidFill>
            </a:endParaRPr>
          </a:p>
        </p:txBody>
      </p:sp>
    </p:spTree>
    <p:extLst>
      <p:ext uri="{BB962C8B-B14F-4D97-AF65-F5344CB8AC3E}">
        <p14:creationId xmlns:p14="http://schemas.microsoft.com/office/powerpoint/2010/main" val="117484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1261884"/>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Six descriptions of the Gospel</a:t>
            </a:r>
          </a:p>
          <a:p>
            <a:pPr algn="ctr"/>
            <a:r>
              <a:rPr lang="en-US" sz="2800" dirty="0">
                <a:solidFill>
                  <a:schemeClr val="bg1"/>
                </a:solidFill>
              </a:rPr>
              <a:t>f</a:t>
            </a:r>
            <a:r>
              <a:rPr lang="en-US" sz="2800" dirty="0" smtClean="0">
                <a:solidFill>
                  <a:schemeClr val="bg1"/>
                </a:solidFill>
              </a:rPr>
              <a:t>rom 1 Timothy 1:15-17</a:t>
            </a:r>
          </a:p>
        </p:txBody>
      </p:sp>
      <p:sp>
        <p:nvSpPr>
          <p:cNvPr id="10" name="TextBox 9"/>
          <p:cNvSpPr txBox="1"/>
          <p:nvPr/>
        </p:nvSpPr>
        <p:spPr>
          <a:xfrm>
            <a:off x="304800" y="1398925"/>
            <a:ext cx="8610600" cy="4462760"/>
          </a:xfrm>
          <a:prstGeom prst="rect">
            <a:avLst/>
          </a:prstGeom>
          <a:solidFill>
            <a:srgbClr val="50B991">
              <a:alpha val="65000"/>
            </a:srgbClr>
          </a:solidFill>
        </p:spPr>
        <p:txBody>
          <a:bodyPr wrap="square" rtlCol="0">
            <a:spAutoFit/>
          </a:bodyPr>
          <a:lstStyle/>
          <a:p>
            <a:pPr algn="just"/>
            <a:r>
              <a:rPr lang="en-US" sz="4400" dirty="0" smtClean="0">
                <a:solidFill>
                  <a:schemeClr val="bg1"/>
                </a:solidFill>
              </a:rPr>
              <a:t>The Gospel is…</a:t>
            </a:r>
          </a:p>
          <a:p>
            <a:pPr marL="571500" indent="-571500" algn="just">
              <a:buFont typeface="Wingdings" panose="05000000000000000000" pitchFamily="2" charset="2"/>
              <a:buChar char="§"/>
            </a:pPr>
            <a:r>
              <a:rPr lang="en-US" sz="4000" dirty="0" smtClean="0">
                <a:solidFill>
                  <a:schemeClr val="bg1"/>
                </a:solidFill>
              </a:rPr>
              <a:t>trustworthy</a:t>
            </a:r>
            <a:r>
              <a:rPr lang="en-US" sz="4000" b="1" dirty="0" smtClean="0">
                <a:solidFill>
                  <a:schemeClr val="bg1"/>
                </a:solidFill>
              </a:rPr>
              <a:t>,</a:t>
            </a:r>
          </a:p>
          <a:p>
            <a:pPr marL="571500" indent="-571500" algn="just">
              <a:buFont typeface="Wingdings" panose="05000000000000000000" pitchFamily="2" charset="2"/>
              <a:buChar char="§"/>
            </a:pPr>
            <a:r>
              <a:rPr lang="en-US" sz="4000" dirty="0" smtClean="0">
                <a:solidFill>
                  <a:schemeClr val="bg1"/>
                </a:solidFill>
              </a:rPr>
              <a:t>axiomatic </a:t>
            </a:r>
            <a:r>
              <a:rPr lang="en-US" sz="4000" dirty="0">
                <a:solidFill>
                  <a:schemeClr val="bg1"/>
                </a:solidFill>
              </a:rPr>
              <a:t>(</a:t>
            </a:r>
            <a:r>
              <a:rPr lang="en-US" sz="4000" dirty="0" smtClean="0">
                <a:solidFill>
                  <a:schemeClr val="bg1"/>
                </a:solidFill>
              </a:rPr>
              <a:t>reasonable/acceptable),</a:t>
            </a:r>
          </a:p>
          <a:p>
            <a:pPr marL="571500" indent="-571500" algn="just">
              <a:buFont typeface="Wingdings" panose="05000000000000000000" pitchFamily="2" charset="2"/>
              <a:buChar char="§"/>
            </a:pPr>
            <a:r>
              <a:rPr lang="en-US" sz="4000" b="1" dirty="0" smtClean="0">
                <a:solidFill>
                  <a:schemeClr val="bg1"/>
                </a:solidFill>
              </a:rPr>
              <a:t>Salvific (deals with salvation), </a:t>
            </a:r>
          </a:p>
          <a:p>
            <a:pPr marL="571500" indent="-571500" algn="just">
              <a:buFont typeface="Wingdings" panose="05000000000000000000" pitchFamily="2" charset="2"/>
              <a:buChar char="§"/>
            </a:pPr>
            <a:r>
              <a:rPr lang="en-US" sz="4000" b="1" dirty="0" smtClean="0">
                <a:solidFill>
                  <a:schemeClr val="bg1"/>
                </a:solidFill>
              </a:rPr>
              <a:t>personal</a:t>
            </a:r>
            <a:r>
              <a:rPr lang="en-US" sz="4000" dirty="0">
                <a:solidFill>
                  <a:schemeClr val="bg1"/>
                </a:solidFill>
              </a:rPr>
              <a:t>, </a:t>
            </a:r>
            <a:endParaRPr lang="en-US" sz="4000" dirty="0" smtClean="0">
              <a:solidFill>
                <a:schemeClr val="bg1"/>
              </a:solidFill>
            </a:endParaRPr>
          </a:p>
          <a:p>
            <a:pPr marL="571500" indent="-571500" algn="just">
              <a:buFont typeface="Wingdings" panose="05000000000000000000" pitchFamily="2" charset="2"/>
              <a:buChar char="§"/>
            </a:pPr>
            <a:r>
              <a:rPr lang="en-US" sz="4000" dirty="0" smtClean="0">
                <a:solidFill>
                  <a:schemeClr val="bg1"/>
                </a:solidFill>
              </a:rPr>
              <a:t>sanctifying</a:t>
            </a:r>
            <a:r>
              <a:rPr lang="en-US" sz="4000" dirty="0">
                <a:solidFill>
                  <a:schemeClr val="bg1"/>
                </a:solidFill>
              </a:rPr>
              <a:t>, and </a:t>
            </a:r>
            <a:endParaRPr lang="en-US" sz="4000" dirty="0" smtClean="0">
              <a:solidFill>
                <a:schemeClr val="bg1"/>
              </a:solidFill>
            </a:endParaRPr>
          </a:p>
          <a:p>
            <a:pPr marL="571500" indent="-571500" algn="just">
              <a:buFont typeface="Wingdings" panose="05000000000000000000" pitchFamily="2" charset="2"/>
              <a:buChar char="§"/>
            </a:pPr>
            <a:r>
              <a:rPr lang="en-US" sz="4000" dirty="0" smtClean="0">
                <a:solidFill>
                  <a:schemeClr val="bg1"/>
                </a:solidFill>
              </a:rPr>
              <a:t>doxological </a:t>
            </a:r>
            <a:r>
              <a:rPr lang="en-US" sz="4000" dirty="0">
                <a:solidFill>
                  <a:schemeClr val="bg1"/>
                </a:solidFill>
              </a:rPr>
              <a:t>(to God’s glory). </a:t>
            </a:r>
          </a:p>
        </p:txBody>
      </p:sp>
    </p:spTree>
    <p:extLst>
      <p:ext uri="{BB962C8B-B14F-4D97-AF65-F5344CB8AC3E}">
        <p14:creationId xmlns:p14="http://schemas.microsoft.com/office/powerpoint/2010/main" val="421449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750"/>
                                        <p:tgtEl>
                                          <p:spTgt spid="10">
                                            <p:txEl>
                                              <p:pRg st="0" end="0"/>
                                            </p:txEl>
                                          </p:spTgt>
                                        </p:tgtEl>
                                      </p:cBhvr>
                                    </p:animEffect>
                                  </p:childTnLst>
                                </p:cTn>
                              </p:par>
                            </p:childTnLst>
                          </p:cTn>
                        </p:par>
                        <p:par>
                          <p:cTn id="11" fill="hold">
                            <p:stCondLst>
                              <p:cond delay="1500"/>
                            </p:stCondLst>
                            <p:childTnLst>
                              <p:par>
                                <p:cTn id="12" presetID="10" presetClass="entr" presetSubtype="0" fill="hold" nodeType="afterEffect">
                                  <p:stCondLst>
                                    <p:cond delay="75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250"/>
                                        <p:tgtEl>
                                          <p:spTgt spid="10">
                                            <p:txEl>
                                              <p:pRg st="1" end="1"/>
                                            </p:txEl>
                                          </p:spTgt>
                                        </p:tgtEl>
                                      </p:cBhvr>
                                    </p:animEffect>
                                  </p:childTnLst>
                                </p:cTn>
                              </p:par>
                            </p:childTnLst>
                          </p:cTn>
                        </p:par>
                        <p:par>
                          <p:cTn id="15" fill="hold">
                            <p:stCondLst>
                              <p:cond delay="3500"/>
                            </p:stCondLst>
                            <p:childTnLst>
                              <p:par>
                                <p:cTn id="16" presetID="10" presetClass="entr" presetSubtype="0" fill="hold" nodeType="afterEffect">
                                  <p:stCondLst>
                                    <p:cond delay="75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1250"/>
                                        <p:tgtEl>
                                          <p:spTgt spid="10">
                                            <p:txEl>
                                              <p:pRg st="2" end="2"/>
                                            </p:txEl>
                                          </p:spTgt>
                                        </p:tgtEl>
                                      </p:cBhvr>
                                    </p:animEffect>
                                  </p:childTnLst>
                                </p:cTn>
                              </p:par>
                            </p:childTnLst>
                          </p:cTn>
                        </p:par>
                        <p:par>
                          <p:cTn id="19" fill="hold">
                            <p:stCondLst>
                              <p:cond delay="5500"/>
                            </p:stCondLst>
                            <p:childTnLst>
                              <p:par>
                                <p:cTn id="20" presetID="10" presetClass="entr" presetSubtype="0" fill="hold" nodeType="afterEffect">
                                  <p:stCondLst>
                                    <p:cond delay="75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250"/>
                                        <p:tgtEl>
                                          <p:spTgt spid="10">
                                            <p:txEl>
                                              <p:pRg st="3" end="3"/>
                                            </p:txEl>
                                          </p:spTgt>
                                        </p:tgtEl>
                                      </p:cBhvr>
                                    </p:animEffect>
                                  </p:childTnLst>
                                </p:cTn>
                              </p:par>
                            </p:childTnLst>
                          </p:cTn>
                        </p:par>
                        <p:par>
                          <p:cTn id="23" fill="hold">
                            <p:stCondLst>
                              <p:cond delay="7500"/>
                            </p:stCondLst>
                            <p:childTnLst>
                              <p:par>
                                <p:cTn id="24" presetID="10" presetClass="entr" presetSubtype="0" fill="hold" nodeType="afterEffect">
                                  <p:stCondLst>
                                    <p:cond delay="75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fade">
                                      <p:cBhvr>
                                        <p:cTn id="26" dur="1250"/>
                                        <p:tgtEl>
                                          <p:spTgt spid="10">
                                            <p:txEl>
                                              <p:pRg st="4" end="4"/>
                                            </p:txEl>
                                          </p:spTgt>
                                        </p:tgtEl>
                                      </p:cBhvr>
                                    </p:animEffect>
                                  </p:childTnLst>
                                </p:cTn>
                              </p:par>
                            </p:childTnLst>
                          </p:cTn>
                        </p:par>
                        <p:par>
                          <p:cTn id="27" fill="hold">
                            <p:stCondLst>
                              <p:cond delay="9500"/>
                            </p:stCondLst>
                            <p:childTnLst>
                              <p:par>
                                <p:cTn id="28" presetID="10" presetClass="entr" presetSubtype="0" fill="hold" nodeType="afterEffect">
                                  <p:stCondLst>
                                    <p:cond delay="750"/>
                                  </p:stCondLst>
                                  <p:childTnLst>
                                    <p:set>
                                      <p:cBhvr>
                                        <p:cTn id="29" dur="1" fill="hold">
                                          <p:stCondLst>
                                            <p:cond delay="0"/>
                                          </p:stCondLst>
                                        </p:cTn>
                                        <p:tgtEl>
                                          <p:spTgt spid="10">
                                            <p:txEl>
                                              <p:pRg st="5" end="5"/>
                                            </p:txEl>
                                          </p:spTgt>
                                        </p:tgtEl>
                                        <p:attrNameLst>
                                          <p:attrName>style.visibility</p:attrName>
                                        </p:attrNameLst>
                                      </p:cBhvr>
                                      <p:to>
                                        <p:strVal val="visible"/>
                                      </p:to>
                                    </p:set>
                                    <p:animEffect transition="in" filter="fade">
                                      <p:cBhvr>
                                        <p:cTn id="30" dur="1250"/>
                                        <p:tgtEl>
                                          <p:spTgt spid="10">
                                            <p:txEl>
                                              <p:pRg st="5" end="5"/>
                                            </p:txEl>
                                          </p:spTgt>
                                        </p:tgtEl>
                                      </p:cBhvr>
                                    </p:animEffect>
                                  </p:childTnLst>
                                </p:cTn>
                              </p:par>
                            </p:childTnLst>
                          </p:cTn>
                        </p:par>
                        <p:par>
                          <p:cTn id="31" fill="hold">
                            <p:stCondLst>
                              <p:cond delay="11500"/>
                            </p:stCondLst>
                            <p:childTnLst>
                              <p:par>
                                <p:cTn id="32" presetID="10" presetClass="entr" presetSubtype="0" fill="hold" nodeType="afterEffect">
                                  <p:stCondLst>
                                    <p:cond delay="750"/>
                                  </p:stCondLst>
                                  <p:childTnLst>
                                    <p:set>
                                      <p:cBhvr>
                                        <p:cTn id="33" dur="1" fill="hold">
                                          <p:stCondLst>
                                            <p:cond delay="0"/>
                                          </p:stCondLst>
                                        </p:cTn>
                                        <p:tgtEl>
                                          <p:spTgt spid="10">
                                            <p:txEl>
                                              <p:pRg st="6" end="6"/>
                                            </p:txEl>
                                          </p:spTgt>
                                        </p:tgtEl>
                                        <p:attrNameLst>
                                          <p:attrName>style.visibility</p:attrName>
                                        </p:attrNameLst>
                                      </p:cBhvr>
                                      <p:to>
                                        <p:strVal val="visible"/>
                                      </p:to>
                                    </p:set>
                                    <p:animEffect transition="in" filter="fade">
                                      <p:cBhvr>
                                        <p:cTn id="34" dur="125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1261884"/>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Six descriptions of the Gospel</a:t>
            </a:r>
          </a:p>
          <a:p>
            <a:pPr algn="ctr"/>
            <a:r>
              <a:rPr lang="en-US" sz="2800" dirty="0">
                <a:solidFill>
                  <a:schemeClr val="bg1"/>
                </a:solidFill>
              </a:rPr>
              <a:t>f</a:t>
            </a:r>
            <a:r>
              <a:rPr lang="en-US" sz="2800" dirty="0" smtClean="0">
                <a:solidFill>
                  <a:schemeClr val="bg1"/>
                </a:solidFill>
              </a:rPr>
              <a:t>rom 1 Timothy 1:15-17</a:t>
            </a:r>
          </a:p>
        </p:txBody>
      </p:sp>
      <p:sp>
        <p:nvSpPr>
          <p:cNvPr id="10" name="TextBox 9"/>
          <p:cNvSpPr txBox="1"/>
          <p:nvPr/>
        </p:nvSpPr>
        <p:spPr>
          <a:xfrm>
            <a:off x="304800" y="1398925"/>
            <a:ext cx="8610600" cy="646331"/>
          </a:xfrm>
          <a:prstGeom prst="rect">
            <a:avLst/>
          </a:prstGeom>
          <a:solidFill>
            <a:srgbClr val="50B991">
              <a:alpha val="65000"/>
            </a:srgbClr>
          </a:solidFill>
        </p:spPr>
        <p:txBody>
          <a:bodyPr wrap="square" rtlCol="0">
            <a:spAutoFit/>
          </a:bodyPr>
          <a:lstStyle/>
          <a:p>
            <a:pPr marL="857250" indent="-857250" algn="just">
              <a:buAutoNum type="romanUcPeriod"/>
            </a:pPr>
            <a:r>
              <a:rPr lang="en-US" sz="3600" dirty="0" smtClean="0">
                <a:solidFill>
                  <a:schemeClr val="bg1"/>
                </a:solidFill>
              </a:rPr>
              <a:t>The gospel is </a:t>
            </a:r>
            <a:r>
              <a:rPr lang="en-US" sz="3600" u="sng" dirty="0" smtClean="0">
                <a:solidFill>
                  <a:schemeClr val="bg1"/>
                </a:solidFill>
              </a:rPr>
              <a:t>trustworthy</a:t>
            </a:r>
            <a:r>
              <a:rPr lang="en-US" sz="3600" dirty="0" smtClean="0">
                <a:solidFill>
                  <a:schemeClr val="bg1"/>
                </a:solidFill>
              </a:rPr>
              <a:t> </a:t>
            </a:r>
            <a:r>
              <a:rPr lang="en-US" sz="3600" baseline="30000" dirty="0" smtClean="0">
                <a:solidFill>
                  <a:schemeClr val="bg1"/>
                </a:solidFill>
              </a:rPr>
              <a:t>(15a)</a:t>
            </a:r>
          </a:p>
        </p:txBody>
      </p:sp>
      <p:sp>
        <p:nvSpPr>
          <p:cNvPr id="5" name="TextBox 4"/>
          <p:cNvSpPr txBox="1"/>
          <p:nvPr/>
        </p:nvSpPr>
        <p:spPr>
          <a:xfrm>
            <a:off x="304800" y="2048256"/>
            <a:ext cx="8610600" cy="523220"/>
          </a:xfrm>
          <a:prstGeom prst="rect">
            <a:avLst/>
          </a:prstGeom>
          <a:solidFill>
            <a:srgbClr val="50B991">
              <a:alpha val="65000"/>
            </a:srgbClr>
          </a:solidFill>
        </p:spPr>
        <p:txBody>
          <a:bodyPr wrap="square" rtlCol="0">
            <a:spAutoFit/>
          </a:bodyPr>
          <a:lstStyle/>
          <a:p>
            <a:r>
              <a:rPr lang="en-US" sz="2800" i="1" dirty="0">
                <a:solidFill>
                  <a:schemeClr val="bg1"/>
                </a:solidFill>
              </a:rPr>
              <a:t>It is a trustworthy statement…</a:t>
            </a:r>
            <a:endParaRPr lang="en-US" sz="2800" dirty="0">
              <a:solidFill>
                <a:schemeClr val="bg1"/>
              </a:solidFill>
            </a:endParaRPr>
          </a:p>
        </p:txBody>
      </p:sp>
      <p:sp>
        <p:nvSpPr>
          <p:cNvPr id="6" name="TextBox 5"/>
          <p:cNvSpPr txBox="1"/>
          <p:nvPr/>
        </p:nvSpPr>
        <p:spPr>
          <a:xfrm>
            <a:off x="304800" y="2630269"/>
            <a:ext cx="8610600" cy="646331"/>
          </a:xfrm>
          <a:prstGeom prst="rect">
            <a:avLst/>
          </a:prstGeom>
          <a:solidFill>
            <a:srgbClr val="50B991">
              <a:alpha val="65000"/>
            </a:srgbClr>
          </a:solidFill>
        </p:spPr>
        <p:txBody>
          <a:bodyPr wrap="square" rtlCol="0">
            <a:spAutoFit/>
          </a:bodyPr>
          <a:lstStyle/>
          <a:p>
            <a:pPr marL="857250" indent="-857250" algn="just">
              <a:buFont typeface="+mj-lt"/>
              <a:buAutoNum type="romanUcPeriod" startAt="2"/>
            </a:pPr>
            <a:r>
              <a:rPr lang="en-US" sz="3600" dirty="0" smtClean="0">
                <a:solidFill>
                  <a:schemeClr val="bg1"/>
                </a:solidFill>
              </a:rPr>
              <a:t>The gospel is </a:t>
            </a:r>
            <a:r>
              <a:rPr lang="en-US" sz="3600" u="sng" dirty="0" smtClean="0">
                <a:solidFill>
                  <a:schemeClr val="bg1"/>
                </a:solidFill>
              </a:rPr>
              <a:t>axiomatic</a:t>
            </a:r>
            <a:r>
              <a:rPr lang="en-US" sz="3600" dirty="0" smtClean="0">
                <a:solidFill>
                  <a:schemeClr val="bg1"/>
                </a:solidFill>
              </a:rPr>
              <a:t> </a:t>
            </a:r>
            <a:r>
              <a:rPr lang="en-US" sz="3600" baseline="30000" dirty="0" smtClean="0">
                <a:solidFill>
                  <a:schemeClr val="bg1"/>
                </a:solidFill>
              </a:rPr>
              <a:t>(15b)</a:t>
            </a:r>
          </a:p>
        </p:txBody>
      </p:sp>
      <p:sp>
        <p:nvSpPr>
          <p:cNvPr id="7" name="TextBox 6"/>
          <p:cNvSpPr txBox="1"/>
          <p:nvPr/>
        </p:nvSpPr>
        <p:spPr>
          <a:xfrm>
            <a:off x="304800" y="3273552"/>
            <a:ext cx="8610600" cy="523220"/>
          </a:xfrm>
          <a:prstGeom prst="rect">
            <a:avLst/>
          </a:prstGeom>
          <a:solidFill>
            <a:srgbClr val="50B991">
              <a:alpha val="65000"/>
            </a:srgbClr>
          </a:solidFill>
        </p:spPr>
        <p:txBody>
          <a:bodyPr wrap="square" rtlCol="0">
            <a:spAutoFit/>
          </a:bodyPr>
          <a:lstStyle/>
          <a:p>
            <a:r>
              <a:rPr lang="en-US" sz="2800" i="1" dirty="0">
                <a:solidFill>
                  <a:schemeClr val="bg1"/>
                </a:solidFill>
              </a:rPr>
              <a:t>d</a:t>
            </a:r>
            <a:r>
              <a:rPr lang="en-US" sz="2800" i="1" dirty="0" smtClean="0">
                <a:solidFill>
                  <a:schemeClr val="bg1"/>
                </a:solidFill>
              </a:rPr>
              <a:t>eserving of full acceptance…</a:t>
            </a:r>
            <a:endParaRPr lang="en-US" sz="2800" dirty="0">
              <a:solidFill>
                <a:schemeClr val="bg1"/>
              </a:solidFill>
            </a:endParaRPr>
          </a:p>
        </p:txBody>
      </p:sp>
      <p:sp>
        <p:nvSpPr>
          <p:cNvPr id="11" name="TextBox 10"/>
          <p:cNvSpPr txBox="1"/>
          <p:nvPr/>
        </p:nvSpPr>
        <p:spPr>
          <a:xfrm>
            <a:off x="304800" y="3886200"/>
            <a:ext cx="8610600" cy="646331"/>
          </a:xfrm>
          <a:prstGeom prst="rect">
            <a:avLst/>
          </a:prstGeom>
          <a:solidFill>
            <a:srgbClr val="50B991">
              <a:alpha val="65000"/>
            </a:srgbClr>
          </a:solidFill>
        </p:spPr>
        <p:txBody>
          <a:bodyPr wrap="square" rtlCol="0">
            <a:spAutoFit/>
          </a:bodyPr>
          <a:lstStyle/>
          <a:p>
            <a:pPr marL="857250" indent="-857250" algn="just">
              <a:buFont typeface="+mj-lt"/>
              <a:buAutoNum type="romanUcPeriod" startAt="3"/>
            </a:pPr>
            <a:r>
              <a:rPr lang="en-US" sz="3600" dirty="0" smtClean="0">
                <a:solidFill>
                  <a:schemeClr val="bg1"/>
                </a:solidFill>
              </a:rPr>
              <a:t>The gospel is </a:t>
            </a:r>
            <a:r>
              <a:rPr lang="en-US" sz="3600" u="sng" dirty="0" smtClean="0">
                <a:solidFill>
                  <a:schemeClr val="bg1"/>
                </a:solidFill>
              </a:rPr>
              <a:t>salvific</a:t>
            </a:r>
            <a:r>
              <a:rPr lang="en-US" sz="3600" baseline="30000" dirty="0">
                <a:solidFill>
                  <a:schemeClr val="bg1"/>
                </a:solidFill>
              </a:rPr>
              <a:t> </a:t>
            </a:r>
            <a:r>
              <a:rPr lang="en-US" sz="3600" baseline="30000" dirty="0" smtClean="0">
                <a:solidFill>
                  <a:schemeClr val="bg1"/>
                </a:solidFill>
              </a:rPr>
              <a:t>(</a:t>
            </a:r>
            <a:r>
              <a:rPr lang="en-US" sz="3600" baseline="30000" dirty="0" smtClean="0">
                <a:solidFill>
                  <a:schemeClr val="bg1"/>
                </a:solidFill>
              </a:rPr>
              <a:t>15c)</a:t>
            </a:r>
            <a:endParaRPr lang="en-US" sz="3600" baseline="30000" dirty="0" smtClean="0">
              <a:solidFill>
                <a:schemeClr val="bg1"/>
              </a:solidFill>
            </a:endParaRPr>
          </a:p>
        </p:txBody>
      </p:sp>
      <p:sp>
        <p:nvSpPr>
          <p:cNvPr id="12" name="TextBox 11"/>
          <p:cNvSpPr txBox="1"/>
          <p:nvPr/>
        </p:nvSpPr>
        <p:spPr>
          <a:xfrm>
            <a:off x="304800" y="4535424"/>
            <a:ext cx="8610600" cy="523220"/>
          </a:xfrm>
          <a:prstGeom prst="rect">
            <a:avLst/>
          </a:prstGeom>
          <a:solidFill>
            <a:srgbClr val="50B991">
              <a:alpha val="65000"/>
            </a:srgbClr>
          </a:solidFill>
        </p:spPr>
        <p:txBody>
          <a:bodyPr wrap="square" rtlCol="0">
            <a:spAutoFit/>
          </a:bodyPr>
          <a:lstStyle/>
          <a:p>
            <a:pPr algn="just"/>
            <a:r>
              <a:rPr lang="en-US" sz="2800" i="1" dirty="0">
                <a:solidFill>
                  <a:schemeClr val="bg1"/>
                </a:solidFill>
              </a:rPr>
              <a:t>that Christ Jesus came into the world to save sinners</a:t>
            </a:r>
            <a:r>
              <a:rPr lang="en-US" sz="2800" dirty="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153042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childTnLst>
                                </p:cTn>
                              </p:par>
                            </p:childTnLst>
                          </p:cTn>
                        </p:par>
                        <p:par>
                          <p:cTn id="20" fill="hold">
                            <p:stCondLst>
                              <p:cond delay="1000"/>
                            </p:stCondLst>
                            <p:childTnLst>
                              <p:par>
                                <p:cTn id="21" presetID="10" presetClass="entr" presetSubtype="0" fill="hold" grpId="0" nodeType="after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par>
                                <p:cTn id="24" presetID="10" presetClass="entr" presetSubtype="0" fill="hold" nodeType="withEffect">
                                  <p:stCondLst>
                                    <p:cond delay="50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75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1000"/>
                                        <p:tgtEl>
                                          <p:spTgt spid="11">
                                            <p:txEl>
                                              <p:pRg st="0" end="0"/>
                                            </p:txEl>
                                          </p:spTgt>
                                        </p:tgtEl>
                                      </p:cBhvr>
                                    </p:animEffect>
                                  </p:childTnLst>
                                </p:cTn>
                              </p:par>
                            </p:childTnLst>
                          </p:cTn>
                        </p:par>
                        <p:par>
                          <p:cTn id="35" fill="hold">
                            <p:stCondLst>
                              <p:cond delay="1000"/>
                            </p:stCondLst>
                            <p:childTnLst>
                              <p:par>
                                <p:cTn id="36" presetID="10" presetClass="entr" presetSubtype="0" fill="hold" grpId="0" nodeType="afterEffect">
                                  <p:stCondLst>
                                    <p:cond delay="5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childTnLst>
                                </p:cTn>
                              </p:par>
                              <p:par>
                                <p:cTn id="39" presetID="10" presetClass="entr" presetSubtype="0" fill="hold" nodeType="withEffect">
                                  <p:stCondLst>
                                    <p:cond delay="50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fade">
                                      <p:cBhvr>
                                        <p:cTn id="4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P spid="7"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1261884"/>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Six descriptions of the Gospel</a:t>
            </a:r>
          </a:p>
          <a:p>
            <a:pPr algn="ctr"/>
            <a:r>
              <a:rPr lang="en-US" sz="2800" dirty="0">
                <a:solidFill>
                  <a:schemeClr val="bg1"/>
                </a:solidFill>
              </a:rPr>
              <a:t>f</a:t>
            </a:r>
            <a:r>
              <a:rPr lang="en-US" sz="2800" dirty="0" smtClean="0">
                <a:solidFill>
                  <a:schemeClr val="bg1"/>
                </a:solidFill>
              </a:rPr>
              <a:t>rom 1 Timothy 1:15-17</a:t>
            </a:r>
          </a:p>
        </p:txBody>
      </p:sp>
      <p:sp>
        <p:nvSpPr>
          <p:cNvPr id="10" name="TextBox 9"/>
          <p:cNvSpPr txBox="1"/>
          <p:nvPr/>
        </p:nvSpPr>
        <p:spPr>
          <a:xfrm>
            <a:off x="304800" y="1398925"/>
            <a:ext cx="8610600" cy="707886"/>
          </a:xfrm>
          <a:prstGeom prst="rect">
            <a:avLst/>
          </a:prstGeom>
          <a:solidFill>
            <a:srgbClr val="50B991">
              <a:alpha val="65000"/>
            </a:srgbClr>
          </a:solidFill>
        </p:spPr>
        <p:txBody>
          <a:bodyPr wrap="square" rtlCol="0">
            <a:spAutoFit/>
          </a:bodyPr>
          <a:lstStyle/>
          <a:p>
            <a:pPr marL="857250" indent="-857250" algn="just">
              <a:buFont typeface="+mj-lt"/>
              <a:buAutoNum type="romanUcPeriod" startAt="3"/>
            </a:pPr>
            <a:r>
              <a:rPr lang="en-US" sz="4000" dirty="0" smtClean="0">
                <a:solidFill>
                  <a:schemeClr val="bg1"/>
                </a:solidFill>
              </a:rPr>
              <a:t>The gospel is </a:t>
            </a:r>
            <a:r>
              <a:rPr lang="en-US" sz="4000" dirty="0" smtClean="0">
                <a:solidFill>
                  <a:schemeClr val="bg1"/>
                </a:solidFill>
              </a:rPr>
              <a:t>salvific </a:t>
            </a:r>
            <a:r>
              <a:rPr lang="en-US" sz="4000" baseline="30000" dirty="0" smtClean="0">
                <a:solidFill>
                  <a:schemeClr val="bg1"/>
                </a:solidFill>
              </a:rPr>
              <a:t>(15c)</a:t>
            </a:r>
            <a:endParaRPr lang="en-US" sz="4000" baseline="30000" dirty="0" smtClean="0">
              <a:solidFill>
                <a:schemeClr val="bg1"/>
              </a:solidFill>
            </a:endParaRPr>
          </a:p>
        </p:txBody>
      </p:sp>
      <p:sp>
        <p:nvSpPr>
          <p:cNvPr id="5" name="TextBox 4"/>
          <p:cNvSpPr txBox="1"/>
          <p:nvPr/>
        </p:nvSpPr>
        <p:spPr>
          <a:xfrm>
            <a:off x="304800" y="2103120"/>
            <a:ext cx="8610600" cy="523220"/>
          </a:xfrm>
          <a:prstGeom prst="rect">
            <a:avLst/>
          </a:prstGeom>
          <a:solidFill>
            <a:srgbClr val="50B991">
              <a:alpha val="65000"/>
            </a:srgbClr>
          </a:solidFill>
        </p:spPr>
        <p:txBody>
          <a:bodyPr wrap="square" rtlCol="0">
            <a:spAutoFit/>
          </a:bodyPr>
          <a:lstStyle/>
          <a:p>
            <a:pPr algn="just"/>
            <a:r>
              <a:rPr lang="en-US" sz="2800" i="1" dirty="0">
                <a:solidFill>
                  <a:schemeClr val="bg1"/>
                </a:solidFill>
              </a:rPr>
              <a:t>that Christ Jesus came into the world to save sinners</a:t>
            </a:r>
            <a:r>
              <a:rPr lang="en-US" sz="2800" dirty="0">
                <a:solidFill>
                  <a:schemeClr val="bg1"/>
                </a:solidFill>
              </a:rPr>
              <a:t>.</a:t>
            </a:r>
            <a:endParaRPr lang="en-US" sz="2800" dirty="0">
              <a:solidFill>
                <a:schemeClr val="bg1"/>
              </a:solidFill>
            </a:endParaRPr>
          </a:p>
        </p:txBody>
      </p:sp>
      <p:sp>
        <p:nvSpPr>
          <p:cNvPr id="6" name="TextBox 5"/>
          <p:cNvSpPr txBox="1"/>
          <p:nvPr/>
        </p:nvSpPr>
        <p:spPr>
          <a:xfrm>
            <a:off x="304800" y="2905780"/>
            <a:ext cx="8610600" cy="523220"/>
          </a:xfrm>
          <a:prstGeom prst="rect">
            <a:avLst/>
          </a:prstGeom>
          <a:solidFill>
            <a:srgbClr val="50B991">
              <a:alpha val="65000"/>
            </a:srgbClr>
          </a:solidFill>
        </p:spPr>
        <p:txBody>
          <a:bodyPr wrap="square" rtlCol="0">
            <a:spAutoFit/>
          </a:bodyPr>
          <a:lstStyle/>
          <a:p>
            <a:pPr algn="just"/>
            <a:r>
              <a:rPr lang="en-US" sz="2800" i="1" dirty="0" smtClean="0">
                <a:solidFill>
                  <a:schemeClr val="bg1"/>
                </a:solidFill>
              </a:rPr>
              <a:t>A. The Good News is Christ Jesus</a:t>
            </a:r>
            <a:endParaRPr lang="en-US" sz="2800" dirty="0">
              <a:solidFill>
                <a:schemeClr val="bg1"/>
              </a:solidFill>
            </a:endParaRPr>
          </a:p>
        </p:txBody>
      </p:sp>
    </p:spTree>
    <p:extLst>
      <p:ext uri="{BB962C8B-B14F-4D97-AF65-F5344CB8AC3E}">
        <p14:creationId xmlns:p14="http://schemas.microsoft.com/office/powerpoint/2010/main" val="301200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750"/>
                                        <p:tgtEl>
                                          <p:spTgt spid="10">
                                            <p:txEl>
                                              <p:pRg st="0" end="0"/>
                                            </p:txEl>
                                          </p:spTgt>
                                        </p:tgtEl>
                                      </p:cBhvr>
                                    </p:animEffect>
                                  </p:childTnLst>
                                </p:cTn>
                              </p:par>
                            </p:childTnLst>
                          </p:cTn>
                        </p:par>
                        <p:par>
                          <p:cTn id="11" fill="hold">
                            <p:stCondLst>
                              <p:cond delay="1500"/>
                            </p:stCondLst>
                            <p:childTnLst>
                              <p:par>
                                <p:cTn id="12" presetID="10" presetClass="entr" presetSubtype="0" fill="hold" grpId="0" nodeType="after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10" presetClass="entr" presetSubtype="0" fill="hold" nodeType="withEffect">
                                  <p:stCondLst>
                                    <p:cond delay="50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750"/>
                                        <p:tgtEl>
                                          <p:spTgt spid="5">
                                            <p:txEl>
                                              <p:pRg st="0" end="0"/>
                                            </p:txEl>
                                          </p:spTgt>
                                        </p:tgtEl>
                                      </p:cBhvr>
                                    </p:animEffect>
                                  </p:childTnLst>
                                </p:cTn>
                              </p:par>
                            </p:childTnLst>
                          </p:cTn>
                        </p:par>
                        <p:par>
                          <p:cTn id="18" fill="hold">
                            <p:stCondLst>
                              <p:cond delay="3000"/>
                            </p:stCondLst>
                            <p:childTnLst>
                              <p:par>
                                <p:cTn id="19" presetID="10" presetClass="entr" presetSubtype="0" fill="hold" grpId="0" nodeType="afterEffect">
                                  <p:stCondLst>
                                    <p:cond delay="425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750"/>
                                        <p:tgtEl>
                                          <p:spTgt spid="6"/>
                                        </p:tgtEl>
                                      </p:cBhvr>
                                    </p:animEffect>
                                  </p:childTnLst>
                                </p:cTn>
                              </p:par>
                              <p:par>
                                <p:cTn id="22" presetID="10" presetClass="entr" presetSubtype="0" fill="hold" nodeType="withEffect">
                                  <p:stCondLst>
                                    <p:cond delay="425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2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830997"/>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John 3:17</a:t>
            </a:r>
            <a:endParaRPr lang="en-US" sz="4800" dirty="0" smtClean="0">
              <a:solidFill>
                <a:schemeClr val="bg1"/>
              </a:solidFill>
            </a:endParaRPr>
          </a:p>
        </p:txBody>
      </p:sp>
      <p:sp>
        <p:nvSpPr>
          <p:cNvPr id="10" name="TextBox 9"/>
          <p:cNvSpPr txBox="1"/>
          <p:nvPr/>
        </p:nvSpPr>
        <p:spPr>
          <a:xfrm>
            <a:off x="304800" y="998577"/>
            <a:ext cx="8610600" cy="2800767"/>
          </a:xfrm>
          <a:prstGeom prst="rect">
            <a:avLst/>
          </a:prstGeom>
          <a:solidFill>
            <a:srgbClr val="50B991">
              <a:alpha val="65000"/>
            </a:srgbClr>
          </a:solidFill>
        </p:spPr>
        <p:txBody>
          <a:bodyPr wrap="square" rtlCol="0">
            <a:spAutoFit/>
          </a:bodyPr>
          <a:lstStyle/>
          <a:p>
            <a:pPr algn="just"/>
            <a:r>
              <a:rPr lang="en-US" sz="4400" i="1" dirty="0">
                <a:solidFill>
                  <a:schemeClr val="bg1"/>
                </a:solidFill>
              </a:rPr>
              <a:t>“For God did not send the Son into the world to judge the world, but that the world might be saved through Him.”</a:t>
            </a:r>
            <a:endParaRPr lang="en-US" sz="4400" dirty="0">
              <a:solidFill>
                <a:schemeClr val="bg1"/>
              </a:solidFill>
            </a:endParaRPr>
          </a:p>
        </p:txBody>
      </p:sp>
    </p:spTree>
    <p:extLst>
      <p:ext uri="{BB962C8B-B14F-4D97-AF65-F5344CB8AC3E}">
        <p14:creationId xmlns:p14="http://schemas.microsoft.com/office/powerpoint/2010/main" val="403528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1261884"/>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Six descriptions of the Gospel</a:t>
            </a:r>
          </a:p>
          <a:p>
            <a:pPr algn="ctr"/>
            <a:r>
              <a:rPr lang="en-US" sz="2800" dirty="0">
                <a:solidFill>
                  <a:schemeClr val="bg1"/>
                </a:solidFill>
              </a:rPr>
              <a:t>f</a:t>
            </a:r>
            <a:r>
              <a:rPr lang="en-US" sz="2800" dirty="0" smtClean="0">
                <a:solidFill>
                  <a:schemeClr val="bg1"/>
                </a:solidFill>
              </a:rPr>
              <a:t>rom 1 Timothy 1:15-17</a:t>
            </a:r>
          </a:p>
        </p:txBody>
      </p:sp>
      <p:sp>
        <p:nvSpPr>
          <p:cNvPr id="10" name="TextBox 9"/>
          <p:cNvSpPr txBox="1"/>
          <p:nvPr/>
        </p:nvSpPr>
        <p:spPr>
          <a:xfrm>
            <a:off x="304800" y="1398925"/>
            <a:ext cx="8610600" cy="707886"/>
          </a:xfrm>
          <a:prstGeom prst="rect">
            <a:avLst/>
          </a:prstGeom>
          <a:solidFill>
            <a:srgbClr val="50B991">
              <a:alpha val="65000"/>
            </a:srgbClr>
          </a:solidFill>
        </p:spPr>
        <p:txBody>
          <a:bodyPr wrap="square" rtlCol="0">
            <a:spAutoFit/>
          </a:bodyPr>
          <a:lstStyle/>
          <a:p>
            <a:pPr marL="857250" indent="-857250" algn="just">
              <a:buFont typeface="+mj-lt"/>
              <a:buAutoNum type="romanUcPeriod" startAt="3"/>
            </a:pPr>
            <a:r>
              <a:rPr lang="en-US" sz="4000" dirty="0" smtClean="0">
                <a:solidFill>
                  <a:schemeClr val="bg1"/>
                </a:solidFill>
              </a:rPr>
              <a:t>The gospel is </a:t>
            </a:r>
            <a:r>
              <a:rPr lang="en-US" sz="4000" dirty="0" smtClean="0">
                <a:solidFill>
                  <a:schemeClr val="bg1"/>
                </a:solidFill>
              </a:rPr>
              <a:t>salvific </a:t>
            </a:r>
            <a:r>
              <a:rPr lang="en-US" sz="4000" baseline="30000" dirty="0" smtClean="0">
                <a:solidFill>
                  <a:schemeClr val="bg1"/>
                </a:solidFill>
              </a:rPr>
              <a:t>(15c)</a:t>
            </a:r>
            <a:endParaRPr lang="en-US" sz="4000" baseline="30000" dirty="0" smtClean="0">
              <a:solidFill>
                <a:schemeClr val="bg1"/>
              </a:solidFill>
            </a:endParaRPr>
          </a:p>
        </p:txBody>
      </p:sp>
      <p:sp>
        <p:nvSpPr>
          <p:cNvPr id="5" name="TextBox 4"/>
          <p:cNvSpPr txBox="1"/>
          <p:nvPr/>
        </p:nvSpPr>
        <p:spPr>
          <a:xfrm>
            <a:off x="304800" y="2103120"/>
            <a:ext cx="8610600" cy="523220"/>
          </a:xfrm>
          <a:prstGeom prst="rect">
            <a:avLst/>
          </a:prstGeom>
          <a:solidFill>
            <a:srgbClr val="50B991">
              <a:alpha val="65000"/>
            </a:srgbClr>
          </a:solidFill>
        </p:spPr>
        <p:txBody>
          <a:bodyPr wrap="square" rtlCol="0">
            <a:spAutoFit/>
          </a:bodyPr>
          <a:lstStyle/>
          <a:p>
            <a:pPr algn="just"/>
            <a:r>
              <a:rPr lang="en-US" sz="2800" i="1" dirty="0">
                <a:solidFill>
                  <a:schemeClr val="bg1"/>
                </a:solidFill>
              </a:rPr>
              <a:t>that Christ Jesus came into the world to save sinners</a:t>
            </a:r>
            <a:r>
              <a:rPr lang="en-US" sz="2800" dirty="0">
                <a:solidFill>
                  <a:schemeClr val="bg1"/>
                </a:solidFill>
              </a:rPr>
              <a:t>.</a:t>
            </a:r>
            <a:endParaRPr lang="en-US" sz="2800" dirty="0">
              <a:solidFill>
                <a:schemeClr val="bg1"/>
              </a:solidFill>
            </a:endParaRPr>
          </a:p>
        </p:txBody>
      </p:sp>
      <p:sp>
        <p:nvSpPr>
          <p:cNvPr id="6" name="TextBox 5"/>
          <p:cNvSpPr txBox="1"/>
          <p:nvPr/>
        </p:nvSpPr>
        <p:spPr>
          <a:xfrm>
            <a:off x="304800" y="2905780"/>
            <a:ext cx="8610600" cy="523220"/>
          </a:xfrm>
          <a:prstGeom prst="rect">
            <a:avLst/>
          </a:prstGeom>
          <a:solidFill>
            <a:srgbClr val="50B991">
              <a:alpha val="65000"/>
            </a:srgbClr>
          </a:solidFill>
        </p:spPr>
        <p:txBody>
          <a:bodyPr wrap="square" rtlCol="0">
            <a:spAutoFit/>
          </a:bodyPr>
          <a:lstStyle/>
          <a:p>
            <a:pPr algn="just"/>
            <a:r>
              <a:rPr lang="en-US" sz="2800" i="1" dirty="0" smtClean="0">
                <a:solidFill>
                  <a:schemeClr val="bg1"/>
                </a:solidFill>
              </a:rPr>
              <a:t>A. The Good News is Christ Jesus</a:t>
            </a:r>
            <a:endParaRPr lang="en-US" sz="2800" dirty="0">
              <a:solidFill>
                <a:schemeClr val="bg1"/>
              </a:solidFill>
            </a:endParaRPr>
          </a:p>
        </p:txBody>
      </p:sp>
      <p:sp>
        <p:nvSpPr>
          <p:cNvPr id="7" name="TextBox 6"/>
          <p:cNvSpPr txBox="1"/>
          <p:nvPr/>
        </p:nvSpPr>
        <p:spPr>
          <a:xfrm>
            <a:off x="304800" y="3515380"/>
            <a:ext cx="8610600" cy="523220"/>
          </a:xfrm>
          <a:prstGeom prst="rect">
            <a:avLst/>
          </a:prstGeom>
          <a:solidFill>
            <a:srgbClr val="50B991">
              <a:alpha val="65000"/>
            </a:srgbClr>
          </a:solidFill>
        </p:spPr>
        <p:txBody>
          <a:bodyPr wrap="square" rtlCol="0">
            <a:spAutoFit/>
          </a:bodyPr>
          <a:lstStyle/>
          <a:p>
            <a:pPr algn="just"/>
            <a:r>
              <a:rPr lang="en-US" sz="2800" i="1" dirty="0">
                <a:solidFill>
                  <a:schemeClr val="bg1"/>
                </a:solidFill>
              </a:rPr>
              <a:t>B</a:t>
            </a:r>
            <a:r>
              <a:rPr lang="en-US" sz="2800" i="1" dirty="0" smtClean="0">
                <a:solidFill>
                  <a:schemeClr val="bg1"/>
                </a:solidFill>
              </a:rPr>
              <a:t>. The Bad News – God’s justice and man’s sin</a:t>
            </a:r>
            <a:endParaRPr lang="en-US" sz="2800" dirty="0">
              <a:solidFill>
                <a:schemeClr val="bg1"/>
              </a:solidFill>
            </a:endParaRPr>
          </a:p>
        </p:txBody>
      </p:sp>
      <p:sp>
        <p:nvSpPr>
          <p:cNvPr id="11" name="TextBox 10"/>
          <p:cNvSpPr txBox="1"/>
          <p:nvPr/>
        </p:nvSpPr>
        <p:spPr>
          <a:xfrm>
            <a:off x="304800" y="4429780"/>
            <a:ext cx="8610600" cy="954107"/>
          </a:xfrm>
          <a:prstGeom prst="rect">
            <a:avLst/>
          </a:prstGeom>
          <a:solidFill>
            <a:srgbClr val="50B991">
              <a:alpha val="65000"/>
            </a:srgbClr>
          </a:solidFill>
        </p:spPr>
        <p:txBody>
          <a:bodyPr wrap="square" rtlCol="0">
            <a:spAutoFit/>
          </a:bodyPr>
          <a:lstStyle/>
          <a:p>
            <a:pPr algn="ctr"/>
            <a:r>
              <a:rPr lang="en-US" sz="2800" i="1" dirty="0">
                <a:solidFill>
                  <a:schemeClr val="bg1"/>
                </a:solidFill>
              </a:rPr>
              <a:t>“Who can deliver such a world of sinners from the deserved justice of God?”</a:t>
            </a:r>
            <a:r>
              <a:rPr lang="en-US" sz="2800" dirty="0">
                <a:solidFill>
                  <a:schemeClr val="bg1"/>
                </a:solidFill>
              </a:rPr>
              <a:t> </a:t>
            </a:r>
          </a:p>
        </p:txBody>
      </p:sp>
    </p:spTree>
    <p:extLst>
      <p:ext uri="{BB962C8B-B14F-4D97-AF65-F5344CB8AC3E}">
        <p14:creationId xmlns:p14="http://schemas.microsoft.com/office/powerpoint/2010/main" val="11910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750"/>
                                        <p:tgtEl>
                                          <p:spTgt spid="10">
                                            <p:txEl>
                                              <p:pRg st="0" end="0"/>
                                            </p:txEl>
                                          </p:spTgt>
                                        </p:tgtEl>
                                      </p:cBhvr>
                                    </p:animEffect>
                                  </p:childTnLst>
                                </p:cTn>
                              </p:par>
                            </p:childTnLst>
                          </p:cTn>
                        </p:par>
                        <p:par>
                          <p:cTn id="11" fill="hold">
                            <p:stCondLst>
                              <p:cond delay="1500"/>
                            </p:stCondLst>
                            <p:childTnLst>
                              <p:par>
                                <p:cTn id="12" presetID="10" presetClass="entr" presetSubtype="0" fill="hold" grpId="0" nodeType="after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10" presetClass="entr" presetSubtype="0" fill="hold" nodeType="withEffect">
                                  <p:stCondLst>
                                    <p:cond delay="50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750"/>
                                        <p:tgtEl>
                                          <p:spTgt spid="5">
                                            <p:txEl>
                                              <p:pRg st="0" end="0"/>
                                            </p:txEl>
                                          </p:spTgt>
                                        </p:tgtEl>
                                      </p:cBhvr>
                                    </p:animEffect>
                                  </p:childTnLst>
                                </p:cTn>
                              </p:par>
                            </p:childTnLst>
                          </p:cTn>
                        </p:par>
                        <p:par>
                          <p:cTn id="18" fill="hold">
                            <p:stCondLst>
                              <p:cond delay="3000"/>
                            </p:stCondLst>
                            <p:childTnLst>
                              <p:par>
                                <p:cTn id="19" presetID="10" presetClass="entr" presetSubtype="0" fill="hold" grpId="0" nodeType="afterEffect">
                                  <p:stCondLst>
                                    <p:cond delay="425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750"/>
                                        <p:tgtEl>
                                          <p:spTgt spid="6"/>
                                        </p:tgtEl>
                                      </p:cBhvr>
                                    </p:animEffect>
                                  </p:childTnLst>
                                </p:cTn>
                              </p:par>
                              <p:par>
                                <p:cTn id="22" presetID="10" presetClass="entr" presetSubtype="0" fill="hold" nodeType="withEffect">
                                  <p:stCondLst>
                                    <p:cond delay="425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275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75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275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75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fade">
                                      <p:cBhvr>
                                        <p:cTn id="40" dur="27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P spid="7"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
        <p:nvSpPr>
          <p:cNvPr id="9" name="TextBox 8"/>
          <p:cNvSpPr txBox="1"/>
          <p:nvPr/>
        </p:nvSpPr>
        <p:spPr>
          <a:xfrm>
            <a:off x="304800" y="76200"/>
            <a:ext cx="8610600" cy="1384995"/>
          </a:xfrm>
          <a:prstGeom prst="rect">
            <a:avLst/>
          </a:prstGeom>
          <a:solidFill>
            <a:srgbClr val="50B991">
              <a:alpha val="65000"/>
            </a:srgb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Bertrand Russell</a:t>
            </a:r>
          </a:p>
          <a:p>
            <a:pPr algn="ctr"/>
            <a:r>
              <a:rPr lang="en-US" dirty="0">
                <a:solidFill>
                  <a:schemeClr val="bg1"/>
                </a:solidFill>
              </a:rPr>
              <a:t>British philosopher, logician, mathematician, historian, writer, social critic, political </a:t>
            </a:r>
            <a:r>
              <a:rPr lang="en-US" dirty="0" smtClean="0">
                <a:solidFill>
                  <a:schemeClr val="bg1"/>
                </a:solidFill>
              </a:rPr>
              <a:t>activist, Nobel laureate, and secular humanist (1872-1970)</a:t>
            </a:r>
            <a:endParaRPr lang="en-US" dirty="0" smtClean="0">
              <a:solidFill>
                <a:schemeClr val="bg1"/>
              </a:solidFill>
            </a:endParaRPr>
          </a:p>
        </p:txBody>
      </p:sp>
      <p:sp>
        <p:nvSpPr>
          <p:cNvPr id="10" name="TextBox 9"/>
          <p:cNvSpPr txBox="1"/>
          <p:nvPr/>
        </p:nvSpPr>
        <p:spPr>
          <a:xfrm>
            <a:off x="304800" y="1577876"/>
            <a:ext cx="8610600" cy="4832092"/>
          </a:xfrm>
          <a:prstGeom prst="rect">
            <a:avLst/>
          </a:prstGeom>
          <a:solidFill>
            <a:srgbClr val="50B991">
              <a:alpha val="65000"/>
            </a:srgbClr>
          </a:solidFill>
        </p:spPr>
        <p:txBody>
          <a:bodyPr wrap="square" rtlCol="0">
            <a:spAutoFit/>
          </a:bodyPr>
          <a:lstStyle/>
          <a:p>
            <a:pPr algn="just"/>
            <a:r>
              <a:rPr lang="en-US" sz="2800" i="1" dirty="0">
                <a:solidFill>
                  <a:schemeClr val="bg1"/>
                </a:solidFill>
              </a:rPr>
              <a:t>“Man is the product of causes which had no prevision of the end they were achieving…his origin, his growth, his hopes and fears, his loves and his beliefs, are but the outcome of accidental collocations of atoms…no fire, no heroism, no intensity of thought and feeling, can preserve an individual life beyond the grave…all the labors of the ages, all the devotion, all the inspiration, all the noonday brightness of human genius, are destined to extinction in the vast death of the solar system…the whole temple of Man’s achievement must inevitably be buried beneath the debris of a universe in ruins…”</a:t>
            </a:r>
            <a:r>
              <a:rPr lang="en-US" sz="2800" dirty="0">
                <a:solidFill>
                  <a:schemeClr val="bg1"/>
                </a:solidFill>
              </a:rPr>
              <a:t> </a:t>
            </a:r>
            <a:endParaRPr lang="en-US" sz="2800" dirty="0">
              <a:solidFill>
                <a:schemeClr val="bg1"/>
              </a:solidFill>
            </a:endParaRPr>
          </a:p>
        </p:txBody>
      </p:sp>
    </p:spTree>
    <p:extLst>
      <p:ext uri="{BB962C8B-B14F-4D97-AF65-F5344CB8AC3E}">
        <p14:creationId xmlns:p14="http://schemas.microsoft.com/office/powerpoint/2010/main" val="140737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28025</TotalTime>
  <Words>1002</Words>
  <Application>Microsoft Office PowerPoint</Application>
  <PresentationFormat>On-screen Show (4:3)</PresentationFormat>
  <Paragraphs>71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759</cp:revision>
  <dcterms:created xsi:type="dcterms:W3CDTF">2013-08-08T16:28:40Z</dcterms:created>
  <dcterms:modified xsi:type="dcterms:W3CDTF">2017-10-14T23:19:17Z</dcterms:modified>
</cp:coreProperties>
</file>