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455" r:id="rId2"/>
    <p:sldId id="1674" r:id="rId3"/>
    <p:sldId id="1727" r:id="rId4"/>
    <p:sldId id="1726" r:id="rId5"/>
    <p:sldId id="1728" r:id="rId6"/>
    <p:sldId id="1729" r:id="rId7"/>
    <p:sldId id="1730" r:id="rId8"/>
    <p:sldId id="1732" r:id="rId9"/>
    <p:sldId id="1731" r:id="rId10"/>
    <p:sldId id="1734" r:id="rId11"/>
    <p:sldId id="1735" r:id="rId12"/>
    <p:sldId id="1736" r:id="rId13"/>
    <p:sldId id="1737" r:id="rId14"/>
    <p:sldId id="1738" r:id="rId15"/>
    <p:sldId id="1739" r:id="rId16"/>
    <p:sldId id="1740" r:id="rId17"/>
    <p:sldId id="1741" r:id="rId18"/>
    <p:sldId id="1742" r:id="rId19"/>
    <p:sldId id="1743" r:id="rId20"/>
    <p:sldId id="1744" r:id="rId21"/>
    <p:sldId id="174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1182"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http://www.trac-mcs.org.sg/images/home/coreofgospel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91440"/>
            <a:ext cx="4800601" cy="66248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TextBox 4"/>
          <p:cNvSpPr txBox="1"/>
          <p:nvPr/>
        </p:nvSpPr>
        <p:spPr>
          <a:xfrm>
            <a:off x="2209800" y="6019800"/>
            <a:ext cx="4648200" cy="584775"/>
          </a:xfrm>
          <a:prstGeom prst="rect">
            <a:avLst/>
          </a:prstGeom>
          <a:noFill/>
        </p:spPr>
        <p:txBody>
          <a:bodyPr wrap="square" rtlCol="0">
            <a:spAutoFit/>
          </a:bodyPr>
          <a:lstStyle/>
          <a:p>
            <a:pPr algn="ctr"/>
            <a:r>
              <a:rPr lang="en-US" sz="3200" dirty="0" smtClean="0"/>
              <a:t>1 </a:t>
            </a:r>
            <a:r>
              <a:rPr lang="en-US" sz="3200" dirty="0" smtClean="0">
                <a:latin typeface="Arial Rounded MT Bold" panose="020F0704030504030204" pitchFamily="34" charset="0"/>
              </a:rPr>
              <a:t>Timothy</a:t>
            </a:r>
            <a:r>
              <a:rPr lang="en-US" sz="3200" dirty="0" smtClean="0"/>
              <a:t> 1:15-17</a:t>
            </a:r>
            <a:endParaRPr lang="en-US" sz="3200" dirty="0"/>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769441"/>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just"/>
            <a:r>
              <a:rPr lang="en-US" sz="4400" dirty="0" smtClean="0">
                <a:solidFill>
                  <a:schemeClr val="bg1"/>
                </a:solidFill>
              </a:rPr>
              <a:t>The Word of God Converts people…</a:t>
            </a:r>
          </a:p>
        </p:txBody>
      </p:sp>
      <p:sp>
        <p:nvSpPr>
          <p:cNvPr id="10" name="TextBox 9"/>
          <p:cNvSpPr txBox="1"/>
          <p:nvPr/>
        </p:nvSpPr>
        <p:spPr>
          <a:xfrm>
            <a:off x="304800" y="998577"/>
            <a:ext cx="8610600" cy="5509200"/>
          </a:xfrm>
          <a:prstGeom prst="rect">
            <a:avLst/>
          </a:prstGeom>
          <a:solidFill>
            <a:srgbClr val="50B991">
              <a:alpha val="65000"/>
            </a:srgbClr>
          </a:solidFill>
        </p:spPr>
        <p:txBody>
          <a:bodyPr wrap="square" rtlCol="0">
            <a:spAutoFit/>
          </a:bodyPr>
          <a:lstStyle/>
          <a:p>
            <a:pPr marL="457200" lvl="0" indent="-457200" algn="just">
              <a:buFont typeface="Wingdings" panose="05000000000000000000" pitchFamily="2" charset="2"/>
              <a:buChar char="§"/>
            </a:pPr>
            <a:r>
              <a:rPr lang="en-US" sz="3200" dirty="0">
                <a:solidFill>
                  <a:schemeClr val="bg1"/>
                </a:solidFill>
              </a:rPr>
              <a:t>For </a:t>
            </a:r>
            <a:r>
              <a:rPr lang="en-US" sz="3200" b="1" dirty="0">
                <a:solidFill>
                  <a:schemeClr val="bg1"/>
                </a:solidFill>
              </a:rPr>
              <a:t>Martin Luther </a:t>
            </a:r>
            <a:r>
              <a:rPr lang="en-US" sz="3200" dirty="0" smtClean="0">
                <a:solidFill>
                  <a:schemeClr val="bg1"/>
                </a:solidFill>
              </a:rPr>
              <a:t>- Romans </a:t>
            </a:r>
            <a:r>
              <a:rPr lang="en-US" sz="3200" dirty="0">
                <a:solidFill>
                  <a:schemeClr val="bg1"/>
                </a:solidFill>
              </a:rPr>
              <a:t>1:16-17, </a:t>
            </a:r>
            <a:r>
              <a:rPr lang="en-US" sz="3200" i="1" dirty="0">
                <a:solidFill>
                  <a:schemeClr val="bg1"/>
                </a:solidFill>
              </a:rPr>
              <a:t>“16 For I am not ashamed of the gospel, for it is the power of God for salvation to everyone who believes, to the Jew first and also to the Greek. 17 For in it the righteousness of God is revealed from faith to faith; as it is written, ‘BUT THE RIGHTEOUS man SHALL LIVE BY FAITH.’”</a:t>
            </a:r>
            <a:r>
              <a:rPr lang="en-US" sz="3200" dirty="0">
                <a:solidFill>
                  <a:schemeClr val="bg1"/>
                </a:solidFill>
              </a:rPr>
              <a:t>  </a:t>
            </a:r>
          </a:p>
          <a:p>
            <a:pPr marL="457200" lvl="0" indent="-457200" algn="just">
              <a:buFont typeface="Wingdings" panose="05000000000000000000" pitchFamily="2" charset="2"/>
              <a:buChar char="§"/>
            </a:pPr>
            <a:r>
              <a:rPr lang="en-US" sz="3200" dirty="0">
                <a:solidFill>
                  <a:schemeClr val="bg1"/>
                </a:solidFill>
              </a:rPr>
              <a:t>For </a:t>
            </a:r>
            <a:r>
              <a:rPr lang="en-US" sz="3200" b="1" dirty="0">
                <a:solidFill>
                  <a:schemeClr val="bg1"/>
                </a:solidFill>
              </a:rPr>
              <a:t>Matthew </a:t>
            </a:r>
            <a:r>
              <a:rPr lang="en-US" sz="3200" b="1" dirty="0" smtClean="0">
                <a:solidFill>
                  <a:schemeClr val="bg1"/>
                </a:solidFill>
              </a:rPr>
              <a:t>Henry </a:t>
            </a:r>
            <a:r>
              <a:rPr lang="en-US" sz="3200" dirty="0" smtClean="0">
                <a:solidFill>
                  <a:schemeClr val="bg1"/>
                </a:solidFill>
              </a:rPr>
              <a:t>- Psalm </a:t>
            </a:r>
            <a:r>
              <a:rPr lang="en-US" sz="3200" dirty="0">
                <a:solidFill>
                  <a:schemeClr val="bg1"/>
                </a:solidFill>
              </a:rPr>
              <a:t>51:17, </a:t>
            </a:r>
            <a:r>
              <a:rPr lang="en-US" sz="3200" i="1" dirty="0">
                <a:solidFill>
                  <a:schemeClr val="bg1"/>
                </a:solidFill>
              </a:rPr>
              <a:t>“The sacrifices of God are a broken spirit; A broken and a contrite heart, O God, You will not despise</a:t>
            </a:r>
            <a:r>
              <a:rPr lang="en-US" sz="3200" i="1"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97309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769441"/>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just"/>
            <a:r>
              <a:rPr lang="en-US" sz="4400" dirty="0" smtClean="0">
                <a:solidFill>
                  <a:schemeClr val="bg1"/>
                </a:solidFill>
              </a:rPr>
              <a:t>The Word of God Converts people…</a:t>
            </a:r>
          </a:p>
        </p:txBody>
      </p:sp>
      <p:sp>
        <p:nvSpPr>
          <p:cNvPr id="10" name="TextBox 9"/>
          <p:cNvSpPr txBox="1"/>
          <p:nvPr/>
        </p:nvSpPr>
        <p:spPr>
          <a:xfrm>
            <a:off x="304800" y="998577"/>
            <a:ext cx="8610600" cy="4524315"/>
          </a:xfrm>
          <a:prstGeom prst="rect">
            <a:avLst/>
          </a:prstGeom>
          <a:solidFill>
            <a:srgbClr val="50B991">
              <a:alpha val="65000"/>
            </a:srgbClr>
          </a:solidFill>
        </p:spPr>
        <p:txBody>
          <a:bodyPr wrap="square" rtlCol="0">
            <a:spAutoFit/>
          </a:bodyPr>
          <a:lstStyle/>
          <a:p>
            <a:pPr marL="457200" lvl="0" indent="-457200" algn="just">
              <a:buFont typeface="Wingdings" panose="05000000000000000000" pitchFamily="2" charset="2"/>
              <a:buChar char="§"/>
            </a:pPr>
            <a:r>
              <a:rPr lang="en-US" sz="3200" dirty="0">
                <a:solidFill>
                  <a:schemeClr val="bg1"/>
                </a:solidFill>
              </a:rPr>
              <a:t>For </a:t>
            </a:r>
            <a:r>
              <a:rPr lang="en-US" sz="3200" b="1" dirty="0">
                <a:solidFill>
                  <a:schemeClr val="bg1"/>
                </a:solidFill>
              </a:rPr>
              <a:t>William Cowper </a:t>
            </a:r>
            <a:r>
              <a:rPr lang="en-US" sz="3200" b="1" dirty="0" smtClean="0">
                <a:solidFill>
                  <a:schemeClr val="bg1"/>
                </a:solidFill>
              </a:rPr>
              <a:t>- </a:t>
            </a:r>
            <a:r>
              <a:rPr lang="en-US" sz="3200" dirty="0" smtClean="0">
                <a:solidFill>
                  <a:schemeClr val="bg1"/>
                </a:solidFill>
              </a:rPr>
              <a:t>Romans </a:t>
            </a:r>
            <a:r>
              <a:rPr lang="en-US" sz="3200" dirty="0">
                <a:solidFill>
                  <a:schemeClr val="bg1"/>
                </a:solidFill>
              </a:rPr>
              <a:t>3:25, </a:t>
            </a:r>
            <a:r>
              <a:rPr lang="en-US" sz="3200" i="1" dirty="0">
                <a:solidFill>
                  <a:schemeClr val="bg1"/>
                </a:solidFill>
              </a:rPr>
              <a:t>“[Christ] whom God displayed publicly as a propitiation in His blood through faith. This was to demonstrate His righteousness, because in the forbearance of God He passed over the sins previously committed…”</a:t>
            </a:r>
            <a:r>
              <a:rPr lang="en-US" sz="3200" dirty="0">
                <a:solidFill>
                  <a:schemeClr val="bg1"/>
                </a:solidFill>
              </a:rPr>
              <a:t> </a:t>
            </a:r>
          </a:p>
          <a:p>
            <a:pPr marL="457200" lvl="0" indent="-457200" algn="just">
              <a:buFont typeface="Wingdings" panose="05000000000000000000" pitchFamily="2" charset="2"/>
              <a:buChar char="§"/>
            </a:pPr>
            <a:r>
              <a:rPr lang="en-US" sz="3200" dirty="0">
                <a:solidFill>
                  <a:schemeClr val="bg1"/>
                </a:solidFill>
              </a:rPr>
              <a:t>For </a:t>
            </a:r>
            <a:r>
              <a:rPr lang="en-US" sz="3200" b="1" dirty="0">
                <a:solidFill>
                  <a:schemeClr val="bg1"/>
                </a:solidFill>
              </a:rPr>
              <a:t>J.C. Ryle </a:t>
            </a:r>
            <a:r>
              <a:rPr lang="en-US" sz="3200" b="1" dirty="0" smtClean="0">
                <a:solidFill>
                  <a:schemeClr val="bg1"/>
                </a:solidFill>
              </a:rPr>
              <a:t>- E</a:t>
            </a:r>
            <a:r>
              <a:rPr lang="en-US" sz="3200" dirty="0" smtClean="0">
                <a:solidFill>
                  <a:schemeClr val="bg1"/>
                </a:solidFill>
              </a:rPr>
              <a:t>phesians </a:t>
            </a:r>
            <a:r>
              <a:rPr lang="en-US" sz="3200" dirty="0">
                <a:solidFill>
                  <a:schemeClr val="bg1"/>
                </a:solidFill>
              </a:rPr>
              <a:t>2:8, </a:t>
            </a:r>
            <a:r>
              <a:rPr lang="en-US" sz="3200" i="1" dirty="0">
                <a:solidFill>
                  <a:schemeClr val="bg1"/>
                </a:solidFill>
              </a:rPr>
              <a:t>“For by grace you have been saved through faith; and that not of yourselves, it is the gift of God</a:t>
            </a:r>
            <a:r>
              <a:rPr lang="en-US" sz="3200" i="1"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88105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769441"/>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just"/>
            <a:r>
              <a:rPr lang="en-US" sz="4400" dirty="0" smtClean="0">
                <a:solidFill>
                  <a:schemeClr val="bg1"/>
                </a:solidFill>
              </a:rPr>
              <a:t>The Word of God Converts people…</a:t>
            </a:r>
          </a:p>
        </p:txBody>
      </p:sp>
      <p:sp>
        <p:nvSpPr>
          <p:cNvPr id="10" name="TextBox 9"/>
          <p:cNvSpPr txBox="1"/>
          <p:nvPr/>
        </p:nvSpPr>
        <p:spPr>
          <a:xfrm>
            <a:off x="304800" y="998577"/>
            <a:ext cx="8610600" cy="5016758"/>
          </a:xfrm>
          <a:prstGeom prst="rect">
            <a:avLst/>
          </a:prstGeom>
          <a:solidFill>
            <a:srgbClr val="50B991">
              <a:alpha val="65000"/>
            </a:srgbClr>
          </a:solidFill>
        </p:spPr>
        <p:txBody>
          <a:bodyPr wrap="square" rtlCol="0">
            <a:spAutoFit/>
          </a:bodyPr>
          <a:lstStyle/>
          <a:p>
            <a:pPr marL="457200" lvl="0" indent="-457200" algn="just">
              <a:buFont typeface="Wingdings" panose="05000000000000000000" pitchFamily="2" charset="2"/>
              <a:buChar char="§"/>
            </a:pPr>
            <a:r>
              <a:rPr lang="en-US" sz="3200" dirty="0">
                <a:solidFill>
                  <a:schemeClr val="bg1"/>
                </a:solidFill>
              </a:rPr>
              <a:t>For </a:t>
            </a:r>
            <a:r>
              <a:rPr lang="en-US" sz="3200" b="1" dirty="0">
                <a:solidFill>
                  <a:schemeClr val="bg1"/>
                </a:solidFill>
              </a:rPr>
              <a:t>C.H. Spurgeon </a:t>
            </a:r>
            <a:r>
              <a:rPr lang="en-US" sz="3200" dirty="0" smtClean="0">
                <a:solidFill>
                  <a:schemeClr val="bg1"/>
                </a:solidFill>
              </a:rPr>
              <a:t>- Isaiah </a:t>
            </a:r>
            <a:r>
              <a:rPr lang="en-US" sz="3200" dirty="0">
                <a:solidFill>
                  <a:schemeClr val="bg1"/>
                </a:solidFill>
              </a:rPr>
              <a:t>45:22, </a:t>
            </a:r>
            <a:r>
              <a:rPr lang="en-US" sz="3200" i="1" dirty="0">
                <a:solidFill>
                  <a:schemeClr val="bg1"/>
                </a:solidFill>
              </a:rPr>
              <a:t>“Look unto me, and be ye saved, all the ends of the earth: for I am God, and there is none else.”</a:t>
            </a:r>
            <a:r>
              <a:rPr lang="en-US" sz="3200" dirty="0">
                <a:solidFill>
                  <a:schemeClr val="bg1"/>
                </a:solidFill>
              </a:rPr>
              <a:t> </a:t>
            </a:r>
          </a:p>
          <a:p>
            <a:pPr marL="457200" lvl="0" indent="-457200" algn="just">
              <a:buFont typeface="Wingdings" panose="05000000000000000000" pitchFamily="2" charset="2"/>
              <a:buChar char="§"/>
            </a:pPr>
            <a:r>
              <a:rPr lang="en-US" sz="3200" dirty="0" smtClean="0">
                <a:solidFill>
                  <a:schemeClr val="bg1"/>
                </a:solidFill>
              </a:rPr>
              <a:t>For</a:t>
            </a:r>
            <a:r>
              <a:rPr lang="en-US" sz="3200" b="1" dirty="0" smtClean="0">
                <a:solidFill>
                  <a:schemeClr val="bg1"/>
                </a:solidFill>
              </a:rPr>
              <a:t> Ed Godfrey </a:t>
            </a:r>
            <a:r>
              <a:rPr lang="en-US" sz="3200" dirty="0" smtClean="0">
                <a:solidFill>
                  <a:schemeClr val="bg1"/>
                </a:solidFill>
              </a:rPr>
              <a:t>- Romans </a:t>
            </a:r>
            <a:r>
              <a:rPr lang="en-US" sz="3200" dirty="0">
                <a:solidFill>
                  <a:schemeClr val="bg1"/>
                </a:solidFill>
              </a:rPr>
              <a:t>10:9-10, </a:t>
            </a:r>
            <a:r>
              <a:rPr lang="en-US" sz="3200" i="1" dirty="0">
                <a:solidFill>
                  <a:schemeClr val="bg1"/>
                </a:solidFill>
              </a:rPr>
              <a:t>“9 that if you confess with your mouth Jesus as Lord, and believe in your heart that God raised Him from the dead, you will be saved; 10 for with the heart a person believes, resulting in righteousness, and with the mouth he confesses, resulting in salvation.”</a:t>
            </a:r>
            <a:r>
              <a:rPr lang="en-US" sz="3200" dirty="0">
                <a:solidFill>
                  <a:schemeClr val="bg1"/>
                </a:solidFill>
              </a:rPr>
              <a:t> </a:t>
            </a:r>
          </a:p>
        </p:txBody>
      </p:sp>
    </p:spTree>
    <p:extLst>
      <p:ext uri="{BB962C8B-B14F-4D97-AF65-F5344CB8AC3E}">
        <p14:creationId xmlns:p14="http://schemas.microsoft.com/office/powerpoint/2010/main" val="32838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646331"/>
          </a:xfrm>
          <a:prstGeom prst="rect">
            <a:avLst/>
          </a:prstGeom>
          <a:solidFill>
            <a:srgbClr val="50B991">
              <a:alpha val="65000"/>
            </a:srgbClr>
          </a:solidFill>
        </p:spPr>
        <p:txBody>
          <a:bodyPr wrap="square" rtlCol="0">
            <a:spAutoFit/>
          </a:bodyPr>
          <a:lstStyle/>
          <a:p>
            <a:pPr marL="857250" indent="-857250" algn="just">
              <a:buAutoNum type="romanUcPeriod"/>
            </a:pPr>
            <a:r>
              <a:rPr lang="en-US" sz="3600" dirty="0" smtClean="0">
                <a:solidFill>
                  <a:schemeClr val="bg1"/>
                </a:solidFill>
              </a:rPr>
              <a:t>The gospel is </a:t>
            </a:r>
            <a:r>
              <a:rPr lang="en-US" sz="3600" u="sng" dirty="0" smtClean="0">
                <a:solidFill>
                  <a:schemeClr val="bg1"/>
                </a:solidFill>
              </a:rPr>
              <a:t>trustworthy</a:t>
            </a:r>
            <a:r>
              <a:rPr lang="en-US" sz="3600" dirty="0" smtClean="0">
                <a:solidFill>
                  <a:schemeClr val="bg1"/>
                </a:solidFill>
              </a:rPr>
              <a:t> </a:t>
            </a:r>
            <a:r>
              <a:rPr lang="en-US" sz="3600" baseline="30000" dirty="0" smtClean="0">
                <a:solidFill>
                  <a:schemeClr val="bg1"/>
                </a:solidFill>
              </a:rPr>
              <a:t>(15a)</a:t>
            </a:r>
          </a:p>
        </p:txBody>
      </p:sp>
      <p:sp>
        <p:nvSpPr>
          <p:cNvPr id="5" name="TextBox 4"/>
          <p:cNvSpPr txBox="1"/>
          <p:nvPr/>
        </p:nvSpPr>
        <p:spPr>
          <a:xfrm>
            <a:off x="304800" y="2057400"/>
            <a:ext cx="8610600" cy="584775"/>
          </a:xfrm>
          <a:prstGeom prst="rect">
            <a:avLst/>
          </a:prstGeom>
          <a:solidFill>
            <a:srgbClr val="50B991">
              <a:alpha val="65000"/>
            </a:srgbClr>
          </a:solidFill>
        </p:spPr>
        <p:txBody>
          <a:bodyPr wrap="square" rtlCol="0">
            <a:spAutoFit/>
          </a:bodyPr>
          <a:lstStyle/>
          <a:p>
            <a:r>
              <a:rPr lang="en-US" sz="3200" i="1" dirty="0">
                <a:solidFill>
                  <a:schemeClr val="bg1"/>
                </a:solidFill>
              </a:rPr>
              <a:t>It is a trustworthy statement…</a:t>
            </a:r>
            <a:endParaRPr lang="en-US" sz="3200" dirty="0">
              <a:solidFill>
                <a:schemeClr val="bg1"/>
              </a:solidFill>
            </a:endParaRPr>
          </a:p>
        </p:txBody>
      </p:sp>
      <p:sp>
        <p:nvSpPr>
          <p:cNvPr id="6" name="TextBox 5"/>
          <p:cNvSpPr txBox="1"/>
          <p:nvPr/>
        </p:nvSpPr>
        <p:spPr>
          <a:xfrm>
            <a:off x="304800" y="2667000"/>
            <a:ext cx="8610600" cy="646331"/>
          </a:xfrm>
          <a:prstGeom prst="rect">
            <a:avLst/>
          </a:prstGeom>
          <a:solidFill>
            <a:srgbClr val="50B991">
              <a:alpha val="65000"/>
            </a:srgbClr>
          </a:solidFill>
        </p:spPr>
        <p:txBody>
          <a:bodyPr wrap="square" rtlCol="0">
            <a:spAutoFit/>
          </a:bodyPr>
          <a:lstStyle/>
          <a:p>
            <a:pPr marL="857250" indent="-857250" algn="just">
              <a:buFont typeface="+mj-lt"/>
              <a:buAutoNum type="romanUcPeriod" startAt="2"/>
            </a:pPr>
            <a:r>
              <a:rPr lang="en-US" sz="3600" dirty="0" smtClean="0">
                <a:solidFill>
                  <a:schemeClr val="bg1"/>
                </a:solidFill>
              </a:rPr>
              <a:t>The gospel is </a:t>
            </a:r>
            <a:r>
              <a:rPr lang="en-US" sz="3600" u="sng" dirty="0" smtClean="0">
                <a:solidFill>
                  <a:schemeClr val="bg1"/>
                </a:solidFill>
              </a:rPr>
              <a:t>axiomatic</a:t>
            </a:r>
            <a:r>
              <a:rPr lang="en-US" sz="3600" dirty="0" smtClean="0">
                <a:solidFill>
                  <a:schemeClr val="bg1"/>
                </a:solidFill>
              </a:rPr>
              <a:t> </a:t>
            </a:r>
            <a:r>
              <a:rPr lang="en-US" sz="3600" baseline="30000" dirty="0" smtClean="0">
                <a:solidFill>
                  <a:schemeClr val="bg1"/>
                </a:solidFill>
              </a:rPr>
              <a:t>(15b)</a:t>
            </a:r>
          </a:p>
        </p:txBody>
      </p:sp>
      <p:sp>
        <p:nvSpPr>
          <p:cNvPr id="7" name="TextBox 6"/>
          <p:cNvSpPr txBox="1"/>
          <p:nvPr/>
        </p:nvSpPr>
        <p:spPr>
          <a:xfrm>
            <a:off x="304800" y="3301425"/>
            <a:ext cx="8610600" cy="584775"/>
          </a:xfrm>
          <a:prstGeom prst="rect">
            <a:avLst/>
          </a:prstGeom>
          <a:solidFill>
            <a:srgbClr val="50B991">
              <a:alpha val="65000"/>
            </a:srgbClr>
          </a:solidFill>
        </p:spPr>
        <p:txBody>
          <a:bodyPr wrap="square" rtlCol="0">
            <a:spAutoFit/>
          </a:bodyPr>
          <a:lstStyle/>
          <a:p>
            <a:r>
              <a:rPr lang="en-US" sz="3200" i="1" dirty="0">
                <a:solidFill>
                  <a:schemeClr val="bg1"/>
                </a:solidFill>
              </a:rPr>
              <a:t>d</a:t>
            </a:r>
            <a:r>
              <a:rPr lang="en-US" sz="3200" i="1" dirty="0" smtClean="0">
                <a:solidFill>
                  <a:schemeClr val="bg1"/>
                </a:solidFill>
              </a:rPr>
              <a:t>eserving of full acceptance…</a:t>
            </a:r>
            <a:endParaRPr lang="en-US" sz="3200" dirty="0">
              <a:solidFill>
                <a:schemeClr val="bg1"/>
              </a:solidFill>
            </a:endParaRPr>
          </a:p>
        </p:txBody>
      </p:sp>
      <p:sp>
        <p:nvSpPr>
          <p:cNvPr id="3" name="TextBox 2"/>
          <p:cNvSpPr txBox="1"/>
          <p:nvPr/>
        </p:nvSpPr>
        <p:spPr>
          <a:xfrm>
            <a:off x="381000" y="3962400"/>
            <a:ext cx="8534400" cy="2708434"/>
          </a:xfrm>
          <a:prstGeom prst="rect">
            <a:avLst/>
          </a:prstGeom>
          <a:noFill/>
        </p:spPr>
        <p:txBody>
          <a:bodyPr wrap="square" rtlCol="0">
            <a:spAutoFit/>
          </a:bodyPr>
          <a:lstStyle/>
          <a:p>
            <a:r>
              <a:rPr lang="en-US" sz="3000" i="1" dirty="0" smtClean="0">
                <a:solidFill>
                  <a:schemeClr val="bg1"/>
                </a:solidFill>
              </a:rPr>
              <a:t>“and all acceptance worthy (</a:t>
            </a:r>
            <a:r>
              <a:rPr lang="en-US" sz="3000" i="1" dirty="0" err="1" smtClean="0">
                <a:solidFill>
                  <a:schemeClr val="bg1"/>
                </a:solidFill>
              </a:rPr>
              <a:t>axios</a:t>
            </a:r>
            <a:r>
              <a:rPr lang="en-US" sz="3000" i="1" dirty="0" smtClean="0">
                <a:solidFill>
                  <a:schemeClr val="bg1"/>
                </a:solidFill>
              </a:rPr>
              <a:t>)”</a:t>
            </a:r>
          </a:p>
          <a:p>
            <a:pPr marL="457200" indent="-457200" algn="just">
              <a:buFont typeface="Wingdings" panose="05000000000000000000" pitchFamily="2" charset="2"/>
              <a:buChar char="§"/>
            </a:pPr>
            <a:r>
              <a:rPr lang="en-US" sz="2800" dirty="0" smtClean="0">
                <a:solidFill>
                  <a:schemeClr val="bg1"/>
                </a:solidFill>
              </a:rPr>
              <a:t>“</a:t>
            </a:r>
            <a:r>
              <a:rPr lang="en-US" sz="2800" i="1" u="sng" dirty="0" err="1" smtClean="0">
                <a:solidFill>
                  <a:schemeClr val="bg1"/>
                </a:solidFill>
              </a:rPr>
              <a:t>axious</a:t>
            </a:r>
            <a:r>
              <a:rPr lang="en-US" sz="2800" dirty="0" smtClean="0">
                <a:solidFill>
                  <a:schemeClr val="bg1"/>
                </a:solidFill>
              </a:rPr>
              <a:t>” (Greek) – fully worthy, acceptable, reasonable, embraceable, self-evident </a:t>
            </a:r>
          </a:p>
          <a:p>
            <a:pPr marL="457200" indent="-457200" algn="just">
              <a:buFont typeface="Wingdings" panose="05000000000000000000" pitchFamily="2" charset="2"/>
              <a:buChar char="§"/>
            </a:pPr>
            <a:r>
              <a:rPr lang="en-US" sz="2800" u="sng" dirty="0" smtClean="0">
                <a:solidFill>
                  <a:schemeClr val="bg1"/>
                </a:solidFill>
              </a:rPr>
              <a:t>Axiom</a:t>
            </a:r>
            <a:r>
              <a:rPr lang="en-US" sz="2800" dirty="0" smtClean="0">
                <a:solidFill>
                  <a:schemeClr val="bg1"/>
                </a:solidFill>
              </a:rPr>
              <a:t> (English) - </a:t>
            </a:r>
            <a:r>
              <a:rPr lang="en-US" sz="2800" dirty="0">
                <a:solidFill>
                  <a:schemeClr val="bg1"/>
                </a:solidFill>
              </a:rPr>
              <a:t>a self-evident truth that requires no </a:t>
            </a:r>
            <a:r>
              <a:rPr lang="en-US" sz="2800" dirty="0" smtClean="0">
                <a:solidFill>
                  <a:schemeClr val="bg1"/>
                </a:solidFill>
              </a:rPr>
              <a:t>proof; </a:t>
            </a:r>
            <a:r>
              <a:rPr lang="en-US" sz="2800" dirty="0">
                <a:solidFill>
                  <a:schemeClr val="bg1"/>
                </a:solidFill>
              </a:rPr>
              <a:t>a proposition assumed without proof for the sake of studying the consequences that follow it. </a:t>
            </a:r>
            <a:r>
              <a:rPr lang="en-US" sz="2800" dirty="0" smtClean="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153042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750"/>
                                        <p:tgtEl>
                                          <p:spTgt spid="6">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5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750"/>
                                        <p:tgtEl>
                                          <p:spTgt spid="7">
                                            <p:txEl>
                                              <p:pRg st="0" end="0"/>
                                            </p:txEl>
                                          </p:spTgt>
                                        </p:tgtEl>
                                      </p:cBhvr>
                                    </p:animEffect>
                                  </p:childTnLst>
                                </p:cTn>
                              </p:par>
                            </p:childTnLst>
                          </p:cTn>
                        </p:par>
                        <p:par>
                          <p:cTn id="18" fill="hold">
                            <p:stCondLst>
                              <p:cond delay="3000"/>
                            </p:stCondLst>
                            <p:childTnLst>
                              <p:par>
                                <p:cTn id="19" presetID="10" presetClass="entr" presetSubtype="0" fill="hold" grpId="0" nodeType="afterEffect">
                                  <p:stCondLst>
                                    <p:cond delay="275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750"/>
                                        <p:tgtEl>
                                          <p:spTgt spid="3">
                                            <p:txEl>
                                              <p:pRg st="0" end="0"/>
                                            </p:txEl>
                                          </p:spTgt>
                                        </p:tgtEl>
                                      </p:cBhvr>
                                    </p:animEffect>
                                  </p:childTnLst>
                                </p:cTn>
                              </p:par>
                            </p:childTnLst>
                          </p:cTn>
                        </p:par>
                        <p:par>
                          <p:cTn id="22" fill="hold">
                            <p:stCondLst>
                              <p:cond delay="6500"/>
                            </p:stCondLst>
                            <p:childTnLst>
                              <p:par>
                                <p:cTn id="23" presetID="10" presetClass="entr" presetSubtype="0" fill="hold" grpId="0" nodeType="afterEffect">
                                  <p:stCondLst>
                                    <p:cond delay="425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750"/>
                                        <p:tgtEl>
                                          <p:spTgt spid="3">
                                            <p:txEl>
                                              <p:pRg st="1" end="1"/>
                                            </p:txEl>
                                          </p:spTgt>
                                        </p:tgtEl>
                                      </p:cBhvr>
                                    </p:animEffect>
                                  </p:childTnLst>
                                </p:cTn>
                              </p:par>
                            </p:childTnLst>
                          </p:cTn>
                        </p:par>
                        <p:par>
                          <p:cTn id="26" fill="hold">
                            <p:stCondLst>
                              <p:cond delay="11500"/>
                            </p:stCondLst>
                            <p:childTnLst>
                              <p:par>
                                <p:cTn id="27" presetID="10" presetClass="entr" presetSubtype="0" fill="hold" grpId="0" nodeType="afterEffect">
                                  <p:stCondLst>
                                    <p:cond delay="425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Romans 1:18-20</a:t>
            </a:r>
          </a:p>
        </p:txBody>
      </p:sp>
      <p:sp>
        <p:nvSpPr>
          <p:cNvPr id="10" name="TextBox 9"/>
          <p:cNvSpPr txBox="1"/>
          <p:nvPr/>
        </p:nvSpPr>
        <p:spPr>
          <a:xfrm>
            <a:off x="304800" y="998577"/>
            <a:ext cx="8610600" cy="5170646"/>
          </a:xfrm>
          <a:prstGeom prst="rect">
            <a:avLst/>
          </a:prstGeom>
          <a:solidFill>
            <a:srgbClr val="50B991">
              <a:alpha val="65000"/>
            </a:srgbClr>
          </a:solidFill>
        </p:spPr>
        <p:txBody>
          <a:bodyPr wrap="square" rtlCol="0">
            <a:spAutoFit/>
          </a:bodyPr>
          <a:lstStyle/>
          <a:p>
            <a:pPr algn="just"/>
            <a:r>
              <a:rPr lang="en-US" sz="3300" i="1" dirty="0">
                <a:solidFill>
                  <a:schemeClr val="bg1"/>
                </a:solidFill>
              </a:rPr>
              <a:t>“18 For the wrath of God is revealed from heaven against all ungodliness and unrighteousness of men who suppress the truth in unrighteousness, 19 because that which is known about God is evident within them; for God made it evident to them. 20 For since the creation of the world His invisible attributes, His eternal power and divine nature, have been clearly seen, being understood through what has been made, so that they are without excuse.”</a:t>
            </a:r>
            <a:r>
              <a:rPr lang="en-US" sz="3300" dirty="0">
                <a:solidFill>
                  <a:schemeClr val="bg1"/>
                </a:solidFill>
              </a:rPr>
              <a:t> </a:t>
            </a:r>
          </a:p>
        </p:txBody>
      </p:sp>
    </p:spTree>
    <p:extLst>
      <p:ext uri="{BB962C8B-B14F-4D97-AF65-F5344CB8AC3E}">
        <p14:creationId xmlns:p14="http://schemas.microsoft.com/office/powerpoint/2010/main" val="403528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1 Timothy 2:3-4</a:t>
            </a:r>
          </a:p>
        </p:txBody>
      </p:sp>
      <p:sp>
        <p:nvSpPr>
          <p:cNvPr id="10" name="TextBox 9"/>
          <p:cNvSpPr txBox="1"/>
          <p:nvPr/>
        </p:nvSpPr>
        <p:spPr>
          <a:xfrm>
            <a:off x="304800" y="998577"/>
            <a:ext cx="8610600" cy="2308324"/>
          </a:xfrm>
          <a:prstGeom prst="rect">
            <a:avLst/>
          </a:prstGeom>
          <a:solidFill>
            <a:srgbClr val="50B991">
              <a:alpha val="65000"/>
            </a:srgbClr>
          </a:solidFill>
        </p:spPr>
        <p:txBody>
          <a:bodyPr wrap="square" rtlCol="0">
            <a:spAutoFit/>
          </a:bodyPr>
          <a:lstStyle/>
          <a:p>
            <a:pPr algn="just"/>
            <a:r>
              <a:rPr lang="en-US" sz="3600" i="1" dirty="0">
                <a:solidFill>
                  <a:schemeClr val="bg1"/>
                </a:solidFill>
              </a:rPr>
              <a:t>“3 This is good and acceptable in the sight of God our Savior, 4 who desires all men to be saved and to come to the knowledge of the truth.”</a:t>
            </a:r>
            <a:r>
              <a:rPr lang="en-US" sz="3600" dirty="0">
                <a:solidFill>
                  <a:schemeClr val="bg1"/>
                </a:solidFill>
              </a:rPr>
              <a:t> </a:t>
            </a:r>
            <a:endParaRPr lang="en-US" sz="3300" dirty="0">
              <a:solidFill>
                <a:schemeClr val="bg1"/>
              </a:solidFill>
            </a:endParaRPr>
          </a:p>
        </p:txBody>
      </p:sp>
    </p:spTree>
    <p:extLst>
      <p:ext uri="{BB962C8B-B14F-4D97-AF65-F5344CB8AC3E}">
        <p14:creationId xmlns:p14="http://schemas.microsoft.com/office/powerpoint/2010/main" val="140737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Amos 8:11-12</a:t>
            </a:r>
          </a:p>
        </p:txBody>
      </p:sp>
      <p:sp>
        <p:nvSpPr>
          <p:cNvPr id="10" name="TextBox 9"/>
          <p:cNvSpPr txBox="1"/>
          <p:nvPr/>
        </p:nvSpPr>
        <p:spPr>
          <a:xfrm>
            <a:off x="304800" y="998577"/>
            <a:ext cx="8610600" cy="4524315"/>
          </a:xfrm>
          <a:prstGeom prst="rect">
            <a:avLst/>
          </a:prstGeom>
          <a:solidFill>
            <a:srgbClr val="50B991">
              <a:alpha val="65000"/>
            </a:srgbClr>
          </a:solidFill>
        </p:spPr>
        <p:txBody>
          <a:bodyPr wrap="square" rtlCol="0">
            <a:spAutoFit/>
          </a:bodyPr>
          <a:lstStyle/>
          <a:p>
            <a:pPr algn="just"/>
            <a:r>
              <a:rPr lang="en-US" sz="3600" i="1" dirty="0">
                <a:solidFill>
                  <a:schemeClr val="bg1"/>
                </a:solidFill>
              </a:rPr>
              <a:t>“11 Behold, days are coming," declares the Lord God, "When I will send a famine on the land, Not a famine for bread or a thirst for water, But rather for hearing the words of the Lord. 12 People will stagger from sea to sea And from the north even to the east; They will go to and fro to seek the word of the Lord, But they will not find it.”</a:t>
            </a:r>
            <a:r>
              <a:rPr lang="en-US" sz="3600" dirty="0">
                <a:solidFill>
                  <a:schemeClr val="bg1"/>
                </a:solidFill>
              </a:rPr>
              <a:t> </a:t>
            </a:r>
          </a:p>
        </p:txBody>
      </p:sp>
    </p:spTree>
    <p:extLst>
      <p:ext uri="{BB962C8B-B14F-4D97-AF65-F5344CB8AC3E}">
        <p14:creationId xmlns:p14="http://schemas.microsoft.com/office/powerpoint/2010/main" val="14354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1 Timothy 1:15 paraphrase</a:t>
            </a:r>
          </a:p>
        </p:txBody>
      </p:sp>
      <p:sp>
        <p:nvSpPr>
          <p:cNvPr id="10" name="TextBox 9"/>
          <p:cNvSpPr txBox="1"/>
          <p:nvPr/>
        </p:nvSpPr>
        <p:spPr>
          <a:xfrm>
            <a:off x="304800" y="998577"/>
            <a:ext cx="8610600" cy="1754326"/>
          </a:xfrm>
          <a:prstGeom prst="rect">
            <a:avLst/>
          </a:prstGeom>
          <a:solidFill>
            <a:srgbClr val="50B991">
              <a:alpha val="65000"/>
            </a:srgbClr>
          </a:solidFill>
        </p:spPr>
        <p:txBody>
          <a:bodyPr wrap="square" rtlCol="0">
            <a:spAutoFit/>
          </a:bodyPr>
          <a:lstStyle/>
          <a:p>
            <a:pPr algn="just"/>
            <a:r>
              <a:rPr lang="en-US" sz="3600" dirty="0">
                <a:solidFill>
                  <a:schemeClr val="bg1"/>
                </a:solidFill>
              </a:rPr>
              <a:t>“Now I offer you a trustworthy statement, one reasonable, embraceable truth for all peoples to receive.” </a:t>
            </a:r>
          </a:p>
        </p:txBody>
      </p:sp>
    </p:spTree>
    <p:extLst>
      <p:ext uri="{BB962C8B-B14F-4D97-AF65-F5344CB8AC3E}">
        <p14:creationId xmlns:p14="http://schemas.microsoft.com/office/powerpoint/2010/main" val="1394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2 Corinthians 5:20</a:t>
            </a:r>
          </a:p>
        </p:txBody>
      </p:sp>
      <p:sp>
        <p:nvSpPr>
          <p:cNvPr id="10" name="TextBox 9"/>
          <p:cNvSpPr txBox="1"/>
          <p:nvPr/>
        </p:nvSpPr>
        <p:spPr>
          <a:xfrm>
            <a:off x="304800" y="998577"/>
            <a:ext cx="8610600" cy="2308324"/>
          </a:xfrm>
          <a:prstGeom prst="rect">
            <a:avLst/>
          </a:prstGeom>
          <a:solidFill>
            <a:srgbClr val="50B991">
              <a:alpha val="65000"/>
            </a:srgbClr>
          </a:solidFill>
        </p:spPr>
        <p:txBody>
          <a:bodyPr wrap="square" rtlCol="0">
            <a:spAutoFit/>
          </a:bodyPr>
          <a:lstStyle/>
          <a:p>
            <a:pPr algn="just"/>
            <a:r>
              <a:rPr lang="en-US" sz="3600" dirty="0">
                <a:solidFill>
                  <a:schemeClr val="bg1"/>
                </a:solidFill>
              </a:rPr>
              <a:t>“</a:t>
            </a:r>
            <a:r>
              <a:rPr lang="en-US" sz="3600" i="1" dirty="0">
                <a:solidFill>
                  <a:schemeClr val="bg1"/>
                </a:solidFill>
              </a:rPr>
              <a:t>Therefore, we are ambassadors for Christ, as though God were making an appeal through us; we beg you on behalf of Christ, be reconciled to God.”</a:t>
            </a:r>
            <a:r>
              <a:rPr lang="en-US" sz="3600" dirty="0">
                <a:solidFill>
                  <a:schemeClr val="bg1"/>
                </a:solidFill>
              </a:rPr>
              <a:t> </a:t>
            </a:r>
          </a:p>
        </p:txBody>
      </p:sp>
    </p:spTree>
    <p:extLst>
      <p:ext uri="{BB962C8B-B14F-4D97-AF65-F5344CB8AC3E}">
        <p14:creationId xmlns:p14="http://schemas.microsoft.com/office/powerpoint/2010/main" val="167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1 Timothy 1:15</a:t>
            </a:r>
          </a:p>
        </p:txBody>
      </p:sp>
      <p:sp>
        <p:nvSpPr>
          <p:cNvPr id="10" name="TextBox 9"/>
          <p:cNvSpPr txBox="1"/>
          <p:nvPr/>
        </p:nvSpPr>
        <p:spPr>
          <a:xfrm>
            <a:off x="304800" y="998577"/>
            <a:ext cx="8610600" cy="2554545"/>
          </a:xfrm>
          <a:prstGeom prst="rect">
            <a:avLst/>
          </a:prstGeom>
          <a:solidFill>
            <a:srgbClr val="50B991">
              <a:alpha val="65000"/>
            </a:srgbClr>
          </a:solidFill>
        </p:spPr>
        <p:txBody>
          <a:bodyPr wrap="square" rtlCol="0">
            <a:spAutoFit/>
          </a:bodyPr>
          <a:lstStyle/>
          <a:p>
            <a:pPr algn="just"/>
            <a:r>
              <a:rPr lang="en-US" sz="4000" i="1" dirty="0" smtClean="0">
                <a:solidFill>
                  <a:schemeClr val="bg1"/>
                </a:solidFill>
              </a:rPr>
              <a:t>It </a:t>
            </a:r>
            <a:r>
              <a:rPr lang="en-US" sz="4000" i="1" dirty="0">
                <a:solidFill>
                  <a:schemeClr val="bg1"/>
                </a:solidFill>
              </a:rPr>
              <a:t>is a trustworthy statement, deserving full acceptance, that Christ Jesus came into the world to save sinners, among whom I am foremost of all. </a:t>
            </a:r>
            <a:endParaRPr lang="en-US" sz="4000" dirty="0">
              <a:solidFill>
                <a:schemeClr val="bg1"/>
              </a:solidFill>
            </a:endParaRPr>
          </a:p>
        </p:txBody>
      </p:sp>
    </p:spTree>
    <p:extLst>
      <p:ext uri="{BB962C8B-B14F-4D97-AF65-F5344CB8AC3E}">
        <p14:creationId xmlns:p14="http://schemas.microsoft.com/office/powerpoint/2010/main" val="144818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1 Timothy 1:15-17</a:t>
            </a:r>
          </a:p>
        </p:txBody>
      </p:sp>
      <p:sp>
        <p:nvSpPr>
          <p:cNvPr id="10" name="TextBox 9"/>
          <p:cNvSpPr txBox="1"/>
          <p:nvPr/>
        </p:nvSpPr>
        <p:spPr>
          <a:xfrm>
            <a:off x="304800" y="998577"/>
            <a:ext cx="8610600" cy="5478423"/>
          </a:xfrm>
          <a:prstGeom prst="rect">
            <a:avLst/>
          </a:prstGeom>
          <a:solidFill>
            <a:srgbClr val="50B991">
              <a:alpha val="65000"/>
            </a:srgbClr>
          </a:solidFill>
        </p:spPr>
        <p:txBody>
          <a:bodyPr wrap="square" rtlCol="0">
            <a:spAutoFit/>
          </a:bodyPr>
          <a:lstStyle/>
          <a:p>
            <a:pPr algn="just"/>
            <a:r>
              <a:rPr lang="en-US" sz="3500" i="1" dirty="0">
                <a:solidFill>
                  <a:schemeClr val="bg1"/>
                </a:solidFill>
              </a:rPr>
              <a:t>15 It is a trustworthy statement, deserving full acceptance, that Christ Jesus came into the world to save sinners, among whom I am foremost of all. 16 Yet for this reason I found mercy, so that in me as the foremost, Jesus Christ might demonstrate His perfect patience as an example for those who would believe in Him for eternal life. 17 Now to the King eternal, immortal, invisible, the only God, be honor and glory forever and ever. Amen. </a:t>
            </a:r>
            <a:endParaRPr lang="en-US" sz="35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for 1 Timothy 1:15a,b</a:t>
            </a:r>
          </a:p>
        </p:txBody>
      </p:sp>
      <p:sp>
        <p:nvSpPr>
          <p:cNvPr id="10" name="TextBox 9"/>
          <p:cNvSpPr txBox="1"/>
          <p:nvPr/>
        </p:nvSpPr>
        <p:spPr>
          <a:xfrm>
            <a:off x="304800" y="998577"/>
            <a:ext cx="8610600" cy="3477875"/>
          </a:xfrm>
          <a:prstGeom prst="rect">
            <a:avLst/>
          </a:prstGeom>
          <a:solidFill>
            <a:srgbClr val="50B991">
              <a:alpha val="65000"/>
            </a:srgbClr>
          </a:solidFill>
        </p:spPr>
        <p:txBody>
          <a:bodyPr wrap="square" rtlCol="0">
            <a:spAutoFit/>
          </a:bodyPr>
          <a:lstStyle/>
          <a:p>
            <a:pPr algn="just"/>
            <a:r>
              <a:rPr lang="en-US" sz="4400" i="1" dirty="0">
                <a:solidFill>
                  <a:schemeClr val="bg1"/>
                </a:solidFill>
              </a:rPr>
              <a:t>“Every faithful follower of Jesus Christ professes his confidence in the sure reliability and self-evident reasonableness of the gospel message.”</a:t>
            </a:r>
            <a:endParaRPr lang="en-US" sz="4400" dirty="0">
              <a:solidFill>
                <a:schemeClr val="bg1"/>
              </a:solidFill>
            </a:endParaRPr>
          </a:p>
        </p:txBody>
      </p:sp>
    </p:spTree>
    <p:extLst>
      <p:ext uri="{BB962C8B-B14F-4D97-AF65-F5344CB8AC3E}">
        <p14:creationId xmlns:p14="http://schemas.microsoft.com/office/powerpoint/2010/main" val="301198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http://www.trac-mcs.org.sg/images/home/coreofgospel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91440"/>
            <a:ext cx="4800601" cy="66248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TextBox 4"/>
          <p:cNvSpPr txBox="1"/>
          <p:nvPr/>
        </p:nvSpPr>
        <p:spPr>
          <a:xfrm>
            <a:off x="2209800" y="6019800"/>
            <a:ext cx="4648200" cy="584775"/>
          </a:xfrm>
          <a:prstGeom prst="rect">
            <a:avLst/>
          </a:prstGeom>
          <a:noFill/>
        </p:spPr>
        <p:txBody>
          <a:bodyPr wrap="square" rtlCol="0">
            <a:spAutoFit/>
          </a:bodyPr>
          <a:lstStyle/>
          <a:p>
            <a:pPr algn="ctr"/>
            <a:r>
              <a:rPr lang="en-US" sz="3200" dirty="0" smtClean="0"/>
              <a:t>1 </a:t>
            </a:r>
            <a:r>
              <a:rPr lang="en-US" sz="3200" dirty="0" smtClean="0">
                <a:latin typeface="Arial Rounded MT Bold" panose="020F0704030504030204" pitchFamily="34" charset="0"/>
              </a:rPr>
              <a:t>Timothy</a:t>
            </a:r>
            <a:r>
              <a:rPr lang="en-US" sz="3200" dirty="0" smtClean="0"/>
              <a:t> 1:15-17</a:t>
            </a:r>
            <a:endParaRPr lang="en-US" sz="3200" dirty="0"/>
          </a:p>
        </p:txBody>
      </p:sp>
    </p:spTree>
    <p:extLst>
      <p:ext uri="{BB962C8B-B14F-4D97-AF65-F5344CB8AC3E}">
        <p14:creationId xmlns:p14="http://schemas.microsoft.com/office/powerpoint/2010/main" val="1820020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Changed by God’s Word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031958"/>
            <a:ext cx="2895600" cy="4189271"/>
          </a:xfrm>
          <a:prstGeom prst="rect">
            <a:avLst/>
          </a:prstGeom>
        </p:spPr>
      </p:pic>
      <p:sp>
        <p:nvSpPr>
          <p:cNvPr id="6" name="TextBox 5"/>
          <p:cNvSpPr txBox="1"/>
          <p:nvPr/>
        </p:nvSpPr>
        <p:spPr>
          <a:xfrm>
            <a:off x="356049" y="5334000"/>
            <a:ext cx="2844351" cy="800219"/>
          </a:xfrm>
          <a:prstGeom prst="rect">
            <a:avLst/>
          </a:prstGeom>
          <a:noFill/>
        </p:spPr>
        <p:txBody>
          <a:bodyPr wrap="square" rtlCol="0">
            <a:spAutoFit/>
          </a:bodyPr>
          <a:lstStyle/>
          <a:p>
            <a:pPr algn="ctr"/>
            <a:r>
              <a:rPr lang="en-US" sz="2800" dirty="0" smtClean="0">
                <a:solidFill>
                  <a:schemeClr val="bg1"/>
                </a:solidFill>
              </a:rPr>
              <a:t>Thomas </a:t>
            </a:r>
            <a:r>
              <a:rPr lang="en-US" sz="2800" dirty="0" err="1" smtClean="0">
                <a:solidFill>
                  <a:schemeClr val="bg1"/>
                </a:solidFill>
              </a:rPr>
              <a:t>Bilney</a:t>
            </a:r>
            <a:endParaRPr lang="en-US" sz="2800" dirty="0" smtClean="0">
              <a:solidFill>
                <a:schemeClr val="bg1"/>
              </a:solidFill>
            </a:endParaRPr>
          </a:p>
          <a:p>
            <a:pPr algn="ctr"/>
            <a:r>
              <a:rPr lang="en-US" dirty="0" smtClean="0">
                <a:solidFill>
                  <a:schemeClr val="bg1"/>
                </a:solidFill>
              </a:rPr>
              <a:t>(1495-1531)</a:t>
            </a:r>
            <a:endParaRPr lang="en-US" dirty="0">
              <a:solidFill>
                <a:schemeClr val="bg1"/>
              </a:solidFill>
            </a:endParaRPr>
          </a:p>
        </p:txBody>
      </p:sp>
    </p:spTree>
    <p:extLst>
      <p:ext uri="{BB962C8B-B14F-4D97-AF65-F5344CB8AC3E}">
        <p14:creationId xmlns:p14="http://schemas.microsoft.com/office/powerpoint/2010/main" val="203411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1 Timothy 1:15</a:t>
            </a:r>
          </a:p>
        </p:txBody>
      </p:sp>
      <p:sp>
        <p:nvSpPr>
          <p:cNvPr id="10" name="TextBox 9"/>
          <p:cNvSpPr txBox="1"/>
          <p:nvPr/>
        </p:nvSpPr>
        <p:spPr>
          <a:xfrm>
            <a:off x="304800" y="998577"/>
            <a:ext cx="8610600" cy="2292935"/>
          </a:xfrm>
          <a:prstGeom prst="rect">
            <a:avLst/>
          </a:prstGeom>
          <a:solidFill>
            <a:srgbClr val="50B991">
              <a:alpha val="65000"/>
            </a:srgbClr>
          </a:solidFill>
        </p:spPr>
        <p:txBody>
          <a:bodyPr wrap="square" rtlCol="0">
            <a:spAutoFit/>
          </a:bodyPr>
          <a:lstStyle/>
          <a:p>
            <a:pPr algn="just"/>
            <a:r>
              <a:rPr lang="en-US" sz="3500" i="1" dirty="0" smtClean="0">
                <a:solidFill>
                  <a:schemeClr val="bg1"/>
                </a:solidFill>
              </a:rPr>
              <a:t>A literal reading:</a:t>
            </a:r>
          </a:p>
          <a:p>
            <a:pPr algn="just"/>
            <a:r>
              <a:rPr lang="en-US" sz="3600" i="1" dirty="0">
                <a:solidFill>
                  <a:schemeClr val="bg1"/>
                </a:solidFill>
              </a:rPr>
              <a:t>“faithful the word and of all embracement worthy; that Christ Jesus came into the world sinners to save, among first am I.”</a:t>
            </a:r>
            <a:endParaRPr lang="en-US" sz="3500" dirty="0">
              <a:solidFill>
                <a:schemeClr val="bg1"/>
              </a:solidFill>
            </a:endParaRPr>
          </a:p>
        </p:txBody>
      </p:sp>
    </p:spTree>
    <p:extLst>
      <p:ext uri="{BB962C8B-B14F-4D97-AF65-F5344CB8AC3E}">
        <p14:creationId xmlns:p14="http://schemas.microsoft.com/office/powerpoint/2010/main" val="40335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Changed by God’s Word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031958"/>
            <a:ext cx="2895600" cy="418927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066800"/>
            <a:ext cx="3962400" cy="4127157"/>
          </a:xfrm>
          <a:prstGeom prst="rect">
            <a:avLst/>
          </a:prstGeom>
        </p:spPr>
      </p:pic>
      <p:sp>
        <p:nvSpPr>
          <p:cNvPr id="6" name="TextBox 5"/>
          <p:cNvSpPr txBox="1"/>
          <p:nvPr/>
        </p:nvSpPr>
        <p:spPr>
          <a:xfrm>
            <a:off x="356049" y="5334000"/>
            <a:ext cx="2844351" cy="800219"/>
          </a:xfrm>
          <a:prstGeom prst="rect">
            <a:avLst/>
          </a:prstGeom>
          <a:noFill/>
        </p:spPr>
        <p:txBody>
          <a:bodyPr wrap="square" rtlCol="0">
            <a:spAutoFit/>
          </a:bodyPr>
          <a:lstStyle/>
          <a:p>
            <a:pPr algn="ctr"/>
            <a:r>
              <a:rPr lang="en-US" sz="2800" dirty="0" smtClean="0">
                <a:solidFill>
                  <a:schemeClr val="bg1"/>
                </a:solidFill>
              </a:rPr>
              <a:t>Thomas </a:t>
            </a:r>
            <a:r>
              <a:rPr lang="en-US" sz="2800" dirty="0" err="1" smtClean="0">
                <a:solidFill>
                  <a:schemeClr val="bg1"/>
                </a:solidFill>
              </a:rPr>
              <a:t>Bilney</a:t>
            </a:r>
            <a:endParaRPr lang="en-US" sz="2800" dirty="0" smtClean="0">
              <a:solidFill>
                <a:schemeClr val="bg1"/>
              </a:solidFill>
            </a:endParaRPr>
          </a:p>
          <a:p>
            <a:pPr algn="ctr"/>
            <a:r>
              <a:rPr lang="en-US" dirty="0" smtClean="0">
                <a:solidFill>
                  <a:schemeClr val="bg1"/>
                </a:solidFill>
              </a:rPr>
              <a:t>(1495-1531)</a:t>
            </a:r>
            <a:endParaRPr lang="en-US" dirty="0">
              <a:solidFill>
                <a:schemeClr val="bg1"/>
              </a:solidFill>
            </a:endParaRPr>
          </a:p>
        </p:txBody>
      </p:sp>
      <p:sp>
        <p:nvSpPr>
          <p:cNvPr id="11" name="TextBox 10"/>
          <p:cNvSpPr txBox="1"/>
          <p:nvPr/>
        </p:nvSpPr>
        <p:spPr>
          <a:xfrm>
            <a:off x="5613849" y="5257800"/>
            <a:ext cx="2844351" cy="800219"/>
          </a:xfrm>
          <a:prstGeom prst="rect">
            <a:avLst/>
          </a:prstGeom>
          <a:noFill/>
        </p:spPr>
        <p:txBody>
          <a:bodyPr wrap="square" rtlCol="0">
            <a:spAutoFit/>
          </a:bodyPr>
          <a:lstStyle/>
          <a:p>
            <a:pPr algn="ctr"/>
            <a:r>
              <a:rPr lang="en-US" sz="2800" dirty="0" smtClean="0">
                <a:solidFill>
                  <a:schemeClr val="bg1"/>
                </a:solidFill>
              </a:rPr>
              <a:t>Hugh Latimer</a:t>
            </a:r>
          </a:p>
          <a:p>
            <a:pPr algn="ctr"/>
            <a:r>
              <a:rPr lang="en-US" dirty="0" smtClean="0">
                <a:solidFill>
                  <a:schemeClr val="bg1"/>
                </a:solidFill>
              </a:rPr>
              <a:t>(1487-1555)</a:t>
            </a:r>
            <a:endParaRPr lang="en-US" dirty="0">
              <a:solidFill>
                <a:schemeClr val="bg1"/>
              </a:solidFill>
            </a:endParaRPr>
          </a:p>
        </p:txBody>
      </p:sp>
    </p:spTree>
    <p:extLst>
      <p:ext uri="{BB962C8B-B14F-4D97-AF65-F5344CB8AC3E}">
        <p14:creationId xmlns:p14="http://schemas.microsoft.com/office/powerpoint/2010/main" val="3926614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for 1 Timothy 1:15a,b</a:t>
            </a:r>
          </a:p>
        </p:txBody>
      </p:sp>
      <p:sp>
        <p:nvSpPr>
          <p:cNvPr id="10" name="TextBox 9"/>
          <p:cNvSpPr txBox="1"/>
          <p:nvPr/>
        </p:nvSpPr>
        <p:spPr>
          <a:xfrm>
            <a:off x="304800" y="998577"/>
            <a:ext cx="8610600" cy="3477875"/>
          </a:xfrm>
          <a:prstGeom prst="rect">
            <a:avLst/>
          </a:prstGeom>
          <a:solidFill>
            <a:srgbClr val="50B991">
              <a:alpha val="65000"/>
            </a:srgbClr>
          </a:solidFill>
        </p:spPr>
        <p:txBody>
          <a:bodyPr wrap="square" rtlCol="0">
            <a:spAutoFit/>
          </a:bodyPr>
          <a:lstStyle/>
          <a:p>
            <a:pPr algn="just"/>
            <a:r>
              <a:rPr lang="en-US" sz="4400" i="1" dirty="0">
                <a:solidFill>
                  <a:schemeClr val="bg1"/>
                </a:solidFill>
              </a:rPr>
              <a:t>“Every faithful follower of Jesus Christ professes his confidence in the sure reliability and self-evident reasonableness of the gospel message.”</a:t>
            </a:r>
            <a:endParaRPr lang="en-US" sz="4400" dirty="0">
              <a:solidFill>
                <a:schemeClr val="bg1"/>
              </a:solidFill>
            </a:endParaRPr>
          </a:p>
        </p:txBody>
      </p:sp>
    </p:spTree>
    <p:extLst>
      <p:ext uri="{BB962C8B-B14F-4D97-AF65-F5344CB8AC3E}">
        <p14:creationId xmlns:p14="http://schemas.microsoft.com/office/powerpoint/2010/main" val="11748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4462760"/>
          </a:xfrm>
          <a:prstGeom prst="rect">
            <a:avLst/>
          </a:prstGeom>
          <a:solidFill>
            <a:srgbClr val="50B991">
              <a:alpha val="65000"/>
            </a:srgbClr>
          </a:solidFill>
        </p:spPr>
        <p:txBody>
          <a:bodyPr wrap="square" rtlCol="0">
            <a:spAutoFit/>
          </a:bodyPr>
          <a:lstStyle/>
          <a:p>
            <a:pPr algn="just"/>
            <a:r>
              <a:rPr lang="en-US" sz="4400" dirty="0" smtClean="0">
                <a:solidFill>
                  <a:schemeClr val="bg1"/>
                </a:solidFill>
              </a:rPr>
              <a:t>The Gospel is…</a:t>
            </a:r>
          </a:p>
          <a:p>
            <a:pPr marL="571500" indent="-571500" algn="just">
              <a:buFont typeface="Wingdings" panose="05000000000000000000" pitchFamily="2" charset="2"/>
              <a:buChar char="§"/>
            </a:pPr>
            <a:r>
              <a:rPr lang="en-US" sz="4000" b="1" dirty="0" smtClean="0">
                <a:solidFill>
                  <a:schemeClr val="bg1"/>
                </a:solidFill>
              </a:rPr>
              <a:t>trustworthy,</a:t>
            </a:r>
          </a:p>
          <a:p>
            <a:pPr marL="571500" indent="-571500" algn="just">
              <a:buFont typeface="Wingdings" panose="05000000000000000000" pitchFamily="2" charset="2"/>
              <a:buChar char="§"/>
            </a:pPr>
            <a:r>
              <a:rPr lang="en-US" sz="4000" b="1" dirty="0" smtClean="0">
                <a:solidFill>
                  <a:schemeClr val="bg1"/>
                </a:solidFill>
              </a:rPr>
              <a:t>axiomatic </a:t>
            </a:r>
            <a:r>
              <a:rPr lang="en-US" sz="4000" b="1" dirty="0">
                <a:solidFill>
                  <a:schemeClr val="bg1"/>
                </a:solidFill>
              </a:rPr>
              <a:t>(</a:t>
            </a:r>
            <a:r>
              <a:rPr lang="en-US" sz="4000" b="1" dirty="0" smtClean="0">
                <a:solidFill>
                  <a:schemeClr val="bg1"/>
                </a:solidFill>
              </a:rPr>
              <a:t>reasonable/acceptable),</a:t>
            </a:r>
          </a:p>
          <a:p>
            <a:pPr marL="571500" indent="-571500" algn="just">
              <a:buFont typeface="Wingdings" panose="05000000000000000000" pitchFamily="2" charset="2"/>
              <a:buChar char="§"/>
            </a:pPr>
            <a:r>
              <a:rPr lang="en-US" sz="4000" dirty="0" smtClean="0">
                <a:solidFill>
                  <a:schemeClr val="bg1"/>
                </a:solidFill>
              </a:rPr>
              <a:t>Salvific (deals with salvation), </a:t>
            </a:r>
          </a:p>
          <a:p>
            <a:pPr marL="571500" indent="-571500" algn="just">
              <a:buFont typeface="Wingdings" panose="05000000000000000000" pitchFamily="2" charset="2"/>
              <a:buChar char="§"/>
            </a:pPr>
            <a:r>
              <a:rPr lang="en-US" sz="4000" dirty="0" smtClean="0">
                <a:solidFill>
                  <a:schemeClr val="bg1"/>
                </a:solidFill>
              </a:rPr>
              <a:t>personal</a:t>
            </a:r>
            <a:r>
              <a:rPr lang="en-US" sz="4000" dirty="0">
                <a:solidFill>
                  <a:schemeClr val="bg1"/>
                </a:solidFill>
              </a:rPr>
              <a:t>, </a:t>
            </a:r>
            <a:endParaRPr lang="en-US" sz="4000"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sanctifying</a:t>
            </a:r>
            <a:r>
              <a:rPr lang="en-US" sz="4000" dirty="0">
                <a:solidFill>
                  <a:schemeClr val="bg1"/>
                </a:solidFill>
              </a:rPr>
              <a:t>, and </a:t>
            </a:r>
            <a:endParaRPr lang="en-US" sz="4000"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doxological </a:t>
            </a:r>
            <a:r>
              <a:rPr lang="en-US" sz="4000" dirty="0">
                <a:solidFill>
                  <a:schemeClr val="bg1"/>
                </a:solidFill>
              </a:rPr>
              <a:t>(to God’s glory). </a:t>
            </a:r>
          </a:p>
        </p:txBody>
      </p:sp>
    </p:spTree>
    <p:extLst>
      <p:ext uri="{BB962C8B-B14F-4D97-AF65-F5344CB8AC3E}">
        <p14:creationId xmlns:p14="http://schemas.microsoft.com/office/powerpoint/2010/main" val="421449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750"/>
                                        <p:tgtEl>
                                          <p:spTgt spid="10">
                                            <p:txEl>
                                              <p:pRg st="0" end="0"/>
                                            </p:txEl>
                                          </p:spTgt>
                                        </p:tgtEl>
                                      </p:cBhvr>
                                    </p:animEffect>
                                  </p:childTnLst>
                                </p:cTn>
                              </p:par>
                            </p:childTnLst>
                          </p:cTn>
                        </p:par>
                        <p:par>
                          <p:cTn id="11" fill="hold">
                            <p:stCondLst>
                              <p:cond delay="1500"/>
                            </p:stCondLst>
                            <p:childTnLst>
                              <p:par>
                                <p:cTn id="12" presetID="10" presetClass="entr" presetSubtype="0" fill="hold" nodeType="afterEffect">
                                  <p:stCondLst>
                                    <p:cond delay="75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250"/>
                                        <p:tgtEl>
                                          <p:spTgt spid="10">
                                            <p:txEl>
                                              <p:pRg st="1" end="1"/>
                                            </p:txEl>
                                          </p:spTgt>
                                        </p:tgtEl>
                                      </p:cBhvr>
                                    </p:animEffect>
                                  </p:childTnLst>
                                </p:cTn>
                              </p:par>
                            </p:childTnLst>
                          </p:cTn>
                        </p:par>
                        <p:par>
                          <p:cTn id="15" fill="hold">
                            <p:stCondLst>
                              <p:cond delay="3500"/>
                            </p:stCondLst>
                            <p:childTnLst>
                              <p:par>
                                <p:cTn id="16" presetID="10" presetClass="entr" presetSubtype="0" fill="hold" nodeType="afterEffect">
                                  <p:stCondLst>
                                    <p:cond delay="75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1250"/>
                                        <p:tgtEl>
                                          <p:spTgt spid="10">
                                            <p:txEl>
                                              <p:pRg st="2" end="2"/>
                                            </p:txEl>
                                          </p:spTgt>
                                        </p:tgtEl>
                                      </p:cBhvr>
                                    </p:animEffect>
                                  </p:childTnLst>
                                </p:cTn>
                              </p:par>
                            </p:childTnLst>
                          </p:cTn>
                        </p:par>
                        <p:par>
                          <p:cTn id="19" fill="hold">
                            <p:stCondLst>
                              <p:cond delay="5500"/>
                            </p:stCondLst>
                            <p:childTnLst>
                              <p:par>
                                <p:cTn id="20" presetID="10" presetClass="entr" presetSubtype="0" fill="hold" nodeType="afterEffect">
                                  <p:stCondLst>
                                    <p:cond delay="75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250"/>
                                        <p:tgtEl>
                                          <p:spTgt spid="10">
                                            <p:txEl>
                                              <p:pRg st="3" end="3"/>
                                            </p:txEl>
                                          </p:spTgt>
                                        </p:tgtEl>
                                      </p:cBhvr>
                                    </p:animEffect>
                                  </p:childTnLst>
                                </p:cTn>
                              </p:par>
                            </p:childTnLst>
                          </p:cTn>
                        </p:par>
                        <p:par>
                          <p:cTn id="23" fill="hold">
                            <p:stCondLst>
                              <p:cond delay="7500"/>
                            </p:stCondLst>
                            <p:childTnLst>
                              <p:par>
                                <p:cTn id="24" presetID="10" presetClass="entr" presetSubtype="0" fill="hold" nodeType="afterEffect">
                                  <p:stCondLst>
                                    <p:cond delay="75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1250"/>
                                        <p:tgtEl>
                                          <p:spTgt spid="10">
                                            <p:txEl>
                                              <p:pRg st="4" end="4"/>
                                            </p:txEl>
                                          </p:spTgt>
                                        </p:tgtEl>
                                      </p:cBhvr>
                                    </p:animEffect>
                                  </p:childTnLst>
                                </p:cTn>
                              </p:par>
                            </p:childTnLst>
                          </p:cTn>
                        </p:par>
                        <p:par>
                          <p:cTn id="27" fill="hold">
                            <p:stCondLst>
                              <p:cond delay="9500"/>
                            </p:stCondLst>
                            <p:childTnLst>
                              <p:par>
                                <p:cTn id="28" presetID="10" presetClass="entr" presetSubtype="0" fill="hold" nodeType="afterEffect">
                                  <p:stCondLst>
                                    <p:cond delay="75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1250"/>
                                        <p:tgtEl>
                                          <p:spTgt spid="10">
                                            <p:txEl>
                                              <p:pRg st="5" end="5"/>
                                            </p:txEl>
                                          </p:spTgt>
                                        </p:tgtEl>
                                      </p:cBhvr>
                                    </p:animEffect>
                                  </p:childTnLst>
                                </p:cTn>
                              </p:par>
                            </p:childTnLst>
                          </p:cTn>
                        </p:par>
                        <p:par>
                          <p:cTn id="31" fill="hold">
                            <p:stCondLst>
                              <p:cond delay="11500"/>
                            </p:stCondLst>
                            <p:childTnLst>
                              <p:par>
                                <p:cTn id="32" presetID="10" presetClass="entr" presetSubtype="0" fill="hold" nodeType="afterEffect">
                                  <p:stCondLst>
                                    <p:cond delay="750"/>
                                  </p:stCondLst>
                                  <p:childTnLst>
                                    <p:set>
                                      <p:cBhvr>
                                        <p:cTn id="33" dur="1" fill="hold">
                                          <p:stCondLst>
                                            <p:cond delay="0"/>
                                          </p:stCondLst>
                                        </p:cTn>
                                        <p:tgtEl>
                                          <p:spTgt spid="10">
                                            <p:txEl>
                                              <p:pRg st="6" end="6"/>
                                            </p:txEl>
                                          </p:spTgt>
                                        </p:tgtEl>
                                        <p:attrNameLst>
                                          <p:attrName>style.visibility</p:attrName>
                                        </p:attrNameLst>
                                      </p:cBhvr>
                                      <p:to>
                                        <p:strVal val="visible"/>
                                      </p:to>
                                    </p:set>
                                    <p:animEffect transition="in" filter="fade">
                                      <p:cBhvr>
                                        <p:cTn id="34" dur="125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707886"/>
          </a:xfrm>
          <a:prstGeom prst="rect">
            <a:avLst/>
          </a:prstGeom>
          <a:solidFill>
            <a:srgbClr val="50B991">
              <a:alpha val="65000"/>
            </a:srgbClr>
          </a:solidFill>
        </p:spPr>
        <p:txBody>
          <a:bodyPr wrap="square" rtlCol="0">
            <a:spAutoFit/>
          </a:bodyPr>
          <a:lstStyle/>
          <a:p>
            <a:pPr marL="857250" indent="-857250" algn="just">
              <a:buAutoNum type="romanUcPeriod"/>
            </a:pPr>
            <a:r>
              <a:rPr lang="en-US" sz="4000" dirty="0" smtClean="0">
                <a:solidFill>
                  <a:schemeClr val="bg1"/>
                </a:solidFill>
              </a:rPr>
              <a:t>The gospel is trustworthy </a:t>
            </a:r>
            <a:r>
              <a:rPr lang="en-US" sz="4000" baseline="30000" dirty="0" smtClean="0">
                <a:solidFill>
                  <a:schemeClr val="bg1"/>
                </a:solidFill>
              </a:rPr>
              <a:t>(15a)</a:t>
            </a:r>
          </a:p>
        </p:txBody>
      </p:sp>
      <p:sp>
        <p:nvSpPr>
          <p:cNvPr id="5" name="TextBox 4"/>
          <p:cNvSpPr txBox="1"/>
          <p:nvPr/>
        </p:nvSpPr>
        <p:spPr>
          <a:xfrm>
            <a:off x="304800" y="2133600"/>
            <a:ext cx="8610600" cy="584775"/>
          </a:xfrm>
          <a:prstGeom prst="rect">
            <a:avLst/>
          </a:prstGeom>
          <a:solidFill>
            <a:srgbClr val="50B991">
              <a:alpha val="65000"/>
            </a:srgbClr>
          </a:solidFill>
        </p:spPr>
        <p:txBody>
          <a:bodyPr wrap="square" rtlCol="0">
            <a:spAutoFit/>
          </a:bodyPr>
          <a:lstStyle/>
          <a:p>
            <a:r>
              <a:rPr lang="en-US" sz="3200" i="1" dirty="0">
                <a:solidFill>
                  <a:schemeClr val="bg1"/>
                </a:solidFill>
              </a:rPr>
              <a:t>It is a trustworthy statement…</a:t>
            </a:r>
            <a:endParaRPr lang="en-US" sz="3200" dirty="0">
              <a:solidFill>
                <a:schemeClr val="bg1"/>
              </a:solidFill>
            </a:endParaRPr>
          </a:p>
        </p:txBody>
      </p:sp>
    </p:spTree>
    <p:extLst>
      <p:ext uri="{BB962C8B-B14F-4D97-AF65-F5344CB8AC3E}">
        <p14:creationId xmlns:p14="http://schemas.microsoft.com/office/powerpoint/2010/main" val="185026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750"/>
                                        <p:tgtEl>
                                          <p:spTgt spid="10">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50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769441"/>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just"/>
            <a:r>
              <a:rPr lang="en-US" sz="4400" dirty="0" smtClean="0">
                <a:solidFill>
                  <a:schemeClr val="bg1"/>
                </a:solidFill>
              </a:rPr>
              <a:t>The Word of God Converts people…</a:t>
            </a:r>
          </a:p>
        </p:txBody>
      </p:sp>
      <p:sp>
        <p:nvSpPr>
          <p:cNvPr id="10" name="TextBox 9"/>
          <p:cNvSpPr txBox="1"/>
          <p:nvPr/>
        </p:nvSpPr>
        <p:spPr>
          <a:xfrm>
            <a:off x="304800" y="998577"/>
            <a:ext cx="8610600" cy="4247317"/>
          </a:xfrm>
          <a:prstGeom prst="rect">
            <a:avLst/>
          </a:prstGeom>
          <a:solidFill>
            <a:srgbClr val="50B991">
              <a:alpha val="65000"/>
            </a:srgbClr>
          </a:solidFill>
        </p:spPr>
        <p:txBody>
          <a:bodyPr wrap="square" rtlCol="0">
            <a:spAutoFit/>
          </a:bodyPr>
          <a:lstStyle/>
          <a:p>
            <a:pPr marL="457200" lvl="0" indent="-457200" algn="just">
              <a:buFont typeface="Wingdings" panose="05000000000000000000" pitchFamily="2" charset="2"/>
              <a:buChar char="§"/>
            </a:pPr>
            <a:r>
              <a:rPr lang="en-US" sz="3000" dirty="0">
                <a:solidFill>
                  <a:schemeClr val="bg1"/>
                </a:solidFill>
              </a:rPr>
              <a:t>For </a:t>
            </a:r>
            <a:r>
              <a:rPr lang="en-US" sz="3000" b="1" dirty="0">
                <a:solidFill>
                  <a:schemeClr val="bg1"/>
                </a:solidFill>
              </a:rPr>
              <a:t>Thomas </a:t>
            </a:r>
            <a:r>
              <a:rPr lang="en-US" sz="3000" b="1" dirty="0" err="1">
                <a:solidFill>
                  <a:schemeClr val="bg1"/>
                </a:solidFill>
              </a:rPr>
              <a:t>Bilney</a:t>
            </a:r>
            <a:r>
              <a:rPr lang="en-US" sz="3000" b="1" dirty="0">
                <a:solidFill>
                  <a:schemeClr val="bg1"/>
                </a:solidFill>
              </a:rPr>
              <a:t> </a:t>
            </a:r>
            <a:r>
              <a:rPr lang="en-US" sz="3000" dirty="0">
                <a:solidFill>
                  <a:schemeClr val="bg1"/>
                </a:solidFill>
              </a:rPr>
              <a:t>we saw that it was by </a:t>
            </a:r>
            <a:r>
              <a:rPr lang="en-US" sz="3000" dirty="0" smtClean="0">
                <a:solidFill>
                  <a:schemeClr val="bg1"/>
                </a:solidFill>
              </a:rPr>
              <a:t>1 Timothy 1:15-17 </a:t>
            </a:r>
            <a:r>
              <a:rPr lang="en-US" sz="3000" dirty="0">
                <a:solidFill>
                  <a:schemeClr val="bg1"/>
                </a:solidFill>
              </a:rPr>
              <a:t>that his disbelief was turned to belief.  </a:t>
            </a:r>
            <a:endParaRPr lang="en-US" sz="3000" dirty="0" smtClean="0">
              <a:solidFill>
                <a:schemeClr val="bg1"/>
              </a:solidFill>
            </a:endParaRPr>
          </a:p>
          <a:p>
            <a:pPr marL="457200" lvl="0" indent="-457200" algn="just">
              <a:buFont typeface="Wingdings" panose="05000000000000000000" pitchFamily="2" charset="2"/>
              <a:buChar char="§"/>
            </a:pPr>
            <a:r>
              <a:rPr lang="en-US" sz="3000" dirty="0" smtClean="0">
                <a:solidFill>
                  <a:schemeClr val="bg1"/>
                </a:solidFill>
              </a:rPr>
              <a:t>For </a:t>
            </a:r>
            <a:r>
              <a:rPr lang="en-US" sz="3000" b="1" dirty="0" smtClean="0">
                <a:solidFill>
                  <a:schemeClr val="bg1"/>
                </a:solidFill>
              </a:rPr>
              <a:t>Augustine</a:t>
            </a:r>
            <a:r>
              <a:rPr lang="en-US" sz="3000" dirty="0" smtClean="0">
                <a:solidFill>
                  <a:schemeClr val="bg1"/>
                </a:solidFill>
              </a:rPr>
              <a:t> – Romans 13:13-14 </a:t>
            </a:r>
            <a:r>
              <a:rPr lang="en-US" sz="3000" i="1" dirty="0" smtClean="0">
                <a:solidFill>
                  <a:schemeClr val="bg1"/>
                </a:solidFill>
              </a:rPr>
              <a:t>“Let </a:t>
            </a:r>
            <a:r>
              <a:rPr lang="en-US" sz="3000" i="1" dirty="0">
                <a:solidFill>
                  <a:schemeClr val="bg1"/>
                </a:solidFill>
              </a:rPr>
              <a:t>us behave properly as in the day, not in carousing and drunkenness, not in sexual promiscuity and sensuality, not in strife and jealousy. 14 But put on the Lord Jesus Christ, and make no provision for the flesh in regard to its lusts.”</a:t>
            </a:r>
            <a:r>
              <a:rPr lang="en-US" sz="3000" dirty="0">
                <a:solidFill>
                  <a:schemeClr val="bg1"/>
                </a:solidFill>
              </a:rPr>
              <a:t>  This passage changed </a:t>
            </a:r>
            <a:r>
              <a:rPr lang="en-US" sz="3000" dirty="0" smtClean="0">
                <a:solidFill>
                  <a:schemeClr val="bg1"/>
                </a:solidFill>
              </a:rPr>
              <a:t>Augustine</a:t>
            </a:r>
            <a:endParaRPr lang="en-US" sz="3000" dirty="0">
              <a:solidFill>
                <a:schemeClr val="bg1"/>
              </a:solidFill>
            </a:endParaRPr>
          </a:p>
        </p:txBody>
      </p:sp>
    </p:spTree>
    <p:extLst>
      <p:ext uri="{BB962C8B-B14F-4D97-AF65-F5344CB8AC3E}">
        <p14:creationId xmlns:p14="http://schemas.microsoft.com/office/powerpoint/2010/main" val="68349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27982</TotalTime>
  <Words>1045</Words>
  <Application>Microsoft Office PowerPoint</Application>
  <PresentationFormat>On-screen Show (4:3)</PresentationFormat>
  <Paragraphs>65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754</cp:revision>
  <dcterms:created xsi:type="dcterms:W3CDTF">2013-08-08T16:28:40Z</dcterms:created>
  <dcterms:modified xsi:type="dcterms:W3CDTF">2017-10-08T13:53:07Z</dcterms:modified>
</cp:coreProperties>
</file>