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455" r:id="rId2"/>
    <p:sldId id="1674" r:id="rId3"/>
    <p:sldId id="1691" r:id="rId4"/>
    <p:sldId id="1692" r:id="rId5"/>
    <p:sldId id="1402" r:id="rId6"/>
    <p:sldId id="1554" r:id="rId7"/>
    <p:sldId id="1667" r:id="rId8"/>
    <p:sldId id="1693" r:id="rId9"/>
    <p:sldId id="1678" r:id="rId10"/>
    <p:sldId id="1694" r:id="rId11"/>
    <p:sldId id="1695" r:id="rId12"/>
    <p:sldId id="1696" r:id="rId13"/>
    <p:sldId id="1697" r:id="rId14"/>
    <p:sldId id="1681" r:id="rId15"/>
    <p:sldId id="1698" r:id="rId16"/>
    <p:sldId id="1699" r:id="rId17"/>
    <p:sldId id="1700" r:id="rId18"/>
    <p:sldId id="1701" r:id="rId19"/>
    <p:sldId id="1702" r:id="rId20"/>
    <p:sldId id="1703" r:id="rId21"/>
    <p:sldId id="1704" r:id="rId22"/>
    <p:sldId id="1705" r:id="rId23"/>
    <p:sldId id="1706" r:id="rId24"/>
    <p:sldId id="1707" r:id="rId25"/>
    <p:sldId id="170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9/22/2017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9/22/2017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9/22/2017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What is “faith”?</a:t>
            </a:r>
            <a:endParaRPr lang="en-US" sz="4800" dirty="0" smtClean="0">
              <a:solidFill>
                <a:schemeClr val="bg1"/>
              </a:solidFill>
            </a:endParaRPr>
          </a:p>
        </p:txBody>
      </p:sp>
      <p:sp>
        <p:nvSpPr>
          <p:cNvPr id="6" name="TextBox 5"/>
          <p:cNvSpPr txBox="1"/>
          <p:nvPr/>
        </p:nvSpPr>
        <p:spPr>
          <a:xfrm>
            <a:off x="304800" y="1143000"/>
            <a:ext cx="8610600" cy="646331"/>
          </a:xfrm>
          <a:prstGeom prst="rect">
            <a:avLst/>
          </a:prstGeom>
          <a:noFill/>
        </p:spPr>
        <p:txBody>
          <a:bodyPr wrap="square" rtlCol="0">
            <a:spAutoFit/>
          </a:bodyPr>
          <a:lstStyle/>
          <a:p>
            <a:pPr marL="742950" lvl="0" indent="-742950" algn="just">
              <a:buFont typeface="+mj-lt"/>
              <a:buAutoNum type="alphaUcPeriod" startAt="2"/>
            </a:pPr>
            <a:r>
              <a:rPr lang="en-US" sz="3600" dirty="0" smtClean="0">
                <a:solidFill>
                  <a:schemeClr val="bg1"/>
                </a:solidFill>
              </a:rPr>
              <a:t>Faith is “belief”</a:t>
            </a:r>
          </a:p>
        </p:txBody>
      </p:sp>
      <p:sp>
        <p:nvSpPr>
          <p:cNvPr id="7" name="TextBox 6"/>
          <p:cNvSpPr txBox="1"/>
          <p:nvPr/>
        </p:nvSpPr>
        <p:spPr>
          <a:xfrm>
            <a:off x="304800" y="1828800"/>
            <a:ext cx="8610600" cy="2554545"/>
          </a:xfrm>
          <a:prstGeom prst="rect">
            <a:avLst/>
          </a:prstGeom>
          <a:noFill/>
        </p:spPr>
        <p:txBody>
          <a:bodyPr wrap="square" rtlCol="0">
            <a:spAutoFit/>
          </a:bodyPr>
          <a:lstStyle/>
          <a:p>
            <a:pPr lvl="0" algn="just"/>
            <a:r>
              <a:rPr lang="en-US" sz="3200" dirty="0" smtClean="0">
                <a:solidFill>
                  <a:schemeClr val="bg1"/>
                </a:solidFill>
              </a:rPr>
              <a:t>“Faith” </a:t>
            </a:r>
            <a:r>
              <a:rPr lang="en-US" sz="3200" dirty="0">
                <a:solidFill>
                  <a:schemeClr val="bg1"/>
                </a:solidFill>
              </a:rPr>
              <a:t>begins with the </a:t>
            </a:r>
            <a:r>
              <a:rPr lang="en-US" sz="3200" b="1" u="sng" dirty="0">
                <a:solidFill>
                  <a:schemeClr val="bg1"/>
                </a:solidFill>
              </a:rPr>
              <a:t>knowledge</a:t>
            </a:r>
            <a:r>
              <a:rPr lang="en-US" sz="3200" dirty="0">
                <a:solidFill>
                  <a:schemeClr val="bg1"/>
                </a:solidFill>
              </a:rPr>
              <a:t> of God as revealed in creation and through His Word, but that knowledge must be </a:t>
            </a:r>
            <a:r>
              <a:rPr lang="en-US" sz="3200" b="1" u="sng" dirty="0">
                <a:solidFill>
                  <a:schemeClr val="bg1"/>
                </a:solidFill>
              </a:rPr>
              <a:t>believed</a:t>
            </a:r>
            <a:r>
              <a:rPr lang="en-US" sz="3200" dirty="0">
                <a:solidFill>
                  <a:schemeClr val="bg1"/>
                </a:solidFill>
              </a:rPr>
              <a:t>; that knowledge must be </a:t>
            </a:r>
            <a:r>
              <a:rPr lang="en-US" sz="3200" b="1" u="sng" dirty="0">
                <a:solidFill>
                  <a:schemeClr val="bg1"/>
                </a:solidFill>
              </a:rPr>
              <a:t>received</a:t>
            </a:r>
            <a:r>
              <a:rPr lang="en-US" sz="3200" dirty="0">
                <a:solidFill>
                  <a:schemeClr val="bg1"/>
                </a:solidFill>
              </a:rPr>
              <a:t> as being </a:t>
            </a:r>
            <a:r>
              <a:rPr lang="en-US" sz="3200" b="1" u="sng" dirty="0">
                <a:solidFill>
                  <a:schemeClr val="bg1"/>
                </a:solidFill>
              </a:rPr>
              <a:t>true</a:t>
            </a:r>
            <a:r>
              <a:rPr lang="en-US" sz="3200" dirty="0">
                <a:solidFill>
                  <a:schemeClr val="bg1"/>
                </a:solidFill>
              </a:rPr>
              <a:t> and </a:t>
            </a:r>
            <a:r>
              <a:rPr lang="en-US" sz="3200" b="1" u="sng" dirty="0">
                <a:solidFill>
                  <a:schemeClr val="bg1"/>
                </a:solidFill>
              </a:rPr>
              <a:t>applicable</a:t>
            </a:r>
            <a:r>
              <a:rPr lang="en-US" sz="3200" dirty="0">
                <a:solidFill>
                  <a:schemeClr val="bg1"/>
                </a:solidFill>
              </a:rPr>
              <a:t> to one’s life. </a:t>
            </a:r>
            <a:endParaRPr lang="en-US" sz="3200" i="1" dirty="0" smtClean="0">
              <a:solidFill>
                <a:schemeClr val="bg1"/>
              </a:solidFill>
            </a:endParaRPr>
          </a:p>
        </p:txBody>
      </p:sp>
    </p:spTree>
    <p:extLst>
      <p:ext uri="{BB962C8B-B14F-4D97-AF65-F5344CB8AC3E}">
        <p14:creationId xmlns:p14="http://schemas.microsoft.com/office/powerpoint/2010/main" val="178385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par>
                          <p:cTn id="8" fill="hold">
                            <p:stCondLst>
                              <p:cond delay="3000"/>
                            </p:stCondLst>
                            <p:childTnLst>
                              <p:par>
                                <p:cTn id="9" presetID="10" presetClass="entr" presetSubtype="0" fill="hold" grpId="0" nodeType="afterEffect">
                                  <p:stCondLst>
                                    <p:cond delay="3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What is “faith”?</a:t>
            </a:r>
            <a:endParaRPr lang="en-US" sz="4800" dirty="0" smtClean="0">
              <a:solidFill>
                <a:schemeClr val="bg1"/>
              </a:solidFill>
            </a:endParaRPr>
          </a:p>
        </p:txBody>
      </p:sp>
      <p:sp>
        <p:nvSpPr>
          <p:cNvPr id="6" name="TextBox 5"/>
          <p:cNvSpPr txBox="1"/>
          <p:nvPr/>
        </p:nvSpPr>
        <p:spPr>
          <a:xfrm>
            <a:off x="304800" y="1143000"/>
            <a:ext cx="8610600" cy="646331"/>
          </a:xfrm>
          <a:prstGeom prst="rect">
            <a:avLst/>
          </a:prstGeom>
          <a:noFill/>
        </p:spPr>
        <p:txBody>
          <a:bodyPr wrap="square" rtlCol="0">
            <a:spAutoFit/>
          </a:bodyPr>
          <a:lstStyle/>
          <a:p>
            <a:pPr marL="742950" lvl="0" indent="-742950" algn="just">
              <a:buFont typeface="+mj-lt"/>
              <a:buAutoNum type="alphaUcPeriod" startAt="3"/>
            </a:pPr>
            <a:r>
              <a:rPr lang="en-US" sz="3600" dirty="0" smtClean="0">
                <a:solidFill>
                  <a:schemeClr val="bg1"/>
                </a:solidFill>
              </a:rPr>
              <a:t>Faith is trust </a:t>
            </a:r>
          </a:p>
        </p:txBody>
      </p:sp>
      <p:sp>
        <p:nvSpPr>
          <p:cNvPr id="7" name="TextBox 6"/>
          <p:cNvSpPr txBox="1"/>
          <p:nvPr/>
        </p:nvSpPr>
        <p:spPr>
          <a:xfrm>
            <a:off x="304800" y="1828800"/>
            <a:ext cx="8610600" cy="1077218"/>
          </a:xfrm>
          <a:prstGeom prst="rect">
            <a:avLst/>
          </a:prstGeom>
          <a:noFill/>
        </p:spPr>
        <p:txBody>
          <a:bodyPr wrap="square" rtlCol="0">
            <a:spAutoFit/>
          </a:bodyPr>
          <a:lstStyle/>
          <a:p>
            <a:pPr lvl="0" algn="just"/>
            <a:r>
              <a:rPr lang="en-US" sz="3200" dirty="0" smtClean="0">
                <a:solidFill>
                  <a:schemeClr val="bg1"/>
                </a:solidFill>
              </a:rPr>
              <a:t>Trust – commitment to and submission to the one known and believed in.</a:t>
            </a:r>
            <a:endParaRPr lang="en-US" sz="3200" i="1" dirty="0" smtClean="0">
              <a:solidFill>
                <a:schemeClr val="bg1"/>
              </a:solidFill>
            </a:endParaRPr>
          </a:p>
        </p:txBody>
      </p:sp>
    </p:spTree>
    <p:extLst>
      <p:ext uri="{BB962C8B-B14F-4D97-AF65-F5344CB8AC3E}">
        <p14:creationId xmlns:p14="http://schemas.microsoft.com/office/powerpoint/2010/main" val="377501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par>
                          <p:cTn id="8" fill="hold">
                            <p:stCondLst>
                              <p:cond delay="3000"/>
                            </p:stCondLst>
                            <p:childTnLst>
                              <p:par>
                                <p:cTn id="9" presetID="10" presetClass="entr" presetSubtype="0" fill="hold" grpId="0" nodeType="afterEffect">
                                  <p:stCondLst>
                                    <p:cond delay="3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John 3:36</a:t>
            </a:r>
            <a:endParaRPr lang="en-US" sz="4800" dirty="0" smtClean="0">
              <a:solidFill>
                <a:schemeClr val="bg1"/>
              </a:solidFill>
            </a:endParaRPr>
          </a:p>
        </p:txBody>
      </p:sp>
      <p:sp>
        <p:nvSpPr>
          <p:cNvPr id="10" name="TextBox 9"/>
          <p:cNvSpPr txBox="1"/>
          <p:nvPr/>
        </p:nvSpPr>
        <p:spPr>
          <a:xfrm>
            <a:off x="304800" y="917912"/>
            <a:ext cx="8610600" cy="2308324"/>
          </a:xfrm>
          <a:prstGeom prst="rect">
            <a:avLst/>
          </a:prstGeom>
          <a:noFill/>
        </p:spPr>
        <p:txBody>
          <a:bodyPr wrap="square" rtlCol="0">
            <a:spAutoFit/>
          </a:bodyPr>
          <a:lstStyle/>
          <a:p>
            <a:pPr algn="just"/>
            <a:r>
              <a:rPr lang="en-US" sz="3600" i="1" dirty="0">
                <a:solidFill>
                  <a:schemeClr val="bg1"/>
                </a:solidFill>
              </a:rPr>
              <a:t>“He who believes [</a:t>
            </a:r>
            <a:r>
              <a:rPr lang="en-US" sz="3600" i="1" dirty="0" err="1">
                <a:solidFill>
                  <a:schemeClr val="bg1"/>
                </a:solidFill>
              </a:rPr>
              <a:t>pisteuo</a:t>
            </a:r>
            <a:r>
              <a:rPr lang="en-US" sz="3600" i="1" dirty="0">
                <a:solidFill>
                  <a:schemeClr val="bg1"/>
                </a:solidFill>
              </a:rPr>
              <a:t>] in the Son has eternal life; but he who does not obey the Son will not see life, but the wrath of God abides on him.”</a:t>
            </a:r>
            <a:endParaRPr lang="en-US" sz="3600" dirty="0">
              <a:solidFill>
                <a:schemeClr val="bg1"/>
              </a:solidFill>
            </a:endParaRPr>
          </a:p>
        </p:txBody>
      </p:sp>
    </p:spTree>
    <p:extLst>
      <p:ext uri="{BB962C8B-B14F-4D97-AF65-F5344CB8AC3E}">
        <p14:creationId xmlns:p14="http://schemas.microsoft.com/office/powerpoint/2010/main" val="17002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What is “faith”?</a:t>
            </a:r>
            <a:endParaRPr lang="en-US" sz="4800" dirty="0" smtClean="0">
              <a:solidFill>
                <a:schemeClr val="bg1"/>
              </a:solidFill>
            </a:endParaRPr>
          </a:p>
        </p:txBody>
      </p:sp>
      <p:sp>
        <p:nvSpPr>
          <p:cNvPr id="6" name="TextBox 5"/>
          <p:cNvSpPr txBox="1"/>
          <p:nvPr/>
        </p:nvSpPr>
        <p:spPr>
          <a:xfrm>
            <a:off x="304800" y="1143000"/>
            <a:ext cx="8610600" cy="3970318"/>
          </a:xfrm>
          <a:prstGeom prst="rect">
            <a:avLst/>
          </a:prstGeom>
          <a:noFill/>
        </p:spPr>
        <p:txBody>
          <a:bodyPr wrap="square" rtlCol="0">
            <a:spAutoFit/>
          </a:bodyPr>
          <a:lstStyle/>
          <a:p>
            <a:pPr lvl="0" algn="just"/>
            <a:r>
              <a:rPr lang="en-US" sz="3600" dirty="0" smtClean="0">
                <a:solidFill>
                  <a:schemeClr val="bg1"/>
                </a:solidFill>
              </a:rPr>
              <a:t>Faith is </a:t>
            </a:r>
            <a:r>
              <a:rPr lang="en-US" sz="3600" dirty="0">
                <a:solidFill>
                  <a:schemeClr val="bg1"/>
                </a:solidFill>
              </a:rPr>
              <a:t>knowledge about who God is, what God has done, and what God has said; it is receiving that knowledge as being true and thus applicable to your life; and it is trusting and submitting to all that God has said and promised beginning with Jesus Christ as Savior and Lord. </a:t>
            </a:r>
            <a:endParaRPr lang="en-US" sz="3600" dirty="0" smtClean="0">
              <a:solidFill>
                <a:schemeClr val="bg1"/>
              </a:solidFill>
            </a:endParaRPr>
          </a:p>
        </p:txBody>
      </p:sp>
    </p:spTree>
    <p:extLst>
      <p:ext uri="{BB962C8B-B14F-4D97-AF65-F5344CB8AC3E}">
        <p14:creationId xmlns:p14="http://schemas.microsoft.com/office/powerpoint/2010/main" val="399252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3400" b="1" dirty="0" smtClean="0">
                <a:solidFill>
                  <a:schemeClr val="bg1"/>
                </a:solidFill>
              </a:rPr>
              <a:t>The passion of the Christian life is the practice of </a:t>
            </a:r>
            <a:r>
              <a:rPr lang="en-US" sz="3400" b="1" dirty="0" smtClean="0">
                <a:solidFill>
                  <a:schemeClr val="bg1"/>
                </a:solidFill>
              </a:rPr>
              <a:t>faith </a:t>
            </a:r>
            <a:r>
              <a:rPr lang="en-US" sz="3400" b="1" baseline="30000" dirty="0" smtClean="0">
                <a:solidFill>
                  <a:schemeClr val="bg1"/>
                </a:solidFill>
              </a:rPr>
              <a:t>(Ephesians</a:t>
            </a:r>
            <a:r>
              <a:rPr lang="en-US" sz="3400" b="1" dirty="0" smtClean="0">
                <a:solidFill>
                  <a:schemeClr val="bg1"/>
                </a:solidFill>
              </a:rPr>
              <a:t> </a:t>
            </a:r>
            <a:r>
              <a:rPr lang="en-US" sz="3400" b="1" baseline="30000" dirty="0" smtClean="0">
                <a:solidFill>
                  <a:schemeClr val="bg1"/>
                </a:solidFill>
              </a:rPr>
              <a:t>6:23c)</a:t>
            </a:r>
            <a:endParaRPr lang="en-US" sz="3400" b="1" baseline="30000" dirty="0" smtClean="0">
              <a:solidFill>
                <a:schemeClr val="bg1"/>
              </a:solidFill>
            </a:endParaRPr>
          </a:p>
        </p:txBody>
      </p:sp>
      <p:sp>
        <p:nvSpPr>
          <p:cNvPr id="10" name="TextBox 9"/>
          <p:cNvSpPr txBox="1"/>
          <p:nvPr/>
        </p:nvSpPr>
        <p:spPr>
          <a:xfrm>
            <a:off x="304800" y="1295400"/>
            <a:ext cx="8610600" cy="523220"/>
          </a:xfrm>
          <a:prstGeom prst="rect">
            <a:avLst/>
          </a:prstGeom>
          <a:noFill/>
        </p:spPr>
        <p:txBody>
          <a:bodyPr wrap="square" rtlCol="0">
            <a:spAutoFit/>
          </a:bodyPr>
          <a:lstStyle/>
          <a:p>
            <a:pPr algn="just"/>
            <a:r>
              <a:rPr lang="en-US" sz="2800" i="1" dirty="0" smtClean="0">
                <a:solidFill>
                  <a:schemeClr val="bg1"/>
                </a:solidFill>
              </a:rPr>
              <a:t>Peace and love be to </a:t>
            </a:r>
            <a:r>
              <a:rPr lang="en-US" sz="2800" i="1" dirty="0" smtClean="0">
                <a:solidFill>
                  <a:schemeClr val="bg1"/>
                </a:solidFill>
              </a:rPr>
              <a:t>the </a:t>
            </a:r>
            <a:r>
              <a:rPr lang="en-US" sz="2800" i="1" dirty="0" smtClean="0">
                <a:solidFill>
                  <a:schemeClr val="bg1"/>
                </a:solidFill>
              </a:rPr>
              <a:t>brethren with FAITH…</a:t>
            </a:r>
            <a:endParaRPr lang="en-US" sz="2800" dirty="0">
              <a:solidFill>
                <a:schemeClr val="bg1"/>
              </a:solidFill>
            </a:endParaRPr>
          </a:p>
        </p:txBody>
      </p:sp>
      <p:sp>
        <p:nvSpPr>
          <p:cNvPr id="3" name="TextBox 2"/>
          <p:cNvSpPr txBox="1"/>
          <p:nvPr/>
        </p:nvSpPr>
        <p:spPr>
          <a:xfrm>
            <a:off x="228600" y="1905000"/>
            <a:ext cx="8610600" cy="1569660"/>
          </a:xfrm>
          <a:prstGeom prst="rect">
            <a:avLst/>
          </a:prstGeom>
          <a:noFill/>
        </p:spPr>
        <p:txBody>
          <a:bodyPr wrap="square" rtlCol="0">
            <a:spAutoFit/>
          </a:bodyPr>
          <a:lstStyle/>
          <a:p>
            <a:pPr marL="514350" indent="-514350" algn="just">
              <a:buAutoNum type="alphaUcPeriod"/>
            </a:pPr>
            <a:r>
              <a:rPr lang="en-US" sz="3200" i="1" dirty="0" smtClean="0">
                <a:solidFill>
                  <a:schemeClr val="bg1"/>
                </a:solidFill>
              </a:rPr>
              <a:t>Faith is in the person and lordship of Christ (Ephesians 1:15)</a:t>
            </a:r>
          </a:p>
          <a:p>
            <a:pPr algn="just"/>
            <a:endParaRPr lang="en-US" sz="3200" dirty="0">
              <a:solidFill>
                <a:schemeClr val="bg1"/>
              </a:solidFill>
            </a:endParaRPr>
          </a:p>
        </p:txBody>
      </p:sp>
      <p:sp>
        <p:nvSpPr>
          <p:cNvPr id="6" name="TextBox 5"/>
          <p:cNvSpPr txBox="1"/>
          <p:nvPr/>
        </p:nvSpPr>
        <p:spPr>
          <a:xfrm>
            <a:off x="228600" y="3048000"/>
            <a:ext cx="8610600" cy="1384995"/>
          </a:xfrm>
          <a:prstGeom prst="rect">
            <a:avLst/>
          </a:prstGeom>
          <a:noFill/>
        </p:spPr>
        <p:txBody>
          <a:bodyPr wrap="square" rtlCol="0">
            <a:spAutoFit/>
          </a:bodyPr>
          <a:lstStyle/>
          <a:p>
            <a:pPr algn="just"/>
            <a:r>
              <a:rPr lang="en-US" sz="2800" i="1" dirty="0">
                <a:solidFill>
                  <a:schemeClr val="bg1"/>
                </a:solidFill>
              </a:rPr>
              <a:t>For this reason I too, having heard of the </a:t>
            </a:r>
            <a:r>
              <a:rPr lang="en-US" sz="2800" b="1" i="1" u="sng" dirty="0" smtClean="0">
                <a:solidFill>
                  <a:schemeClr val="bg1"/>
                </a:solidFill>
              </a:rPr>
              <a:t>FAITH</a:t>
            </a:r>
            <a:r>
              <a:rPr lang="en-US" sz="2800" i="1" dirty="0" smtClean="0">
                <a:solidFill>
                  <a:schemeClr val="bg1"/>
                </a:solidFill>
              </a:rPr>
              <a:t> in </a:t>
            </a:r>
            <a:r>
              <a:rPr lang="en-US" sz="2800" i="1" dirty="0">
                <a:solidFill>
                  <a:schemeClr val="bg1"/>
                </a:solidFill>
              </a:rPr>
              <a:t>the Lord Jesus which exists among you and your love for all the </a:t>
            </a:r>
            <a:r>
              <a:rPr lang="en-US" sz="2800" i="1" dirty="0" smtClean="0">
                <a:solidFill>
                  <a:schemeClr val="bg1"/>
                </a:solidFill>
              </a:rPr>
              <a:t>saints… </a:t>
            </a:r>
            <a:endParaRPr lang="en-US" sz="2800" dirty="0">
              <a:solidFill>
                <a:schemeClr val="bg1"/>
              </a:solidFill>
            </a:endParaRPr>
          </a:p>
        </p:txBody>
      </p:sp>
    </p:spTree>
    <p:extLst>
      <p:ext uri="{BB962C8B-B14F-4D97-AF65-F5344CB8AC3E}">
        <p14:creationId xmlns:p14="http://schemas.microsoft.com/office/powerpoint/2010/main" val="134173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750"/>
                                        <p:tgtEl>
                                          <p:spTgt spid="3"/>
                                        </p:tgtEl>
                                      </p:cBhvr>
                                    </p:animEffect>
                                  </p:childTnLst>
                                </p:cTn>
                              </p:par>
                            </p:childTnLst>
                          </p:cTn>
                        </p:par>
                        <p:par>
                          <p:cTn id="12" fill="hold">
                            <p:stCondLst>
                              <p:cond delay="3250"/>
                            </p:stCondLst>
                            <p:childTnLst>
                              <p:par>
                                <p:cTn id="13" presetID="10" presetClass="entr" presetSubtype="0" fill="hold" grpId="0" nodeType="afterEffect">
                                  <p:stCondLst>
                                    <p:cond delay="1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3400" b="1" dirty="0" smtClean="0">
                <a:solidFill>
                  <a:schemeClr val="bg1"/>
                </a:solidFill>
              </a:rPr>
              <a:t>The passion of the Christian life is the practice of </a:t>
            </a:r>
            <a:r>
              <a:rPr lang="en-US" sz="3400" b="1" dirty="0" smtClean="0">
                <a:solidFill>
                  <a:schemeClr val="bg1"/>
                </a:solidFill>
              </a:rPr>
              <a:t>faith </a:t>
            </a:r>
            <a:r>
              <a:rPr lang="en-US" sz="3400" b="1" baseline="30000" dirty="0" smtClean="0">
                <a:solidFill>
                  <a:schemeClr val="bg1"/>
                </a:solidFill>
              </a:rPr>
              <a:t>(Ephesians</a:t>
            </a:r>
            <a:r>
              <a:rPr lang="en-US" sz="3400" b="1" dirty="0" smtClean="0">
                <a:solidFill>
                  <a:schemeClr val="bg1"/>
                </a:solidFill>
              </a:rPr>
              <a:t> </a:t>
            </a:r>
            <a:r>
              <a:rPr lang="en-US" sz="3400" b="1" baseline="30000" dirty="0" smtClean="0">
                <a:solidFill>
                  <a:schemeClr val="bg1"/>
                </a:solidFill>
              </a:rPr>
              <a:t>6:23c)</a:t>
            </a:r>
            <a:endParaRPr lang="en-US" sz="3400" b="1" baseline="30000" dirty="0" smtClean="0">
              <a:solidFill>
                <a:schemeClr val="bg1"/>
              </a:solidFill>
            </a:endParaRPr>
          </a:p>
        </p:txBody>
      </p:sp>
      <p:sp>
        <p:nvSpPr>
          <p:cNvPr id="10" name="TextBox 9"/>
          <p:cNvSpPr txBox="1"/>
          <p:nvPr/>
        </p:nvSpPr>
        <p:spPr>
          <a:xfrm>
            <a:off x="304800" y="1295400"/>
            <a:ext cx="8610600" cy="523220"/>
          </a:xfrm>
          <a:prstGeom prst="rect">
            <a:avLst/>
          </a:prstGeom>
          <a:noFill/>
        </p:spPr>
        <p:txBody>
          <a:bodyPr wrap="square" rtlCol="0">
            <a:spAutoFit/>
          </a:bodyPr>
          <a:lstStyle/>
          <a:p>
            <a:pPr algn="just"/>
            <a:r>
              <a:rPr lang="en-US" sz="2800" i="1" dirty="0" smtClean="0">
                <a:solidFill>
                  <a:schemeClr val="bg1"/>
                </a:solidFill>
              </a:rPr>
              <a:t>Peace and love be to </a:t>
            </a:r>
            <a:r>
              <a:rPr lang="en-US" sz="2800" i="1" dirty="0" smtClean="0">
                <a:solidFill>
                  <a:schemeClr val="bg1"/>
                </a:solidFill>
              </a:rPr>
              <a:t>the </a:t>
            </a:r>
            <a:r>
              <a:rPr lang="en-US" sz="2800" i="1" dirty="0" smtClean="0">
                <a:solidFill>
                  <a:schemeClr val="bg1"/>
                </a:solidFill>
              </a:rPr>
              <a:t>brethren with FAITH…</a:t>
            </a:r>
            <a:endParaRPr lang="en-US" sz="2800" dirty="0">
              <a:solidFill>
                <a:schemeClr val="bg1"/>
              </a:solidFill>
            </a:endParaRPr>
          </a:p>
        </p:txBody>
      </p:sp>
      <p:sp>
        <p:nvSpPr>
          <p:cNvPr id="3" name="TextBox 2"/>
          <p:cNvSpPr txBox="1"/>
          <p:nvPr/>
        </p:nvSpPr>
        <p:spPr>
          <a:xfrm>
            <a:off x="228600" y="1905000"/>
            <a:ext cx="8610600" cy="1569660"/>
          </a:xfrm>
          <a:prstGeom prst="rect">
            <a:avLst/>
          </a:prstGeom>
          <a:noFill/>
        </p:spPr>
        <p:txBody>
          <a:bodyPr wrap="square" rtlCol="0">
            <a:spAutoFit/>
          </a:bodyPr>
          <a:lstStyle/>
          <a:p>
            <a:pPr marL="514350" indent="-514350" algn="just">
              <a:buFont typeface="+mj-lt"/>
              <a:buAutoNum type="alphaUcPeriod" startAt="2"/>
            </a:pPr>
            <a:r>
              <a:rPr lang="en-US" sz="3200" i="1" dirty="0" smtClean="0">
                <a:solidFill>
                  <a:schemeClr val="bg1"/>
                </a:solidFill>
              </a:rPr>
              <a:t>Faith is in the conduit for grace, salvation, love and knowledge (Ephesians 2:8; 3:17-19)</a:t>
            </a:r>
          </a:p>
          <a:p>
            <a:pPr algn="just"/>
            <a:endParaRPr lang="en-US" sz="3200" dirty="0">
              <a:solidFill>
                <a:schemeClr val="bg1"/>
              </a:solidFill>
            </a:endParaRPr>
          </a:p>
        </p:txBody>
      </p:sp>
      <p:sp>
        <p:nvSpPr>
          <p:cNvPr id="6" name="TextBox 5"/>
          <p:cNvSpPr txBox="1"/>
          <p:nvPr/>
        </p:nvSpPr>
        <p:spPr>
          <a:xfrm>
            <a:off x="228600" y="3048000"/>
            <a:ext cx="8610600" cy="954107"/>
          </a:xfrm>
          <a:prstGeom prst="rect">
            <a:avLst/>
          </a:prstGeom>
          <a:noFill/>
        </p:spPr>
        <p:txBody>
          <a:bodyPr wrap="square" rtlCol="0">
            <a:spAutoFit/>
          </a:bodyPr>
          <a:lstStyle/>
          <a:p>
            <a:pPr algn="just"/>
            <a:r>
              <a:rPr lang="en-US" sz="2800" i="1" dirty="0">
                <a:solidFill>
                  <a:schemeClr val="bg1"/>
                </a:solidFill>
              </a:rPr>
              <a:t>For by grace you have been saved through </a:t>
            </a:r>
            <a:r>
              <a:rPr lang="en-US" sz="2800" b="1" i="1" u="sng" dirty="0">
                <a:solidFill>
                  <a:schemeClr val="bg1"/>
                </a:solidFill>
              </a:rPr>
              <a:t>faith</a:t>
            </a:r>
            <a:r>
              <a:rPr lang="en-US" sz="2800" i="1" dirty="0">
                <a:solidFill>
                  <a:schemeClr val="bg1"/>
                </a:solidFill>
              </a:rPr>
              <a:t>; and that not of yourselves, it is the gift of God; </a:t>
            </a:r>
            <a:endParaRPr lang="en-US" sz="2800" dirty="0">
              <a:solidFill>
                <a:schemeClr val="bg1"/>
              </a:solidFill>
            </a:endParaRPr>
          </a:p>
        </p:txBody>
      </p:sp>
    </p:spTree>
    <p:extLst>
      <p:ext uri="{BB962C8B-B14F-4D97-AF65-F5344CB8AC3E}">
        <p14:creationId xmlns:p14="http://schemas.microsoft.com/office/powerpoint/2010/main" val="240521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750"/>
                                        <p:tgtEl>
                                          <p:spTgt spid="3"/>
                                        </p:tgtEl>
                                      </p:cBhvr>
                                    </p:animEffect>
                                  </p:childTnLst>
                                </p:cTn>
                              </p:par>
                            </p:childTnLst>
                          </p:cTn>
                        </p:par>
                        <p:par>
                          <p:cTn id="12" fill="hold">
                            <p:stCondLst>
                              <p:cond delay="3250"/>
                            </p:stCondLst>
                            <p:childTnLst>
                              <p:par>
                                <p:cTn id="13" presetID="10" presetClass="entr" presetSubtype="0" fill="hold" grpId="0" nodeType="afterEffect">
                                  <p:stCondLst>
                                    <p:cond delay="1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Spurgeon</a:t>
            </a:r>
            <a:endParaRPr lang="en-US" sz="4800" dirty="0" smtClean="0">
              <a:solidFill>
                <a:schemeClr val="bg1"/>
              </a:solidFill>
            </a:endParaRPr>
          </a:p>
        </p:txBody>
      </p:sp>
      <p:sp>
        <p:nvSpPr>
          <p:cNvPr id="6" name="TextBox 5"/>
          <p:cNvSpPr txBox="1"/>
          <p:nvPr/>
        </p:nvSpPr>
        <p:spPr>
          <a:xfrm>
            <a:off x="304800" y="1066800"/>
            <a:ext cx="8610600" cy="5632311"/>
          </a:xfrm>
          <a:prstGeom prst="rect">
            <a:avLst/>
          </a:prstGeom>
          <a:noFill/>
        </p:spPr>
        <p:txBody>
          <a:bodyPr wrap="square" rtlCol="0">
            <a:spAutoFit/>
          </a:bodyPr>
          <a:lstStyle/>
          <a:p>
            <a:pPr lvl="0" algn="just"/>
            <a:r>
              <a:rPr lang="en-US" sz="3600" i="1" dirty="0">
                <a:solidFill>
                  <a:schemeClr val="bg1"/>
                </a:solidFill>
              </a:rPr>
              <a:t>“Faith occupies the position of a channel or conduit pipe. Grace is the fountain and the stream. Faith is the aqueduct along which the mercy flood flows down to refresh the thirsty sons of men…I remind you again that faith is only the channel or the aqueduct, and not the fountainhead. We must not look to [faith] so much that we exalt it above the divine source of all blessing which lies in the grace of God.” </a:t>
            </a:r>
            <a:endParaRPr lang="en-US" sz="3600" dirty="0" smtClean="0">
              <a:solidFill>
                <a:schemeClr val="bg1"/>
              </a:solidFill>
            </a:endParaRPr>
          </a:p>
        </p:txBody>
      </p:sp>
    </p:spTree>
    <p:extLst>
      <p:ext uri="{BB962C8B-B14F-4D97-AF65-F5344CB8AC3E}">
        <p14:creationId xmlns:p14="http://schemas.microsoft.com/office/powerpoint/2010/main" val="56652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3:17-19</a:t>
            </a:r>
            <a:endParaRPr lang="en-US" sz="4800" dirty="0" smtClean="0">
              <a:solidFill>
                <a:schemeClr val="bg1"/>
              </a:solidFill>
            </a:endParaRPr>
          </a:p>
        </p:txBody>
      </p:sp>
      <p:sp>
        <p:nvSpPr>
          <p:cNvPr id="10" name="TextBox 9"/>
          <p:cNvSpPr txBox="1"/>
          <p:nvPr/>
        </p:nvSpPr>
        <p:spPr>
          <a:xfrm>
            <a:off x="304800" y="917912"/>
            <a:ext cx="8610600" cy="4524315"/>
          </a:xfrm>
          <a:prstGeom prst="rect">
            <a:avLst/>
          </a:prstGeom>
          <a:noFill/>
        </p:spPr>
        <p:txBody>
          <a:bodyPr wrap="square" rtlCol="0">
            <a:spAutoFit/>
          </a:bodyPr>
          <a:lstStyle/>
          <a:p>
            <a:pPr algn="just"/>
            <a:r>
              <a:rPr lang="en-US" sz="3600" i="1" dirty="0">
                <a:solidFill>
                  <a:schemeClr val="bg1"/>
                </a:solidFill>
              </a:rPr>
              <a:t>“17 so that Christ may dwell in your hearts </a:t>
            </a:r>
            <a:r>
              <a:rPr lang="en-US" sz="3600" b="1" i="1" u="sng" dirty="0">
                <a:solidFill>
                  <a:schemeClr val="bg1"/>
                </a:solidFill>
              </a:rPr>
              <a:t>through faith</a:t>
            </a:r>
            <a:r>
              <a:rPr lang="en-US" sz="3600" i="1" dirty="0">
                <a:solidFill>
                  <a:schemeClr val="bg1"/>
                </a:solidFill>
              </a:rPr>
              <a:t>; and that you, being rooted and grounded in love, 18 may be able to comprehend with all the saints what is the breadth and length and height and depth, 19 and to know the love of Christ which surpasses knowledge, that you may be filled up to all the fullness of God.”</a:t>
            </a:r>
            <a:r>
              <a:rPr lang="en-US" sz="3600" dirty="0">
                <a:solidFill>
                  <a:schemeClr val="bg1"/>
                </a:solidFill>
              </a:rPr>
              <a:t> </a:t>
            </a:r>
          </a:p>
        </p:txBody>
      </p:sp>
    </p:spTree>
    <p:extLst>
      <p:ext uri="{BB962C8B-B14F-4D97-AF65-F5344CB8AC3E}">
        <p14:creationId xmlns:p14="http://schemas.microsoft.com/office/powerpoint/2010/main" val="42320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3400" b="1" dirty="0" smtClean="0">
                <a:solidFill>
                  <a:schemeClr val="bg1"/>
                </a:solidFill>
              </a:rPr>
              <a:t>The passion of the Christian life is the practice of </a:t>
            </a:r>
            <a:r>
              <a:rPr lang="en-US" sz="3400" b="1" dirty="0" smtClean="0">
                <a:solidFill>
                  <a:schemeClr val="bg1"/>
                </a:solidFill>
              </a:rPr>
              <a:t>faith </a:t>
            </a:r>
            <a:r>
              <a:rPr lang="en-US" sz="3400" b="1" baseline="30000" dirty="0" smtClean="0">
                <a:solidFill>
                  <a:schemeClr val="bg1"/>
                </a:solidFill>
              </a:rPr>
              <a:t>(Ephesians</a:t>
            </a:r>
            <a:r>
              <a:rPr lang="en-US" sz="3400" b="1" dirty="0" smtClean="0">
                <a:solidFill>
                  <a:schemeClr val="bg1"/>
                </a:solidFill>
              </a:rPr>
              <a:t> </a:t>
            </a:r>
            <a:r>
              <a:rPr lang="en-US" sz="3400" b="1" baseline="30000" dirty="0" smtClean="0">
                <a:solidFill>
                  <a:schemeClr val="bg1"/>
                </a:solidFill>
              </a:rPr>
              <a:t>6:23c)</a:t>
            </a:r>
            <a:endParaRPr lang="en-US" sz="3400" b="1" baseline="30000" dirty="0" smtClean="0">
              <a:solidFill>
                <a:schemeClr val="bg1"/>
              </a:solidFill>
            </a:endParaRPr>
          </a:p>
        </p:txBody>
      </p:sp>
      <p:sp>
        <p:nvSpPr>
          <p:cNvPr id="10" name="TextBox 9"/>
          <p:cNvSpPr txBox="1"/>
          <p:nvPr/>
        </p:nvSpPr>
        <p:spPr>
          <a:xfrm>
            <a:off x="304800" y="1295400"/>
            <a:ext cx="8610600" cy="523220"/>
          </a:xfrm>
          <a:prstGeom prst="rect">
            <a:avLst/>
          </a:prstGeom>
          <a:noFill/>
        </p:spPr>
        <p:txBody>
          <a:bodyPr wrap="square" rtlCol="0">
            <a:spAutoFit/>
          </a:bodyPr>
          <a:lstStyle/>
          <a:p>
            <a:pPr algn="just"/>
            <a:r>
              <a:rPr lang="en-US" sz="2800" i="1" dirty="0" smtClean="0">
                <a:solidFill>
                  <a:schemeClr val="bg1"/>
                </a:solidFill>
              </a:rPr>
              <a:t>Peace and love be to </a:t>
            </a:r>
            <a:r>
              <a:rPr lang="en-US" sz="2800" i="1" dirty="0" smtClean="0">
                <a:solidFill>
                  <a:schemeClr val="bg1"/>
                </a:solidFill>
              </a:rPr>
              <a:t>the </a:t>
            </a:r>
            <a:r>
              <a:rPr lang="en-US" sz="2800" i="1" dirty="0" smtClean="0">
                <a:solidFill>
                  <a:schemeClr val="bg1"/>
                </a:solidFill>
              </a:rPr>
              <a:t>brethren with FAITH…</a:t>
            </a:r>
            <a:endParaRPr lang="en-US" sz="2800" dirty="0">
              <a:solidFill>
                <a:schemeClr val="bg1"/>
              </a:solidFill>
            </a:endParaRPr>
          </a:p>
        </p:txBody>
      </p:sp>
      <p:sp>
        <p:nvSpPr>
          <p:cNvPr id="3" name="TextBox 2"/>
          <p:cNvSpPr txBox="1"/>
          <p:nvPr/>
        </p:nvSpPr>
        <p:spPr>
          <a:xfrm>
            <a:off x="228600" y="1905000"/>
            <a:ext cx="8610600" cy="1569660"/>
          </a:xfrm>
          <a:prstGeom prst="rect">
            <a:avLst/>
          </a:prstGeom>
          <a:noFill/>
        </p:spPr>
        <p:txBody>
          <a:bodyPr wrap="square" rtlCol="0">
            <a:spAutoFit/>
          </a:bodyPr>
          <a:lstStyle/>
          <a:p>
            <a:pPr marL="514350" indent="-514350" algn="just">
              <a:buFont typeface="+mj-lt"/>
              <a:buAutoNum type="alphaUcPeriod" startAt="3"/>
            </a:pPr>
            <a:r>
              <a:rPr lang="en-US" sz="3200" i="1" dirty="0" smtClean="0">
                <a:solidFill>
                  <a:schemeClr val="bg1"/>
                </a:solidFill>
              </a:rPr>
              <a:t>Faith is confidence in God  (Ephesians 3:11-12; 6:16)</a:t>
            </a:r>
          </a:p>
          <a:p>
            <a:pPr algn="just"/>
            <a:endParaRPr lang="en-US" sz="3200" dirty="0">
              <a:solidFill>
                <a:schemeClr val="bg1"/>
              </a:solidFill>
            </a:endParaRPr>
          </a:p>
        </p:txBody>
      </p:sp>
      <p:sp>
        <p:nvSpPr>
          <p:cNvPr id="6" name="TextBox 5"/>
          <p:cNvSpPr txBox="1"/>
          <p:nvPr/>
        </p:nvSpPr>
        <p:spPr>
          <a:xfrm>
            <a:off x="228600" y="2895600"/>
            <a:ext cx="8610600" cy="1384995"/>
          </a:xfrm>
          <a:prstGeom prst="rect">
            <a:avLst/>
          </a:prstGeom>
          <a:noFill/>
        </p:spPr>
        <p:txBody>
          <a:bodyPr wrap="square" rtlCol="0">
            <a:spAutoFit/>
          </a:bodyPr>
          <a:lstStyle/>
          <a:p>
            <a:pPr algn="just"/>
            <a:r>
              <a:rPr lang="en-US" sz="2800" i="1" dirty="0">
                <a:solidFill>
                  <a:schemeClr val="bg1"/>
                </a:solidFill>
              </a:rPr>
              <a:t>11 This was in accordance with the eternal purpose which He carried out in Christ Jesus our Lord, 12 in whom we have boldness and confident access </a:t>
            </a:r>
            <a:r>
              <a:rPr lang="en-US" sz="2800" b="1" i="1" u="sng" dirty="0">
                <a:solidFill>
                  <a:schemeClr val="bg1"/>
                </a:solidFill>
              </a:rPr>
              <a:t>through faith</a:t>
            </a:r>
            <a:r>
              <a:rPr lang="en-US" sz="2800" b="1" i="1" dirty="0">
                <a:solidFill>
                  <a:schemeClr val="bg1"/>
                </a:solidFill>
              </a:rPr>
              <a:t> </a:t>
            </a:r>
            <a:r>
              <a:rPr lang="en-US" sz="2800" i="1" dirty="0">
                <a:solidFill>
                  <a:schemeClr val="bg1"/>
                </a:solidFill>
              </a:rPr>
              <a:t>in Him. </a:t>
            </a:r>
            <a:endParaRPr lang="en-US" sz="2800" dirty="0">
              <a:solidFill>
                <a:schemeClr val="bg1"/>
              </a:solidFill>
            </a:endParaRPr>
          </a:p>
        </p:txBody>
      </p:sp>
    </p:spTree>
    <p:extLst>
      <p:ext uri="{BB962C8B-B14F-4D97-AF65-F5344CB8AC3E}">
        <p14:creationId xmlns:p14="http://schemas.microsoft.com/office/powerpoint/2010/main" val="280524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750"/>
                                        <p:tgtEl>
                                          <p:spTgt spid="3"/>
                                        </p:tgtEl>
                                      </p:cBhvr>
                                    </p:animEffect>
                                  </p:childTnLst>
                                </p:cTn>
                              </p:par>
                            </p:childTnLst>
                          </p:cTn>
                        </p:par>
                        <p:par>
                          <p:cTn id="12" fill="hold">
                            <p:stCondLst>
                              <p:cond delay="3250"/>
                            </p:stCondLst>
                            <p:childTnLst>
                              <p:par>
                                <p:cTn id="13" presetID="10" presetClass="entr" presetSubtype="0" fill="hold" grpId="0" nodeType="afterEffect">
                                  <p:stCondLst>
                                    <p:cond delay="1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Hebrews 4:14-16</a:t>
            </a:r>
            <a:endParaRPr lang="en-US" sz="4800" dirty="0" smtClean="0">
              <a:solidFill>
                <a:schemeClr val="bg1"/>
              </a:solidFill>
            </a:endParaRPr>
          </a:p>
        </p:txBody>
      </p:sp>
      <p:sp>
        <p:nvSpPr>
          <p:cNvPr id="10" name="TextBox 9"/>
          <p:cNvSpPr txBox="1"/>
          <p:nvPr/>
        </p:nvSpPr>
        <p:spPr>
          <a:xfrm>
            <a:off x="304800" y="917912"/>
            <a:ext cx="8610600" cy="5632311"/>
          </a:xfrm>
          <a:prstGeom prst="rect">
            <a:avLst/>
          </a:prstGeom>
          <a:noFill/>
        </p:spPr>
        <p:txBody>
          <a:bodyPr wrap="square" rtlCol="0">
            <a:spAutoFit/>
          </a:bodyPr>
          <a:lstStyle/>
          <a:p>
            <a:pPr algn="just"/>
            <a:r>
              <a:rPr lang="en-US" sz="3600" i="1" dirty="0">
                <a:solidFill>
                  <a:schemeClr val="bg1"/>
                </a:solidFill>
              </a:rPr>
              <a:t>“14 Therefore, since we have a great high priest who has passed through the heavens, Jesus the Son of God, let us hold fast our confession. 15 For we do not have a high priest who cannot sympathize with our weaknesses, but One who has been tempted in all things as we are, yet without sin. 16 Therefore let us draw near with confidence to the throne of grace, so that we may receive mercy and find grace to help in time of need.”</a:t>
            </a:r>
            <a:endParaRPr lang="en-US" sz="3600" dirty="0">
              <a:solidFill>
                <a:schemeClr val="bg1"/>
              </a:solidFill>
            </a:endParaRPr>
          </a:p>
        </p:txBody>
      </p:sp>
    </p:spTree>
    <p:extLst>
      <p:ext uri="{BB962C8B-B14F-4D97-AF65-F5344CB8AC3E}">
        <p14:creationId xmlns:p14="http://schemas.microsoft.com/office/powerpoint/2010/main" val="361634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6:23-24</a:t>
            </a:r>
          </a:p>
        </p:txBody>
      </p:sp>
      <p:sp>
        <p:nvSpPr>
          <p:cNvPr id="10" name="TextBox 9"/>
          <p:cNvSpPr txBox="1"/>
          <p:nvPr/>
        </p:nvSpPr>
        <p:spPr>
          <a:xfrm>
            <a:off x="304800" y="917912"/>
            <a:ext cx="8610600" cy="3170099"/>
          </a:xfrm>
          <a:prstGeom prst="rect">
            <a:avLst/>
          </a:prstGeom>
          <a:noFill/>
        </p:spPr>
        <p:txBody>
          <a:bodyPr wrap="square" rtlCol="0">
            <a:spAutoFit/>
          </a:bodyPr>
          <a:lstStyle/>
          <a:p>
            <a:pPr algn="just"/>
            <a:r>
              <a:rPr lang="en-US" sz="4000" i="1" dirty="0">
                <a:solidFill>
                  <a:schemeClr val="bg1"/>
                </a:solidFill>
              </a:rPr>
              <a:t>23 </a:t>
            </a:r>
            <a:r>
              <a:rPr lang="en-US" sz="4000" b="1" i="1" u="sng" dirty="0" smtClean="0">
                <a:solidFill>
                  <a:srgbClr val="FFFF00"/>
                </a:solidFill>
              </a:rPr>
              <a:t>PEACE</a:t>
            </a:r>
            <a:r>
              <a:rPr lang="en-US" sz="4000" i="1" dirty="0" smtClean="0">
                <a:solidFill>
                  <a:srgbClr val="FFFF00"/>
                </a:solidFill>
              </a:rPr>
              <a:t> </a:t>
            </a:r>
            <a:r>
              <a:rPr lang="en-US" sz="4000" i="1" dirty="0">
                <a:solidFill>
                  <a:schemeClr val="bg1"/>
                </a:solidFill>
              </a:rPr>
              <a:t>be to the brethren, and </a:t>
            </a:r>
            <a:r>
              <a:rPr lang="en-US" sz="4000" b="1" i="1" u="sng" dirty="0" smtClean="0">
                <a:solidFill>
                  <a:srgbClr val="FF0000"/>
                </a:solidFill>
              </a:rPr>
              <a:t>LOVE</a:t>
            </a:r>
            <a:r>
              <a:rPr lang="en-US" sz="4000" i="1" dirty="0">
                <a:solidFill>
                  <a:srgbClr val="FF0000"/>
                </a:solidFill>
              </a:rPr>
              <a:t> </a:t>
            </a:r>
            <a:r>
              <a:rPr lang="en-US" sz="4000" i="1" dirty="0" smtClean="0">
                <a:solidFill>
                  <a:schemeClr val="bg1"/>
                </a:solidFill>
              </a:rPr>
              <a:t>with </a:t>
            </a:r>
            <a:r>
              <a:rPr lang="en-US" sz="4000" b="1" i="1" u="sng" dirty="0" smtClean="0">
                <a:solidFill>
                  <a:srgbClr val="00FF00"/>
                </a:solidFill>
              </a:rPr>
              <a:t>FAITH</a:t>
            </a:r>
            <a:r>
              <a:rPr lang="en-US" sz="4000" i="1" dirty="0" smtClean="0">
                <a:solidFill>
                  <a:schemeClr val="bg1"/>
                </a:solidFill>
              </a:rPr>
              <a:t>, </a:t>
            </a:r>
            <a:r>
              <a:rPr lang="en-US" sz="4000" i="1" dirty="0">
                <a:solidFill>
                  <a:schemeClr val="bg1"/>
                </a:solidFill>
              </a:rPr>
              <a:t>from God the Father and the Lord Jesus Christ. 24 </a:t>
            </a:r>
            <a:r>
              <a:rPr lang="en-US" sz="4000" b="1" i="1" u="sng" dirty="0" smtClean="0">
                <a:solidFill>
                  <a:schemeClr val="accent4">
                    <a:lumMod val="60000"/>
                    <a:lumOff val="40000"/>
                  </a:schemeClr>
                </a:solidFill>
              </a:rPr>
              <a:t>GRACE</a:t>
            </a:r>
            <a:r>
              <a:rPr lang="en-US" sz="4000" i="1" dirty="0">
                <a:solidFill>
                  <a:schemeClr val="accent4">
                    <a:lumMod val="60000"/>
                    <a:lumOff val="40000"/>
                  </a:schemeClr>
                </a:solidFill>
              </a:rPr>
              <a:t> </a:t>
            </a:r>
            <a:r>
              <a:rPr lang="en-US" sz="4000" i="1" dirty="0" smtClean="0">
                <a:solidFill>
                  <a:schemeClr val="bg1"/>
                </a:solidFill>
              </a:rPr>
              <a:t>be </a:t>
            </a:r>
            <a:r>
              <a:rPr lang="en-US" sz="4000" i="1" dirty="0">
                <a:solidFill>
                  <a:schemeClr val="bg1"/>
                </a:solidFill>
              </a:rPr>
              <a:t>with all those who love our Lord Jesus Christ with incorruptible love.  </a:t>
            </a:r>
            <a:endParaRPr lang="en-US" sz="4000" dirty="0">
              <a:solidFill>
                <a:schemeClr val="bg1"/>
              </a:solidFill>
            </a:endParaRPr>
          </a:p>
        </p:txBody>
      </p:sp>
    </p:spTree>
    <p:extLst>
      <p:ext uri="{BB962C8B-B14F-4D97-AF65-F5344CB8AC3E}">
        <p14:creationId xmlns:p14="http://schemas.microsoft.com/office/powerpoint/2010/main" val="20851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6:16</a:t>
            </a:r>
            <a:endParaRPr lang="en-US" sz="4800" dirty="0" smtClean="0">
              <a:solidFill>
                <a:schemeClr val="bg1"/>
              </a:solidFill>
            </a:endParaRPr>
          </a:p>
        </p:txBody>
      </p:sp>
      <p:sp>
        <p:nvSpPr>
          <p:cNvPr id="10" name="TextBox 9"/>
          <p:cNvSpPr txBox="1"/>
          <p:nvPr/>
        </p:nvSpPr>
        <p:spPr>
          <a:xfrm>
            <a:off x="304800" y="917912"/>
            <a:ext cx="8610600" cy="2308324"/>
          </a:xfrm>
          <a:prstGeom prst="rect">
            <a:avLst/>
          </a:prstGeom>
          <a:noFill/>
        </p:spPr>
        <p:txBody>
          <a:bodyPr wrap="square" rtlCol="0">
            <a:spAutoFit/>
          </a:bodyPr>
          <a:lstStyle/>
          <a:p>
            <a:pPr algn="just"/>
            <a:r>
              <a:rPr lang="en-US" sz="3600" i="1" dirty="0">
                <a:solidFill>
                  <a:schemeClr val="bg1"/>
                </a:solidFill>
              </a:rPr>
              <a:t>“in addition to all, taking up the </a:t>
            </a:r>
            <a:r>
              <a:rPr lang="en-US" sz="3600" b="1" i="1" u="sng" dirty="0">
                <a:solidFill>
                  <a:schemeClr val="bg1"/>
                </a:solidFill>
              </a:rPr>
              <a:t>shield of faith</a:t>
            </a:r>
            <a:r>
              <a:rPr lang="en-US" sz="3600" i="1" dirty="0">
                <a:solidFill>
                  <a:schemeClr val="bg1"/>
                </a:solidFill>
              </a:rPr>
              <a:t> with which you will be able to extinguish all the flaming arrows of the evil one.”</a:t>
            </a:r>
            <a:endParaRPr lang="en-US" sz="3600" dirty="0">
              <a:solidFill>
                <a:schemeClr val="bg1"/>
              </a:solidFill>
            </a:endParaRPr>
          </a:p>
        </p:txBody>
      </p:sp>
    </p:spTree>
    <p:extLst>
      <p:ext uri="{BB962C8B-B14F-4D97-AF65-F5344CB8AC3E}">
        <p14:creationId xmlns:p14="http://schemas.microsoft.com/office/powerpoint/2010/main" val="251315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3400" b="1" dirty="0" smtClean="0">
                <a:solidFill>
                  <a:schemeClr val="bg1"/>
                </a:solidFill>
              </a:rPr>
              <a:t>The passion of the Christian life is the practice of </a:t>
            </a:r>
            <a:r>
              <a:rPr lang="en-US" sz="3400" b="1" dirty="0" smtClean="0">
                <a:solidFill>
                  <a:schemeClr val="bg1"/>
                </a:solidFill>
              </a:rPr>
              <a:t>faith </a:t>
            </a:r>
            <a:r>
              <a:rPr lang="en-US" sz="3400" b="1" baseline="30000" dirty="0" smtClean="0">
                <a:solidFill>
                  <a:schemeClr val="bg1"/>
                </a:solidFill>
              </a:rPr>
              <a:t>(Ephesians</a:t>
            </a:r>
            <a:r>
              <a:rPr lang="en-US" sz="3400" b="1" dirty="0" smtClean="0">
                <a:solidFill>
                  <a:schemeClr val="bg1"/>
                </a:solidFill>
              </a:rPr>
              <a:t> </a:t>
            </a:r>
            <a:r>
              <a:rPr lang="en-US" sz="3400" b="1" baseline="30000" dirty="0" smtClean="0">
                <a:solidFill>
                  <a:schemeClr val="bg1"/>
                </a:solidFill>
              </a:rPr>
              <a:t>6:23c)</a:t>
            </a:r>
            <a:endParaRPr lang="en-US" sz="3400" b="1" baseline="30000" dirty="0" smtClean="0">
              <a:solidFill>
                <a:schemeClr val="bg1"/>
              </a:solidFill>
            </a:endParaRPr>
          </a:p>
        </p:txBody>
      </p:sp>
      <p:sp>
        <p:nvSpPr>
          <p:cNvPr id="10" name="TextBox 9"/>
          <p:cNvSpPr txBox="1"/>
          <p:nvPr/>
        </p:nvSpPr>
        <p:spPr>
          <a:xfrm>
            <a:off x="304800" y="1295400"/>
            <a:ext cx="8610600" cy="523220"/>
          </a:xfrm>
          <a:prstGeom prst="rect">
            <a:avLst/>
          </a:prstGeom>
          <a:noFill/>
        </p:spPr>
        <p:txBody>
          <a:bodyPr wrap="square" rtlCol="0">
            <a:spAutoFit/>
          </a:bodyPr>
          <a:lstStyle/>
          <a:p>
            <a:pPr algn="just"/>
            <a:r>
              <a:rPr lang="en-US" sz="2800" i="1" dirty="0" smtClean="0">
                <a:solidFill>
                  <a:schemeClr val="bg1"/>
                </a:solidFill>
              </a:rPr>
              <a:t>Peace and love be to </a:t>
            </a:r>
            <a:r>
              <a:rPr lang="en-US" sz="2800" i="1" dirty="0" smtClean="0">
                <a:solidFill>
                  <a:schemeClr val="bg1"/>
                </a:solidFill>
              </a:rPr>
              <a:t>the </a:t>
            </a:r>
            <a:r>
              <a:rPr lang="en-US" sz="2800" i="1" dirty="0" smtClean="0">
                <a:solidFill>
                  <a:schemeClr val="bg1"/>
                </a:solidFill>
              </a:rPr>
              <a:t>brethren with FAITH…</a:t>
            </a:r>
            <a:endParaRPr lang="en-US" sz="2800" dirty="0">
              <a:solidFill>
                <a:schemeClr val="bg1"/>
              </a:solidFill>
            </a:endParaRPr>
          </a:p>
        </p:txBody>
      </p:sp>
      <p:sp>
        <p:nvSpPr>
          <p:cNvPr id="3" name="TextBox 2"/>
          <p:cNvSpPr txBox="1"/>
          <p:nvPr/>
        </p:nvSpPr>
        <p:spPr>
          <a:xfrm>
            <a:off x="228600" y="1905000"/>
            <a:ext cx="8610600" cy="1569660"/>
          </a:xfrm>
          <a:prstGeom prst="rect">
            <a:avLst/>
          </a:prstGeom>
          <a:noFill/>
        </p:spPr>
        <p:txBody>
          <a:bodyPr wrap="square" rtlCol="0">
            <a:spAutoFit/>
          </a:bodyPr>
          <a:lstStyle/>
          <a:p>
            <a:pPr marL="514350" indent="-514350" algn="just">
              <a:buFont typeface="+mj-lt"/>
              <a:buAutoNum type="alphaUcPeriod" startAt="4"/>
            </a:pPr>
            <a:r>
              <a:rPr lang="en-US" sz="3200" i="1" dirty="0" smtClean="0">
                <a:solidFill>
                  <a:schemeClr val="bg1"/>
                </a:solidFill>
              </a:rPr>
              <a:t>Faith is the content of all that is to be believed  (Ephesians 4:5; 13)</a:t>
            </a:r>
          </a:p>
          <a:p>
            <a:pPr algn="just"/>
            <a:endParaRPr lang="en-US" sz="3200" dirty="0">
              <a:solidFill>
                <a:schemeClr val="bg1"/>
              </a:solidFill>
            </a:endParaRPr>
          </a:p>
        </p:txBody>
      </p:sp>
      <p:sp>
        <p:nvSpPr>
          <p:cNvPr id="6" name="TextBox 5"/>
          <p:cNvSpPr txBox="1"/>
          <p:nvPr/>
        </p:nvSpPr>
        <p:spPr>
          <a:xfrm>
            <a:off x="228600" y="2895600"/>
            <a:ext cx="8610600" cy="1384995"/>
          </a:xfrm>
          <a:prstGeom prst="rect">
            <a:avLst/>
          </a:prstGeom>
          <a:noFill/>
        </p:spPr>
        <p:txBody>
          <a:bodyPr wrap="square" rtlCol="0">
            <a:spAutoFit/>
          </a:bodyPr>
          <a:lstStyle/>
          <a:p>
            <a:pPr algn="just"/>
            <a:r>
              <a:rPr lang="en-US" sz="2800" i="1" dirty="0">
                <a:solidFill>
                  <a:schemeClr val="bg1"/>
                </a:solidFill>
              </a:rPr>
              <a:t>4 There is one body and one Spirit, just as also you were called in one hope of your calling; 5 one Lord, </a:t>
            </a:r>
            <a:r>
              <a:rPr lang="en-US" sz="2800" b="1" i="1" u="sng" dirty="0">
                <a:solidFill>
                  <a:schemeClr val="bg1"/>
                </a:solidFill>
              </a:rPr>
              <a:t>one faith</a:t>
            </a:r>
            <a:r>
              <a:rPr lang="en-US" sz="2800" i="1" dirty="0">
                <a:solidFill>
                  <a:schemeClr val="bg1"/>
                </a:solidFill>
              </a:rPr>
              <a:t>, one baptism…</a:t>
            </a:r>
            <a:endParaRPr lang="en-US" sz="2800" dirty="0">
              <a:solidFill>
                <a:schemeClr val="bg1"/>
              </a:solidFill>
            </a:endParaRPr>
          </a:p>
        </p:txBody>
      </p:sp>
      <p:sp>
        <p:nvSpPr>
          <p:cNvPr id="8" name="TextBox 7"/>
          <p:cNvSpPr txBox="1"/>
          <p:nvPr/>
        </p:nvSpPr>
        <p:spPr>
          <a:xfrm>
            <a:off x="228600" y="4482405"/>
            <a:ext cx="8610600" cy="1815882"/>
          </a:xfrm>
          <a:prstGeom prst="rect">
            <a:avLst/>
          </a:prstGeom>
          <a:noFill/>
        </p:spPr>
        <p:txBody>
          <a:bodyPr wrap="square" rtlCol="0">
            <a:spAutoFit/>
          </a:bodyPr>
          <a:lstStyle/>
          <a:p>
            <a:pPr algn="just"/>
            <a:r>
              <a:rPr lang="en-US" sz="2800" i="1" dirty="0" smtClean="0">
                <a:solidFill>
                  <a:schemeClr val="bg1"/>
                </a:solidFill>
              </a:rPr>
              <a:t>13 until </a:t>
            </a:r>
            <a:r>
              <a:rPr lang="en-US" sz="2800" i="1" dirty="0">
                <a:solidFill>
                  <a:schemeClr val="bg1"/>
                </a:solidFill>
              </a:rPr>
              <a:t>we all attain to </a:t>
            </a:r>
            <a:r>
              <a:rPr lang="en-US" sz="2800" b="1" i="1" u="sng" dirty="0">
                <a:solidFill>
                  <a:schemeClr val="bg1"/>
                </a:solidFill>
              </a:rPr>
              <a:t>the unity of the faith</a:t>
            </a:r>
            <a:r>
              <a:rPr lang="en-US" sz="2800" i="1" dirty="0">
                <a:solidFill>
                  <a:schemeClr val="bg1"/>
                </a:solidFill>
              </a:rPr>
              <a:t>, and of the knowledge of the Son of God, to a mature man, to the measure of the stature which belongs to the fullness of Christ. </a:t>
            </a:r>
          </a:p>
        </p:txBody>
      </p:sp>
    </p:spTree>
    <p:extLst>
      <p:ext uri="{BB962C8B-B14F-4D97-AF65-F5344CB8AC3E}">
        <p14:creationId xmlns:p14="http://schemas.microsoft.com/office/powerpoint/2010/main" val="347396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750"/>
                                        <p:tgtEl>
                                          <p:spTgt spid="3"/>
                                        </p:tgtEl>
                                      </p:cBhvr>
                                    </p:animEffect>
                                  </p:childTnLst>
                                </p:cTn>
                              </p:par>
                            </p:childTnLst>
                          </p:cTn>
                        </p:par>
                        <p:par>
                          <p:cTn id="12" fill="hold">
                            <p:stCondLst>
                              <p:cond delay="3250"/>
                            </p:stCondLst>
                            <p:childTnLst>
                              <p:par>
                                <p:cTn id="13" presetID="10" presetClass="entr" presetSubtype="0" fill="hold" grpId="0" nodeType="afterEffect">
                                  <p:stCondLst>
                                    <p:cond delay="1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250"/>
                                        <p:tgtEl>
                                          <p:spTgt spid="6"/>
                                        </p:tgtEl>
                                      </p:cBhvr>
                                    </p:animEffect>
                                  </p:childTnLst>
                                </p:cTn>
                              </p:par>
                            </p:childTnLst>
                          </p:cTn>
                        </p:par>
                        <p:par>
                          <p:cTn id="16" fill="hold">
                            <p:stCondLst>
                              <p:cond delay="6250"/>
                            </p:stCondLst>
                            <p:childTnLst>
                              <p:par>
                                <p:cTn id="17" presetID="10" presetClass="entr" presetSubtype="0" fill="hold" grpId="0" nodeType="afterEffect">
                                  <p:stCondLst>
                                    <p:cond delay="17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4"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1 Timothy 3:15</a:t>
            </a:r>
            <a:endParaRPr lang="en-US" sz="4800" dirty="0" smtClean="0">
              <a:solidFill>
                <a:schemeClr val="bg1"/>
              </a:solidFill>
            </a:endParaRPr>
          </a:p>
        </p:txBody>
      </p:sp>
      <p:sp>
        <p:nvSpPr>
          <p:cNvPr id="10" name="TextBox 9"/>
          <p:cNvSpPr txBox="1"/>
          <p:nvPr/>
        </p:nvSpPr>
        <p:spPr>
          <a:xfrm>
            <a:off x="304800" y="917912"/>
            <a:ext cx="8610600" cy="3170099"/>
          </a:xfrm>
          <a:prstGeom prst="rect">
            <a:avLst/>
          </a:prstGeom>
          <a:noFill/>
        </p:spPr>
        <p:txBody>
          <a:bodyPr wrap="square" rtlCol="0">
            <a:spAutoFit/>
          </a:bodyPr>
          <a:lstStyle/>
          <a:p>
            <a:pPr algn="just"/>
            <a:r>
              <a:rPr lang="en-US" sz="4000" i="1" dirty="0" smtClean="0">
                <a:solidFill>
                  <a:schemeClr val="bg1"/>
                </a:solidFill>
              </a:rPr>
              <a:t>but </a:t>
            </a:r>
            <a:r>
              <a:rPr lang="en-US" sz="4000" i="1" dirty="0">
                <a:solidFill>
                  <a:schemeClr val="bg1"/>
                </a:solidFill>
              </a:rPr>
              <a:t>in case I am delayed, I write so that you will know how one ought to conduct himself in the household of God, which is </a:t>
            </a:r>
            <a:r>
              <a:rPr lang="en-US" sz="4000" b="1" i="1" u="sng" dirty="0" smtClean="0">
                <a:solidFill>
                  <a:schemeClr val="bg1"/>
                </a:solidFill>
              </a:rPr>
              <a:t>the church</a:t>
            </a:r>
            <a:r>
              <a:rPr lang="en-US" sz="4000" b="1" i="1" dirty="0" smtClean="0">
                <a:solidFill>
                  <a:schemeClr val="bg1"/>
                </a:solidFill>
              </a:rPr>
              <a:t> </a:t>
            </a:r>
            <a:r>
              <a:rPr lang="en-US" sz="4000" i="1" dirty="0" smtClean="0">
                <a:solidFill>
                  <a:schemeClr val="bg1"/>
                </a:solidFill>
              </a:rPr>
              <a:t>of </a:t>
            </a:r>
            <a:r>
              <a:rPr lang="en-US" sz="4000" i="1" dirty="0">
                <a:solidFill>
                  <a:schemeClr val="bg1"/>
                </a:solidFill>
              </a:rPr>
              <a:t>the living God, </a:t>
            </a:r>
            <a:r>
              <a:rPr lang="en-US" sz="4000" b="1" i="1" u="sng" dirty="0">
                <a:solidFill>
                  <a:schemeClr val="bg1"/>
                </a:solidFill>
              </a:rPr>
              <a:t>the pillar and support of the truth</a:t>
            </a:r>
            <a:r>
              <a:rPr lang="en-US" sz="4000" i="1" dirty="0">
                <a:solidFill>
                  <a:schemeClr val="bg1"/>
                </a:solidFill>
              </a:rPr>
              <a:t>. </a:t>
            </a:r>
          </a:p>
        </p:txBody>
      </p:sp>
    </p:spTree>
    <p:extLst>
      <p:ext uri="{BB962C8B-B14F-4D97-AF65-F5344CB8AC3E}">
        <p14:creationId xmlns:p14="http://schemas.microsoft.com/office/powerpoint/2010/main" val="258216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4"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John MacArthur</a:t>
            </a:r>
            <a:endParaRPr lang="en-US" sz="4800" dirty="0" smtClean="0">
              <a:solidFill>
                <a:schemeClr val="bg1"/>
              </a:solidFill>
            </a:endParaRPr>
          </a:p>
        </p:txBody>
      </p:sp>
      <p:sp>
        <p:nvSpPr>
          <p:cNvPr id="10" name="TextBox 9"/>
          <p:cNvSpPr txBox="1"/>
          <p:nvPr/>
        </p:nvSpPr>
        <p:spPr>
          <a:xfrm>
            <a:off x="304800" y="917912"/>
            <a:ext cx="8610600" cy="1938992"/>
          </a:xfrm>
          <a:prstGeom prst="rect">
            <a:avLst/>
          </a:prstGeom>
          <a:noFill/>
        </p:spPr>
        <p:txBody>
          <a:bodyPr wrap="square" rtlCol="0">
            <a:spAutoFit/>
          </a:bodyPr>
          <a:lstStyle/>
          <a:p>
            <a:pPr algn="just"/>
            <a:r>
              <a:rPr lang="en-US" sz="4000" i="1" dirty="0">
                <a:solidFill>
                  <a:schemeClr val="bg1"/>
                </a:solidFill>
              </a:rPr>
              <a:t>“Oneness in fellowship is impossible unless it is built on the foundation of commonly believed truth.” </a:t>
            </a:r>
            <a:endParaRPr lang="en-US" sz="4000" i="1" dirty="0">
              <a:solidFill>
                <a:schemeClr val="bg1"/>
              </a:solidFill>
            </a:endParaRPr>
          </a:p>
        </p:txBody>
      </p:sp>
    </p:spTree>
    <p:extLst>
      <p:ext uri="{BB962C8B-B14F-4D97-AF65-F5344CB8AC3E}">
        <p14:creationId xmlns:p14="http://schemas.microsoft.com/office/powerpoint/2010/main" val="403683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4" y="0"/>
            <a:ext cx="9143999" cy="70866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429041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6568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b="1" dirty="0" smtClean="0">
                <a:solidFill>
                  <a:srgbClr val="FFFF00"/>
                </a:solidFill>
              </a:rPr>
              <a:t>Peace</a:t>
            </a:r>
            <a:r>
              <a:rPr lang="en-US" sz="4800" dirty="0" smtClean="0">
                <a:solidFill>
                  <a:srgbClr val="FFFF00"/>
                </a:solidFill>
              </a:rPr>
              <a:t> </a:t>
            </a:r>
            <a:r>
              <a:rPr lang="en-US" sz="4800" dirty="0" smtClean="0">
                <a:solidFill>
                  <a:schemeClr val="bg1"/>
                </a:solidFill>
              </a:rPr>
              <a:t>and </a:t>
            </a:r>
            <a:r>
              <a:rPr lang="en-US" sz="4800" b="1" dirty="0" smtClean="0">
                <a:solidFill>
                  <a:srgbClr val="FF0000"/>
                </a:solidFill>
              </a:rPr>
              <a:t>Love</a:t>
            </a:r>
            <a:endParaRPr lang="en-US" sz="4800" b="1" dirty="0" smtClean="0">
              <a:solidFill>
                <a:srgbClr val="FF0000"/>
              </a:solidFill>
            </a:endParaRPr>
          </a:p>
        </p:txBody>
      </p:sp>
      <p:sp>
        <p:nvSpPr>
          <p:cNvPr id="10" name="TextBox 9"/>
          <p:cNvSpPr txBox="1"/>
          <p:nvPr/>
        </p:nvSpPr>
        <p:spPr>
          <a:xfrm>
            <a:off x="304800" y="917912"/>
            <a:ext cx="8610600" cy="5355312"/>
          </a:xfrm>
          <a:prstGeom prst="rect">
            <a:avLst/>
          </a:prstGeom>
          <a:noFill/>
        </p:spPr>
        <p:txBody>
          <a:bodyPr wrap="square" rtlCol="0">
            <a:spAutoFit/>
          </a:bodyPr>
          <a:lstStyle/>
          <a:p>
            <a:pPr algn="just"/>
            <a:r>
              <a:rPr lang="en-US" sz="3800" b="1" i="1" dirty="0" smtClean="0">
                <a:solidFill>
                  <a:srgbClr val="FFFF00"/>
                </a:solidFill>
              </a:rPr>
              <a:t>PEACE</a:t>
            </a:r>
            <a:r>
              <a:rPr lang="en-US" sz="3800" i="1" dirty="0" smtClean="0">
                <a:solidFill>
                  <a:srgbClr val="FFFF00"/>
                </a:solidFill>
              </a:rPr>
              <a:t> </a:t>
            </a:r>
            <a:r>
              <a:rPr lang="en-US" sz="3800" i="1" dirty="0" smtClean="0">
                <a:solidFill>
                  <a:schemeClr val="bg1"/>
                </a:solidFill>
              </a:rPr>
              <a:t>– that state or condition of </a:t>
            </a:r>
            <a:r>
              <a:rPr lang="en-US" sz="3800" i="1" dirty="0" smtClean="0">
                <a:solidFill>
                  <a:schemeClr val="bg1"/>
                </a:solidFill>
              </a:rPr>
              <a:t>being right </a:t>
            </a:r>
            <a:r>
              <a:rPr lang="en-US" sz="3800" i="1" dirty="0">
                <a:solidFill>
                  <a:schemeClr val="bg1"/>
                </a:solidFill>
              </a:rPr>
              <a:t>with, one with, reconciled to; </a:t>
            </a:r>
            <a:r>
              <a:rPr lang="en-US" sz="3800" i="1" dirty="0" smtClean="0">
                <a:solidFill>
                  <a:schemeClr val="bg1"/>
                </a:solidFill>
              </a:rPr>
              <a:t>of that </a:t>
            </a:r>
            <a:r>
              <a:rPr lang="en-US" sz="3800" i="1" dirty="0">
                <a:solidFill>
                  <a:schemeClr val="bg1"/>
                </a:solidFill>
              </a:rPr>
              <a:t>which was broken being brought together in </a:t>
            </a:r>
            <a:r>
              <a:rPr lang="en-US" sz="3800" i="1" dirty="0" smtClean="0">
                <a:solidFill>
                  <a:schemeClr val="bg1"/>
                </a:solidFill>
              </a:rPr>
              <a:t>rest </a:t>
            </a:r>
            <a:r>
              <a:rPr lang="en-US" sz="3800" i="1" dirty="0">
                <a:solidFill>
                  <a:schemeClr val="bg1"/>
                </a:solidFill>
              </a:rPr>
              <a:t>and unity.</a:t>
            </a:r>
            <a:r>
              <a:rPr lang="en-US" sz="3800" dirty="0">
                <a:solidFill>
                  <a:schemeClr val="bg1"/>
                </a:solidFill>
              </a:rPr>
              <a:t> </a:t>
            </a:r>
            <a:r>
              <a:rPr lang="en-US" sz="3800" i="1" dirty="0" smtClean="0">
                <a:solidFill>
                  <a:schemeClr val="bg1"/>
                </a:solidFill>
              </a:rPr>
              <a:t> </a:t>
            </a:r>
          </a:p>
          <a:p>
            <a:pPr algn="just"/>
            <a:endParaRPr lang="en-US" sz="3800" i="1" dirty="0">
              <a:solidFill>
                <a:schemeClr val="bg1"/>
              </a:solidFill>
            </a:endParaRPr>
          </a:p>
          <a:p>
            <a:pPr algn="just"/>
            <a:r>
              <a:rPr lang="en-US" sz="3800" b="1" i="1" dirty="0" smtClean="0">
                <a:solidFill>
                  <a:srgbClr val="FF0000"/>
                </a:solidFill>
              </a:rPr>
              <a:t>LOVE</a:t>
            </a:r>
            <a:r>
              <a:rPr lang="en-US" sz="3800" i="1" dirty="0" smtClean="0">
                <a:solidFill>
                  <a:srgbClr val="FF0000"/>
                </a:solidFill>
              </a:rPr>
              <a:t> </a:t>
            </a:r>
            <a:r>
              <a:rPr lang="en-US" sz="3800" i="1" dirty="0" smtClean="0">
                <a:solidFill>
                  <a:schemeClr val="bg1"/>
                </a:solidFill>
              </a:rPr>
              <a:t>– </a:t>
            </a:r>
            <a:r>
              <a:rPr lang="en-US" sz="3800" i="1" dirty="0">
                <a:solidFill>
                  <a:schemeClr val="bg1"/>
                </a:solidFill>
              </a:rPr>
              <a:t>a one-way, unconditional act of the will and affection of the heart that seeks the highest good for another, regardless of the cost, and all to the glory of God</a:t>
            </a:r>
            <a:r>
              <a:rPr lang="en-US" sz="3800" i="1" dirty="0" smtClean="0">
                <a:solidFill>
                  <a:schemeClr val="bg1"/>
                </a:solidFill>
              </a:rPr>
              <a:t>.</a:t>
            </a:r>
            <a:endParaRPr lang="en-US" sz="3800" dirty="0">
              <a:solidFill>
                <a:schemeClr val="bg1"/>
              </a:solidFill>
            </a:endParaRPr>
          </a:p>
        </p:txBody>
      </p:sp>
    </p:spTree>
    <p:extLst>
      <p:ext uri="{BB962C8B-B14F-4D97-AF65-F5344CB8AC3E}">
        <p14:creationId xmlns:p14="http://schemas.microsoft.com/office/powerpoint/2010/main" val="428175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52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17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Hebrews 11:6</a:t>
            </a:r>
            <a:endParaRPr lang="en-US" sz="4800" dirty="0" smtClean="0">
              <a:solidFill>
                <a:schemeClr val="bg1"/>
              </a:solidFill>
            </a:endParaRPr>
          </a:p>
        </p:txBody>
      </p:sp>
      <p:sp>
        <p:nvSpPr>
          <p:cNvPr id="10" name="TextBox 9"/>
          <p:cNvSpPr txBox="1"/>
          <p:nvPr/>
        </p:nvSpPr>
        <p:spPr>
          <a:xfrm>
            <a:off x="304800" y="917912"/>
            <a:ext cx="8610600" cy="2554545"/>
          </a:xfrm>
          <a:prstGeom prst="rect">
            <a:avLst/>
          </a:prstGeom>
          <a:noFill/>
        </p:spPr>
        <p:txBody>
          <a:bodyPr wrap="square" rtlCol="0">
            <a:spAutoFit/>
          </a:bodyPr>
          <a:lstStyle/>
          <a:p>
            <a:pPr algn="just"/>
            <a:r>
              <a:rPr lang="en-US" sz="4000" i="1" dirty="0">
                <a:solidFill>
                  <a:schemeClr val="bg1"/>
                </a:solidFill>
              </a:rPr>
              <a:t>“And without faith it is impossible to please Him, for he who comes to God must believe that He is and that He is a rewarder of those who seek Him.”</a:t>
            </a:r>
            <a:endParaRPr lang="en-US" sz="4000" dirty="0">
              <a:solidFill>
                <a:schemeClr val="bg1"/>
              </a:solidFill>
            </a:endParaRPr>
          </a:p>
        </p:txBody>
      </p:sp>
    </p:spTree>
    <p:extLst>
      <p:ext uri="{BB962C8B-B14F-4D97-AF65-F5344CB8AC3E}">
        <p14:creationId xmlns:p14="http://schemas.microsoft.com/office/powerpoint/2010/main" val="389131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6:23c</a:t>
            </a:r>
            <a:endParaRPr lang="en-US" sz="4800" dirty="0">
              <a:solidFill>
                <a:schemeClr val="bg1"/>
              </a:solidFill>
            </a:endParaRPr>
          </a:p>
        </p:txBody>
      </p:sp>
      <p:sp>
        <p:nvSpPr>
          <p:cNvPr id="10" name="TextBox 9"/>
          <p:cNvSpPr txBox="1"/>
          <p:nvPr/>
        </p:nvSpPr>
        <p:spPr>
          <a:xfrm>
            <a:off x="304800" y="914400"/>
            <a:ext cx="8610600" cy="4154984"/>
          </a:xfrm>
          <a:prstGeom prst="rect">
            <a:avLst/>
          </a:prstGeom>
          <a:noFill/>
        </p:spPr>
        <p:txBody>
          <a:bodyPr wrap="square" rtlCol="0">
            <a:spAutoFit/>
          </a:bodyPr>
          <a:lstStyle/>
          <a:p>
            <a:pPr algn="just"/>
            <a:r>
              <a:rPr lang="en-US" sz="4400" i="1" dirty="0">
                <a:solidFill>
                  <a:schemeClr val="bg1"/>
                </a:solidFill>
              </a:rPr>
              <a:t>I</a:t>
            </a:r>
            <a:r>
              <a:rPr lang="en-US" sz="4400" i="1" dirty="0" smtClean="0">
                <a:solidFill>
                  <a:schemeClr val="bg1"/>
                </a:solidFill>
              </a:rPr>
              <a:t>n </a:t>
            </a:r>
            <a:r>
              <a:rPr lang="en-US" sz="4400" i="1" dirty="0">
                <a:solidFill>
                  <a:schemeClr val="bg1"/>
                </a:solidFill>
              </a:rPr>
              <a:t>light of what it means to be a Christian sound in doctrine and stable in duty, what is and how do we experience the blessing of </a:t>
            </a:r>
            <a:r>
              <a:rPr lang="en-US" sz="4400" b="1" i="1" dirty="0" smtClean="0">
                <a:solidFill>
                  <a:srgbClr val="00FF00"/>
                </a:solidFill>
              </a:rPr>
              <a:t>FAITH</a:t>
            </a:r>
            <a:r>
              <a:rPr lang="en-US" sz="4400" i="1" dirty="0" smtClean="0">
                <a:solidFill>
                  <a:schemeClr val="bg1"/>
                </a:solidFill>
              </a:rPr>
              <a:t>.</a:t>
            </a:r>
            <a:endParaRPr lang="en-US" sz="4400" i="1" dirty="0" smtClean="0">
              <a:solidFill>
                <a:schemeClr val="bg1"/>
              </a:solidFill>
            </a:endParaRPr>
          </a:p>
          <a:p>
            <a:pPr algn="just"/>
            <a:endParaRPr lang="en-US" sz="4400" i="1" dirty="0">
              <a:solidFill>
                <a:schemeClr val="bg1"/>
              </a:solidFill>
            </a:endParaRPr>
          </a:p>
          <a:p>
            <a:pPr algn="ctr"/>
            <a:r>
              <a:rPr lang="en-US" sz="4400" b="1" dirty="0" smtClean="0">
                <a:solidFill>
                  <a:schemeClr val="bg1"/>
                </a:solidFill>
              </a:rPr>
              <a:t>The </a:t>
            </a:r>
            <a:r>
              <a:rPr lang="en-US" sz="4400" b="1" u="sng" dirty="0" smtClean="0">
                <a:solidFill>
                  <a:schemeClr val="bg1"/>
                </a:solidFill>
              </a:rPr>
              <a:t>passion</a:t>
            </a:r>
            <a:r>
              <a:rPr lang="en-US" sz="4400" b="1" dirty="0" smtClean="0">
                <a:solidFill>
                  <a:schemeClr val="bg1"/>
                </a:solidFill>
              </a:rPr>
              <a:t> of a practicing believer</a:t>
            </a:r>
            <a:endParaRPr lang="en-US" sz="4400" b="1"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47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12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a:pPr>
            <a:r>
              <a:rPr lang="en-US" sz="3400" b="1" dirty="0" smtClean="0">
                <a:solidFill>
                  <a:schemeClr val="bg1"/>
                </a:solidFill>
              </a:rPr>
              <a:t>The passion of the Christian life is one of </a:t>
            </a:r>
            <a:r>
              <a:rPr lang="en-US" sz="3400" b="1" dirty="0" smtClean="0">
                <a:solidFill>
                  <a:schemeClr val="bg1"/>
                </a:solidFill>
              </a:rPr>
              <a:t>faith</a:t>
            </a:r>
            <a:r>
              <a:rPr lang="en-US" sz="3400" b="1" baseline="30000" dirty="0" smtClean="0">
                <a:solidFill>
                  <a:schemeClr val="bg1"/>
                </a:solidFill>
              </a:rPr>
              <a:t>(6:23c)</a:t>
            </a:r>
            <a:endParaRPr lang="en-US" sz="3400" b="1" baseline="30000" dirty="0" smtClean="0">
              <a:solidFill>
                <a:schemeClr val="bg1"/>
              </a:solidFill>
            </a:endParaRPr>
          </a:p>
        </p:txBody>
      </p:sp>
      <p:sp>
        <p:nvSpPr>
          <p:cNvPr id="10" name="TextBox 9"/>
          <p:cNvSpPr txBox="1"/>
          <p:nvPr/>
        </p:nvSpPr>
        <p:spPr>
          <a:xfrm>
            <a:off x="304800" y="1305580"/>
            <a:ext cx="8610600" cy="523220"/>
          </a:xfrm>
          <a:prstGeom prst="rect">
            <a:avLst/>
          </a:prstGeom>
          <a:noFill/>
        </p:spPr>
        <p:txBody>
          <a:bodyPr wrap="square" rtlCol="0">
            <a:spAutoFit/>
          </a:bodyPr>
          <a:lstStyle/>
          <a:p>
            <a:r>
              <a:rPr lang="en-US" sz="2800" i="1" dirty="0">
                <a:solidFill>
                  <a:schemeClr val="bg1"/>
                </a:solidFill>
              </a:rPr>
              <a:t>Peace be to the </a:t>
            </a:r>
            <a:r>
              <a:rPr lang="en-US" sz="2800" i="1" dirty="0" smtClean="0">
                <a:solidFill>
                  <a:schemeClr val="bg1"/>
                </a:solidFill>
              </a:rPr>
              <a:t>brethren </a:t>
            </a:r>
            <a:r>
              <a:rPr lang="en-US" sz="2800" i="1" dirty="0" smtClean="0">
                <a:solidFill>
                  <a:schemeClr val="bg1"/>
                </a:solidFill>
              </a:rPr>
              <a:t>and love with </a:t>
            </a:r>
            <a:r>
              <a:rPr lang="en-US" sz="2800" b="1" i="1" u="sng" dirty="0" smtClean="0">
                <a:solidFill>
                  <a:srgbClr val="00FF00"/>
                </a:solidFill>
              </a:rPr>
              <a:t>FAITH</a:t>
            </a:r>
            <a:r>
              <a:rPr lang="en-US" sz="2800" i="1" dirty="0" smtClean="0">
                <a:solidFill>
                  <a:schemeClr val="bg1"/>
                </a:solidFill>
              </a:rPr>
              <a:t>…</a:t>
            </a:r>
            <a:endParaRPr lang="en-US" sz="2800" dirty="0">
              <a:solidFill>
                <a:schemeClr val="bg1"/>
              </a:solidFill>
            </a:endParaRPr>
          </a:p>
        </p:txBody>
      </p:sp>
      <p:sp>
        <p:nvSpPr>
          <p:cNvPr id="3" name="TextBox 2"/>
          <p:cNvSpPr txBox="1"/>
          <p:nvPr/>
        </p:nvSpPr>
        <p:spPr>
          <a:xfrm>
            <a:off x="304800" y="1905000"/>
            <a:ext cx="8610600" cy="4278094"/>
          </a:xfrm>
          <a:prstGeom prst="rect">
            <a:avLst/>
          </a:prstGeom>
          <a:noFill/>
        </p:spPr>
        <p:txBody>
          <a:bodyPr wrap="square" rtlCol="0">
            <a:spAutoFit/>
          </a:bodyPr>
          <a:lstStyle/>
          <a:p>
            <a:pPr algn="just"/>
            <a:r>
              <a:rPr lang="en-US" sz="3600" dirty="0" smtClean="0">
                <a:solidFill>
                  <a:schemeClr val="bg1"/>
                </a:solidFill>
              </a:rPr>
              <a:t>Could be read, </a:t>
            </a:r>
            <a:r>
              <a:rPr lang="en-US" sz="3600" i="1" dirty="0" smtClean="0">
                <a:solidFill>
                  <a:schemeClr val="bg1"/>
                </a:solidFill>
              </a:rPr>
              <a:t>“Peace and love be to the brethren with </a:t>
            </a:r>
            <a:r>
              <a:rPr lang="en-US" sz="3600" i="1" dirty="0" smtClean="0">
                <a:solidFill>
                  <a:schemeClr val="bg1"/>
                </a:solidFill>
              </a:rPr>
              <a:t>FAITH…”</a:t>
            </a:r>
            <a:endParaRPr lang="en-US" sz="2000" i="1" dirty="0" smtClean="0">
              <a:solidFill>
                <a:schemeClr val="bg1"/>
              </a:solidFill>
            </a:endParaRPr>
          </a:p>
          <a:p>
            <a:pPr algn="just"/>
            <a:endParaRPr lang="en-US" sz="2000" i="1" dirty="0">
              <a:solidFill>
                <a:schemeClr val="bg1"/>
              </a:solidFill>
            </a:endParaRPr>
          </a:p>
          <a:p>
            <a:pPr marL="571500" indent="-571500" algn="just">
              <a:buFont typeface="Wingdings" panose="05000000000000000000" pitchFamily="2" charset="2"/>
              <a:buChar char="§"/>
            </a:pPr>
            <a:r>
              <a:rPr lang="en-US" sz="3600" i="1" dirty="0" smtClean="0">
                <a:solidFill>
                  <a:schemeClr val="bg1"/>
                </a:solidFill>
              </a:rPr>
              <a:t>The word “faith” is used eight times in Ephesians</a:t>
            </a:r>
          </a:p>
          <a:p>
            <a:pPr marL="571500" indent="-571500" algn="just">
              <a:buFont typeface="Wingdings" panose="05000000000000000000" pitchFamily="2" charset="2"/>
              <a:buChar char="§"/>
            </a:pPr>
            <a:r>
              <a:rPr lang="en-US" sz="3600" b="1" dirty="0" smtClean="0">
                <a:solidFill>
                  <a:schemeClr val="bg1"/>
                </a:solidFill>
              </a:rPr>
              <a:t>Definitions:</a:t>
            </a:r>
          </a:p>
          <a:p>
            <a:pPr marL="1028700" lvl="1" indent="-571500" algn="just">
              <a:buFont typeface="Wingdings" panose="05000000000000000000" pitchFamily="2" charset="2"/>
              <a:buChar char="§"/>
            </a:pPr>
            <a:r>
              <a:rPr lang="en-US" sz="3600" b="1" i="1" u="sng" dirty="0" smtClean="0">
                <a:solidFill>
                  <a:schemeClr val="bg1"/>
                </a:solidFill>
              </a:rPr>
              <a:t>F</a:t>
            </a:r>
            <a:r>
              <a:rPr lang="en-US" sz="3600" i="1" dirty="0" smtClean="0">
                <a:solidFill>
                  <a:schemeClr val="bg1"/>
                </a:solidFill>
              </a:rPr>
              <a:t>antastic </a:t>
            </a:r>
            <a:r>
              <a:rPr lang="en-US" sz="3600" b="1" i="1" u="sng" dirty="0" smtClean="0">
                <a:solidFill>
                  <a:schemeClr val="bg1"/>
                </a:solidFill>
              </a:rPr>
              <a:t>A</a:t>
            </a:r>
            <a:r>
              <a:rPr lang="en-US" sz="3600" i="1" dirty="0" smtClean="0">
                <a:solidFill>
                  <a:schemeClr val="bg1"/>
                </a:solidFill>
              </a:rPr>
              <a:t>dventure </a:t>
            </a:r>
            <a:r>
              <a:rPr lang="en-US" sz="3600" b="1" i="1" u="sng" dirty="0" smtClean="0">
                <a:solidFill>
                  <a:schemeClr val="bg1"/>
                </a:solidFill>
              </a:rPr>
              <a:t>I</a:t>
            </a:r>
            <a:r>
              <a:rPr lang="en-US" sz="3600" i="1" dirty="0" smtClean="0">
                <a:solidFill>
                  <a:schemeClr val="bg1"/>
                </a:solidFill>
              </a:rPr>
              <a:t>n </a:t>
            </a:r>
            <a:r>
              <a:rPr lang="en-US" sz="3600" b="1" i="1" u="sng" dirty="0" smtClean="0">
                <a:solidFill>
                  <a:schemeClr val="bg1"/>
                </a:solidFill>
              </a:rPr>
              <a:t>T</a:t>
            </a:r>
            <a:r>
              <a:rPr lang="en-US" sz="3600" i="1" dirty="0" smtClean="0">
                <a:solidFill>
                  <a:schemeClr val="bg1"/>
                </a:solidFill>
              </a:rPr>
              <a:t>rusting </a:t>
            </a:r>
            <a:r>
              <a:rPr lang="en-US" sz="3600" b="1" i="1" u="sng" dirty="0" smtClean="0">
                <a:solidFill>
                  <a:schemeClr val="bg1"/>
                </a:solidFill>
              </a:rPr>
              <a:t>H</a:t>
            </a:r>
            <a:r>
              <a:rPr lang="en-US" sz="3600" i="1" dirty="0" smtClean="0">
                <a:solidFill>
                  <a:schemeClr val="bg1"/>
                </a:solidFill>
              </a:rPr>
              <a:t>im</a:t>
            </a:r>
          </a:p>
          <a:p>
            <a:pPr marL="1028700" lvl="1" indent="-571500" algn="just">
              <a:buFont typeface="Wingdings" panose="05000000000000000000" pitchFamily="2" charset="2"/>
              <a:buChar char="§"/>
            </a:pPr>
            <a:r>
              <a:rPr lang="en-US" sz="3600" i="1" dirty="0" smtClean="0">
                <a:solidFill>
                  <a:schemeClr val="bg1"/>
                </a:solidFill>
              </a:rPr>
              <a:t>Belief in Action</a:t>
            </a:r>
            <a:endParaRPr lang="en-US" sz="3600" i="1" dirty="0" smtClean="0">
              <a:solidFill>
                <a:schemeClr val="bg1"/>
              </a:solidFill>
            </a:endParaRPr>
          </a:p>
        </p:txBody>
      </p:sp>
    </p:spTree>
    <p:extLst>
      <p:ext uri="{BB962C8B-B14F-4D97-AF65-F5344CB8AC3E}">
        <p14:creationId xmlns:p14="http://schemas.microsoft.com/office/powerpoint/2010/main" val="33031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1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5500"/>
                            </p:stCondLst>
                            <p:childTnLst>
                              <p:par>
                                <p:cTn id="13" presetID="10" presetClass="entr" presetSubtype="0" fill="hold" nodeType="afterEffect">
                                  <p:stCondLst>
                                    <p:cond delay="1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75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750"/>
                                        <p:tgtEl>
                                          <p:spTgt spid="3">
                                            <p:txEl>
                                              <p:pRg st="3" end="3"/>
                                            </p:txEl>
                                          </p:spTgt>
                                        </p:tgtEl>
                                      </p:cBhvr>
                                    </p:animEffect>
                                  </p:childTnLst>
                                </p:cTn>
                              </p:par>
                            </p:childTnLst>
                          </p:cTn>
                        </p:par>
                        <p:par>
                          <p:cTn id="21" fill="hold">
                            <p:stCondLst>
                              <p:cond delay="2750"/>
                            </p:stCondLst>
                            <p:childTnLst>
                              <p:par>
                                <p:cTn id="22" presetID="10" presetClass="entr" presetSubtype="0" fill="hold" nodeType="afterEffect">
                                  <p:stCondLst>
                                    <p:cond delay="25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750"/>
                                        <p:tgtEl>
                                          <p:spTgt spid="3">
                                            <p:txEl>
                                              <p:pRg st="4" end="4"/>
                                            </p:txEl>
                                          </p:spTgt>
                                        </p:tgtEl>
                                      </p:cBhvr>
                                    </p:animEffect>
                                  </p:childTnLst>
                                </p:cTn>
                              </p:par>
                            </p:childTnLst>
                          </p:cTn>
                        </p:par>
                        <p:par>
                          <p:cTn id="25" fill="hold">
                            <p:stCondLst>
                              <p:cond delay="5750"/>
                            </p:stCondLst>
                            <p:childTnLst>
                              <p:par>
                                <p:cTn id="26" presetID="10" presetClass="entr" presetSubtype="0" fill="hold" nodeType="afterEffect">
                                  <p:stCondLst>
                                    <p:cond delay="325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“Faith” and “Believe”</a:t>
            </a:r>
            <a:endParaRPr lang="en-US" sz="4800" dirty="0" smtClean="0">
              <a:solidFill>
                <a:schemeClr val="bg1"/>
              </a:solidFill>
            </a:endParaRPr>
          </a:p>
        </p:txBody>
      </p:sp>
      <p:sp>
        <p:nvSpPr>
          <p:cNvPr id="6" name="TextBox 5"/>
          <p:cNvSpPr txBox="1"/>
          <p:nvPr/>
        </p:nvSpPr>
        <p:spPr>
          <a:xfrm>
            <a:off x="304800" y="1143000"/>
            <a:ext cx="8610600" cy="1569660"/>
          </a:xfrm>
          <a:prstGeom prst="rect">
            <a:avLst/>
          </a:prstGeom>
          <a:noFill/>
        </p:spPr>
        <p:txBody>
          <a:bodyPr wrap="square" rtlCol="0">
            <a:spAutoFit/>
          </a:bodyPr>
          <a:lstStyle/>
          <a:p>
            <a:pPr lvl="0" algn="just"/>
            <a:r>
              <a:rPr lang="en-US" sz="3200" dirty="0">
                <a:solidFill>
                  <a:schemeClr val="bg1"/>
                </a:solidFill>
              </a:rPr>
              <a:t>G</a:t>
            </a:r>
            <a:r>
              <a:rPr lang="en-US" sz="3200" dirty="0" smtClean="0">
                <a:solidFill>
                  <a:schemeClr val="bg1"/>
                </a:solidFill>
              </a:rPr>
              <a:t>eneral </a:t>
            </a:r>
            <a:r>
              <a:rPr lang="en-US" sz="3200" dirty="0">
                <a:solidFill>
                  <a:schemeClr val="bg1"/>
                </a:solidFill>
              </a:rPr>
              <a:t>speaking, the word </a:t>
            </a:r>
            <a:r>
              <a:rPr lang="en-US" sz="3200" b="1" i="1" u="sng" dirty="0">
                <a:solidFill>
                  <a:schemeClr val="bg1"/>
                </a:solidFill>
              </a:rPr>
              <a:t>believe</a:t>
            </a:r>
            <a:r>
              <a:rPr lang="en-US" sz="3200" dirty="0">
                <a:solidFill>
                  <a:schemeClr val="bg1"/>
                </a:solidFill>
              </a:rPr>
              <a:t> </a:t>
            </a:r>
            <a:r>
              <a:rPr lang="en-US" sz="3200" dirty="0" smtClean="0">
                <a:solidFill>
                  <a:schemeClr val="bg1"/>
                </a:solidFill>
              </a:rPr>
              <a:t>[</a:t>
            </a:r>
            <a:r>
              <a:rPr lang="en-US" sz="3200" dirty="0" err="1" smtClean="0">
                <a:solidFill>
                  <a:schemeClr val="bg1"/>
                </a:solidFill>
              </a:rPr>
              <a:t>pisteuo</a:t>
            </a:r>
            <a:r>
              <a:rPr lang="en-US" sz="3200" dirty="0" smtClean="0">
                <a:solidFill>
                  <a:schemeClr val="bg1"/>
                </a:solidFill>
              </a:rPr>
              <a:t>] is </a:t>
            </a:r>
            <a:r>
              <a:rPr lang="en-US" sz="3200" dirty="0">
                <a:solidFill>
                  <a:schemeClr val="bg1"/>
                </a:solidFill>
              </a:rPr>
              <a:t>the verb form of </a:t>
            </a:r>
            <a:r>
              <a:rPr lang="en-US" sz="3200" i="1" dirty="0">
                <a:solidFill>
                  <a:schemeClr val="bg1"/>
                </a:solidFill>
              </a:rPr>
              <a:t>faith</a:t>
            </a:r>
            <a:r>
              <a:rPr lang="en-US" sz="3200" dirty="0">
                <a:solidFill>
                  <a:schemeClr val="bg1"/>
                </a:solidFill>
              </a:rPr>
              <a:t> and </a:t>
            </a:r>
            <a:r>
              <a:rPr lang="en-US" sz="3200" b="1" i="1" u="sng" dirty="0">
                <a:solidFill>
                  <a:schemeClr val="bg1"/>
                </a:solidFill>
              </a:rPr>
              <a:t>faith</a:t>
            </a:r>
            <a:r>
              <a:rPr lang="en-US" sz="3200" dirty="0">
                <a:solidFill>
                  <a:schemeClr val="bg1"/>
                </a:solidFill>
              </a:rPr>
              <a:t> </a:t>
            </a:r>
            <a:r>
              <a:rPr lang="en-US" sz="3200" dirty="0" smtClean="0">
                <a:solidFill>
                  <a:schemeClr val="bg1"/>
                </a:solidFill>
              </a:rPr>
              <a:t>[</a:t>
            </a:r>
            <a:r>
              <a:rPr lang="en-US" sz="3200" dirty="0" err="1" smtClean="0">
                <a:solidFill>
                  <a:schemeClr val="bg1"/>
                </a:solidFill>
              </a:rPr>
              <a:t>pistis</a:t>
            </a:r>
            <a:r>
              <a:rPr lang="en-US" sz="3200" dirty="0" smtClean="0">
                <a:solidFill>
                  <a:schemeClr val="bg1"/>
                </a:solidFill>
              </a:rPr>
              <a:t>] is </a:t>
            </a:r>
            <a:r>
              <a:rPr lang="en-US" sz="3200" dirty="0">
                <a:solidFill>
                  <a:schemeClr val="bg1"/>
                </a:solidFill>
              </a:rPr>
              <a:t>the noun form of </a:t>
            </a:r>
            <a:r>
              <a:rPr lang="en-US" sz="3200" i="1" dirty="0">
                <a:solidFill>
                  <a:schemeClr val="bg1"/>
                </a:solidFill>
              </a:rPr>
              <a:t>believe</a:t>
            </a:r>
            <a:r>
              <a:rPr lang="en-US" sz="3200" dirty="0">
                <a:solidFill>
                  <a:schemeClr val="bg1"/>
                </a:solidFill>
              </a:rPr>
              <a:t>. </a:t>
            </a:r>
            <a:endParaRPr lang="en-US" sz="3200" i="1" dirty="0" smtClean="0">
              <a:solidFill>
                <a:schemeClr val="bg1"/>
              </a:solidFill>
            </a:endParaRPr>
          </a:p>
        </p:txBody>
      </p:sp>
      <p:sp>
        <p:nvSpPr>
          <p:cNvPr id="7" name="TextBox 6"/>
          <p:cNvSpPr txBox="1"/>
          <p:nvPr/>
        </p:nvSpPr>
        <p:spPr>
          <a:xfrm>
            <a:off x="304800" y="3048000"/>
            <a:ext cx="8610600" cy="1754326"/>
          </a:xfrm>
          <a:prstGeom prst="rect">
            <a:avLst/>
          </a:prstGeom>
          <a:noFill/>
        </p:spPr>
        <p:txBody>
          <a:bodyPr wrap="square" rtlCol="0">
            <a:spAutoFit/>
          </a:bodyPr>
          <a:lstStyle/>
          <a:p>
            <a:pPr lvl="0" algn="just"/>
            <a:r>
              <a:rPr lang="en-US" sz="3600" b="1" dirty="0">
                <a:solidFill>
                  <a:schemeClr val="bg1"/>
                </a:solidFill>
              </a:rPr>
              <a:t>“faith” </a:t>
            </a:r>
            <a:r>
              <a:rPr lang="en-US" sz="3600" dirty="0" smtClean="0">
                <a:solidFill>
                  <a:schemeClr val="bg1"/>
                </a:solidFill>
              </a:rPr>
              <a:t>- in </a:t>
            </a:r>
            <a:r>
              <a:rPr lang="en-US" sz="3600" dirty="0">
                <a:solidFill>
                  <a:schemeClr val="bg1"/>
                </a:solidFill>
              </a:rPr>
              <a:t>the Bible speaks of </a:t>
            </a:r>
            <a:r>
              <a:rPr lang="en-US" sz="3600" i="1" dirty="0">
                <a:solidFill>
                  <a:schemeClr val="bg1"/>
                </a:solidFill>
              </a:rPr>
              <a:t>a trust or confidence in God; in who He is, what He does, and what He says.</a:t>
            </a:r>
            <a:r>
              <a:rPr lang="en-US" sz="3600" dirty="0">
                <a:solidFill>
                  <a:schemeClr val="bg1"/>
                </a:solidFill>
              </a:rPr>
              <a:t> </a:t>
            </a:r>
            <a:endParaRPr lang="en-US" sz="3600" i="1" dirty="0" smtClean="0">
              <a:solidFill>
                <a:schemeClr val="bg1"/>
              </a:solidFill>
            </a:endParaRPr>
          </a:p>
        </p:txBody>
      </p:sp>
    </p:spTree>
    <p:extLst>
      <p:ext uri="{BB962C8B-B14F-4D97-AF65-F5344CB8AC3E}">
        <p14:creationId xmlns:p14="http://schemas.microsoft.com/office/powerpoint/2010/main" val="121997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250"/>
                                        <p:tgtEl>
                                          <p:spTgt spid="6"/>
                                        </p:tgtEl>
                                      </p:cBhvr>
                                    </p:animEffect>
                                  </p:childTnLst>
                                </p:cTn>
                              </p:par>
                            </p:childTnLst>
                          </p:cTn>
                        </p:par>
                        <p:par>
                          <p:cTn id="8" fill="hold">
                            <p:stCondLst>
                              <p:cond delay="3000"/>
                            </p:stCondLst>
                            <p:childTnLst>
                              <p:par>
                                <p:cTn id="9" presetID="10" presetClass="entr" presetSubtype="0" fill="hold" grpId="0" nodeType="afterEffect">
                                  <p:stCondLst>
                                    <p:cond delay="4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What is “faith”?</a:t>
            </a:r>
            <a:endParaRPr lang="en-US" sz="4800" dirty="0" smtClean="0">
              <a:solidFill>
                <a:schemeClr val="bg1"/>
              </a:solidFill>
            </a:endParaRPr>
          </a:p>
        </p:txBody>
      </p:sp>
      <p:sp>
        <p:nvSpPr>
          <p:cNvPr id="6" name="TextBox 5"/>
          <p:cNvSpPr txBox="1"/>
          <p:nvPr/>
        </p:nvSpPr>
        <p:spPr>
          <a:xfrm>
            <a:off x="304800" y="1143000"/>
            <a:ext cx="8610600" cy="646331"/>
          </a:xfrm>
          <a:prstGeom prst="rect">
            <a:avLst/>
          </a:prstGeom>
          <a:noFill/>
        </p:spPr>
        <p:txBody>
          <a:bodyPr wrap="square" rtlCol="0">
            <a:spAutoFit/>
          </a:bodyPr>
          <a:lstStyle/>
          <a:p>
            <a:pPr marL="514350" lvl="0" indent="-514350" algn="just">
              <a:buAutoNum type="alphaUcPeriod"/>
            </a:pPr>
            <a:r>
              <a:rPr lang="en-US" sz="3600" dirty="0" smtClean="0">
                <a:solidFill>
                  <a:schemeClr val="bg1"/>
                </a:solidFill>
              </a:rPr>
              <a:t>Faith is knowledge</a:t>
            </a:r>
          </a:p>
        </p:txBody>
      </p:sp>
      <p:sp>
        <p:nvSpPr>
          <p:cNvPr id="7" name="TextBox 6"/>
          <p:cNvSpPr txBox="1"/>
          <p:nvPr/>
        </p:nvSpPr>
        <p:spPr>
          <a:xfrm>
            <a:off x="304800" y="1828800"/>
            <a:ext cx="8610600" cy="3046988"/>
          </a:xfrm>
          <a:prstGeom prst="rect">
            <a:avLst/>
          </a:prstGeom>
          <a:noFill/>
        </p:spPr>
        <p:txBody>
          <a:bodyPr wrap="square" rtlCol="0">
            <a:spAutoFit/>
          </a:bodyPr>
          <a:lstStyle/>
          <a:p>
            <a:pPr lvl="0" algn="just"/>
            <a:r>
              <a:rPr lang="en-US" sz="3200" dirty="0" smtClean="0">
                <a:solidFill>
                  <a:schemeClr val="bg1"/>
                </a:solidFill>
              </a:rPr>
              <a:t>What is known </a:t>
            </a:r>
            <a:r>
              <a:rPr lang="en-US" sz="3200" i="1" u="sng" dirty="0" smtClean="0">
                <a:solidFill>
                  <a:schemeClr val="bg1"/>
                </a:solidFill>
              </a:rPr>
              <a:t>about</a:t>
            </a:r>
            <a:r>
              <a:rPr lang="en-US" sz="3200" dirty="0" smtClean="0">
                <a:solidFill>
                  <a:schemeClr val="bg1"/>
                </a:solidFill>
              </a:rPr>
              <a:t> God either through the </a:t>
            </a:r>
            <a:r>
              <a:rPr lang="en-US" sz="3200" dirty="0">
                <a:solidFill>
                  <a:schemeClr val="bg1"/>
                </a:solidFill>
              </a:rPr>
              <a:t>general revelation of </a:t>
            </a:r>
            <a:r>
              <a:rPr lang="en-US" sz="3200" dirty="0" smtClean="0">
                <a:solidFill>
                  <a:schemeClr val="bg1"/>
                </a:solidFill>
              </a:rPr>
              <a:t>God via </a:t>
            </a:r>
            <a:r>
              <a:rPr lang="en-US" sz="3200" dirty="0">
                <a:solidFill>
                  <a:schemeClr val="bg1"/>
                </a:solidFill>
              </a:rPr>
              <a:t>creation (Romans 1:20); or </a:t>
            </a:r>
            <a:r>
              <a:rPr lang="en-US" sz="3200" dirty="0" smtClean="0">
                <a:solidFill>
                  <a:schemeClr val="bg1"/>
                </a:solidFill>
              </a:rPr>
              <a:t>through special </a:t>
            </a:r>
            <a:r>
              <a:rPr lang="en-US" sz="3200" dirty="0">
                <a:solidFill>
                  <a:schemeClr val="bg1"/>
                </a:solidFill>
              </a:rPr>
              <a:t>revelation of God, that is what we know of Him via His Word and most especially what we know of God via the coming of the Living Word, Jesus Christ (John 1:18; 14:8-9).</a:t>
            </a:r>
            <a:endParaRPr lang="en-US" sz="3200" i="1" dirty="0" smtClean="0">
              <a:solidFill>
                <a:schemeClr val="bg1"/>
              </a:solidFill>
            </a:endParaRPr>
          </a:p>
        </p:txBody>
      </p:sp>
    </p:spTree>
    <p:extLst>
      <p:ext uri="{BB962C8B-B14F-4D97-AF65-F5344CB8AC3E}">
        <p14:creationId xmlns:p14="http://schemas.microsoft.com/office/powerpoint/2010/main" val="212932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par>
                          <p:cTn id="8" fill="hold">
                            <p:stCondLst>
                              <p:cond delay="3000"/>
                            </p:stCondLst>
                            <p:childTnLst>
                              <p:par>
                                <p:cTn id="9" presetID="10" presetClass="entr" presetSubtype="0" fill="hold" grpId="0" nodeType="afterEffect">
                                  <p:stCondLst>
                                    <p:cond delay="3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Romans 4:19-21</a:t>
            </a:r>
            <a:endParaRPr lang="en-US" sz="4800" dirty="0" smtClean="0">
              <a:solidFill>
                <a:schemeClr val="bg1"/>
              </a:solidFill>
            </a:endParaRPr>
          </a:p>
        </p:txBody>
      </p:sp>
      <p:sp>
        <p:nvSpPr>
          <p:cNvPr id="10" name="TextBox 9"/>
          <p:cNvSpPr txBox="1"/>
          <p:nvPr/>
        </p:nvSpPr>
        <p:spPr>
          <a:xfrm>
            <a:off x="304800" y="917912"/>
            <a:ext cx="8610600" cy="5078313"/>
          </a:xfrm>
          <a:prstGeom prst="rect">
            <a:avLst/>
          </a:prstGeom>
          <a:noFill/>
        </p:spPr>
        <p:txBody>
          <a:bodyPr wrap="square" rtlCol="0">
            <a:spAutoFit/>
          </a:bodyPr>
          <a:lstStyle/>
          <a:p>
            <a:pPr algn="just"/>
            <a:r>
              <a:rPr lang="en-US" sz="3600" i="1" dirty="0">
                <a:solidFill>
                  <a:schemeClr val="bg1"/>
                </a:solidFill>
              </a:rPr>
              <a:t>“19 Without becoming weak in faith he contemplated his own body, now as good as dead since he was about a hundred years old, and the deadness of Sarah's womb; 20 yet, with respect to the promise of God, he did not waver in unbelief but grew strong in faith, giving glory to God, 21 and being fully assured that what God had promised, He was able also to perform.” </a:t>
            </a:r>
            <a:endParaRPr lang="en-US" sz="3600" dirty="0">
              <a:solidFill>
                <a:schemeClr val="bg1"/>
              </a:solidFill>
            </a:endParaRPr>
          </a:p>
        </p:txBody>
      </p:sp>
    </p:spTree>
    <p:extLst>
      <p:ext uri="{BB962C8B-B14F-4D97-AF65-F5344CB8AC3E}">
        <p14:creationId xmlns:p14="http://schemas.microsoft.com/office/powerpoint/2010/main" val="20131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27765</TotalTime>
  <Words>1294</Words>
  <Application>Microsoft Office PowerPoint</Application>
  <PresentationFormat>On-screen Show (4:3)</PresentationFormat>
  <Paragraphs>67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739</cp:revision>
  <dcterms:created xsi:type="dcterms:W3CDTF">2013-08-08T16:28:40Z</dcterms:created>
  <dcterms:modified xsi:type="dcterms:W3CDTF">2017-09-24T10:27:22Z</dcterms:modified>
</cp:coreProperties>
</file>