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455" r:id="rId2"/>
    <p:sldId id="1674" r:id="rId3"/>
    <p:sldId id="1675" r:id="rId4"/>
    <p:sldId id="1402" r:id="rId5"/>
    <p:sldId id="1554" r:id="rId6"/>
    <p:sldId id="1667" r:id="rId7"/>
    <p:sldId id="1678" r:id="rId8"/>
    <p:sldId id="1682" r:id="rId9"/>
    <p:sldId id="1683" r:id="rId10"/>
    <p:sldId id="1684" r:id="rId11"/>
    <p:sldId id="1685" r:id="rId12"/>
    <p:sldId id="1686" r:id="rId13"/>
    <p:sldId id="1687" r:id="rId14"/>
    <p:sldId id="1681" r:id="rId15"/>
    <p:sldId id="1688" r:id="rId16"/>
    <p:sldId id="1689" r:id="rId17"/>
    <p:sldId id="1690" r:id="rId18"/>
    <p:sldId id="1649" r:id="rId19"/>
    <p:sldId id="85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9/14/2017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9/14/2017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4:12-15</a:t>
            </a:r>
            <a:endParaRPr lang="en-US" sz="4800" dirty="0" smtClean="0">
              <a:solidFill>
                <a:schemeClr val="bg1"/>
              </a:solidFill>
            </a:endParaRPr>
          </a:p>
        </p:txBody>
      </p:sp>
      <p:sp>
        <p:nvSpPr>
          <p:cNvPr id="10" name="TextBox 9"/>
          <p:cNvSpPr txBox="1"/>
          <p:nvPr/>
        </p:nvSpPr>
        <p:spPr>
          <a:xfrm>
            <a:off x="304800" y="917912"/>
            <a:ext cx="8610600" cy="5170646"/>
          </a:xfrm>
          <a:prstGeom prst="rect">
            <a:avLst/>
          </a:prstGeom>
          <a:noFill/>
        </p:spPr>
        <p:txBody>
          <a:bodyPr wrap="square" rtlCol="0">
            <a:spAutoFit/>
          </a:bodyPr>
          <a:lstStyle/>
          <a:p>
            <a:pPr algn="just"/>
            <a:r>
              <a:rPr lang="en-US" sz="3000" i="1" dirty="0">
                <a:solidFill>
                  <a:schemeClr val="bg1"/>
                </a:solidFill>
              </a:rPr>
              <a:t>“12 for the equipping of the saints for the work of service, to the building up of the body of Christ; 13 until we all attain to the unity of the faith, and of the knowledge of the Son of God, to a mature man, to the measure of the stature which belongs to the fullness of Christ. 14 As a result, we are no longer to be children, tossed here and there by waves and carried about by every wind of doctrine, by the trickery of men, by craftiness in deceitful scheming; 15 but </a:t>
            </a:r>
            <a:r>
              <a:rPr lang="en-US" sz="3000" b="1" i="1" dirty="0" smtClean="0">
                <a:solidFill>
                  <a:srgbClr val="FF0000"/>
                </a:solidFill>
              </a:rPr>
              <a:t>SPEAKING THE TRUTH IN LOVE</a:t>
            </a:r>
            <a:r>
              <a:rPr lang="en-US" sz="3000" i="1" dirty="0" smtClean="0">
                <a:solidFill>
                  <a:schemeClr val="bg1"/>
                </a:solidFill>
              </a:rPr>
              <a:t>, </a:t>
            </a:r>
            <a:r>
              <a:rPr lang="en-US" sz="3000" i="1" dirty="0">
                <a:solidFill>
                  <a:schemeClr val="bg1"/>
                </a:solidFill>
              </a:rPr>
              <a:t>we are to grow up in all aspects into Him who is the head, even Christ…” </a:t>
            </a:r>
            <a:r>
              <a:rPr lang="en-US" sz="3000" dirty="0">
                <a:solidFill>
                  <a:schemeClr val="bg1"/>
                </a:solidFill>
              </a:rPr>
              <a:t>  </a:t>
            </a:r>
          </a:p>
        </p:txBody>
      </p:sp>
    </p:spTree>
    <p:extLst>
      <p:ext uri="{BB962C8B-B14F-4D97-AF65-F5344CB8AC3E}">
        <p14:creationId xmlns:p14="http://schemas.microsoft.com/office/powerpoint/2010/main" val="19893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5:1-2</a:t>
            </a:r>
            <a:endParaRPr lang="en-US" sz="4800" dirty="0" smtClean="0">
              <a:solidFill>
                <a:schemeClr val="bg1"/>
              </a:solidFill>
            </a:endParaRPr>
          </a:p>
        </p:txBody>
      </p:sp>
      <p:sp>
        <p:nvSpPr>
          <p:cNvPr id="10" name="TextBox 9"/>
          <p:cNvSpPr txBox="1"/>
          <p:nvPr/>
        </p:nvSpPr>
        <p:spPr>
          <a:xfrm>
            <a:off x="304800" y="917912"/>
            <a:ext cx="8610600" cy="3170099"/>
          </a:xfrm>
          <a:prstGeom prst="rect">
            <a:avLst/>
          </a:prstGeom>
          <a:noFill/>
        </p:spPr>
        <p:txBody>
          <a:bodyPr wrap="square" rtlCol="0">
            <a:spAutoFit/>
          </a:bodyPr>
          <a:lstStyle/>
          <a:p>
            <a:pPr algn="just"/>
            <a:r>
              <a:rPr lang="en-US" sz="4000" i="1" dirty="0">
                <a:solidFill>
                  <a:schemeClr val="bg1"/>
                </a:solidFill>
              </a:rPr>
              <a:t>“1 Therefore be imitators of God, as beloved children; 2 and </a:t>
            </a:r>
            <a:r>
              <a:rPr lang="en-US" sz="4000" b="1" i="1" dirty="0" smtClean="0">
                <a:solidFill>
                  <a:srgbClr val="FF0000"/>
                </a:solidFill>
              </a:rPr>
              <a:t>WALK IN LOVE</a:t>
            </a:r>
            <a:r>
              <a:rPr lang="en-US" sz="4000" i="1" dirty="0" smtClean="0">
                <a:solidFill>
                  <a:schemeClr val="bg1"/>
                </a:solidFill>
              </a:rPr>
              <a:t>, </a:t>
            </a:r>
            <a:r>
              <a:rPr lang="en-US" sz="4000" i="1" dirty="0">
                <a:solidFill>
                  <a:schemeClr val="bg1"/>
                </a:solidFill>
              </a:rPr>
              <a:t>just as Christ also loved you and gave Himself up for us, an offering and a sacrifice to God as a fragrant aroma.” </a:t>
            </a:r>
            <a:endParaRPr lang="en-US" sz="4000" dirty="0">
              <a:solidFill>
                <a:schemeClr val="bg1"/>
              </a:solidFill>
            </a:endParaRPr>
          </a:p>
        </p:txBody>
      </p:sp>
    </p:spTree>
    <p:extLst>
      <p:ext uri="{BB962C8B-B14F-4D97-AF65-F5344CB8AC3E}">
        <p14:creationId xmlns:p14="http://schemas.microsoft.com/office/powerpoint/2010/main" val="45009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What is “love” (agape)</a:t>
            </a:r>
            <a:endParaRPr lang="en-US" sz="4800" dirty="0" smtClean="0">
              <a:solidFill>
                <a:schemeClr val="bg1"/>
              </a:solidFill>
            </a:endParaRPr>
          </a:p>
        </p:txBody>
      </p:sp>
      <p:sp>
        <p:nvSpPr>
          <p:cNvPr id="10" name="TextBox 9"/>
          <p:cNvSpPr txBox="1"/>
          <p:nvPr/>
        </p:nvSpPr>
        <p:spPr>
          <a:xfrm>
            <a:off x="304800" y="917912"/>
            <a:ext cx="8610600" cy="707886"/>
          </a:xfrm>
          <a:prstGeom prst="rect">
            <a:avLst/>
          </a:prstGeom>
          <a:noFill/>
        </p:spPr>
        <p:txBody>
          <a:bodyPr wrap="square" rtlCol="0">
            <a:spAutoFit/>
          </a:bodyPr>
          <a:lstStyle/>
          <a:p>
            <a:pPr algn="just"/>
            <a:r>
              <a:rPr lang="en-US" sz="4000" i="1" dirty="0" smtClean="0">
                <a:solidFill>
                  <a:schemeClr val="bg1"/>
                </a:solidFill>
              </a:rPr>
              <a:t>“love” – deep affection and benevolence</a:t>
            </a:r>
            <a:endParaRPr lang="en-US" sz="4000" i="1" dirty="0">
              <a:solidFill>
                <a:schemeClr val="bg1"/>
              </a:solidFill>
            </a:endParaRPr>
          </a:p>
        </p:txBody>
      </p:sp>
      <p:sp>
        <p:nvSpPr>
          <p:cNvPr id="6" name="TextBox 5"/>
          <p:cNvSpPr txBox="1"/>
          <p:nvPr/>
        </p:nvSpPr>
        <p:spPr>
          <a:xfrm>
            <a:off x="304800" y="1676400"/>
            <a:ext cx="8610600" cy="2062103"/>
          </a:xfrm>
          <a:prstGeom prst="rect">
            <a:avLst/>
          </a:prstGeom>
          <a:noFill/>
        </p:spPr>
        <p:txBody>
          <a:bodyPr wrap="square" rtlCol="0">
            <a:spAutoFit/>
          </a:bodyPr>
          <a:lstStyle/>
          <a:p>
            <a:pPr marL="742950" lvl="0" indent="-742950" algn="just">
              <a:buFont typeface="+mj-lt"/>
              <a:buAutoNum type="alphaUcPeriod" startAt="3"/>
            </a:pPr>
            <a:r>
              <a:rPr lang="en-US" sz="3200" i="1" dirty="0" smtClean="0">
                <a:solidFill>
                  <a:schemeClr val="bg1"/>
                </a:solidFill>
              </a:rPr>
              <a:t>The </a:t>
            </a:r>
            <a:r>
              <a:rPr lang="en-US" sz="3200" i="1" dirty="0">
                <a:solidFill>
                  <a:schemeClr val="bg1"/>
                </a:solidFill>
              </a:rPr>
              <a:t>deep affection and benevolence of God is </a:t>
            </a:r>
            <a:r>
              <a:rPr lang="en-US" sz="3200" i="1" dirty="0" smtClean="0">
                <a:solidFill>
                  <a:schemeClr val="bg1"/>
                </a:solidFill>
              </a:rPr>
              <a:t>to be exampled in and through the home.</a:t>
            </a:r>
          </a:p>
          <a:p>
            <a:pPr lvl="0" algn="just"/>
            <a:endParaRPr lang="en-US" sz="3200" i="1" dirty="0">
              <a:solidFill>
                <a:schemeClr val="bg1"/>
              </a:solidFill>
            </a:endParaRPr>
          </a:p>
          <a:p>
            <a:pPr marL="457200" lvl="0" indent="-457200" algn="just">
              <a:buFont typeface="Wingdings" panose="05000000000000000000" pitchFamily="2" charset="2"/>
              <a:buChar char="§"/>
            </a:pPr>
            <a:r>
              <a:rPr lang="en-US" sz="3200" i="1" dirty="0" smtClean="0">
                <a:solidFill>
                  <a:schemeClr val="bg1"/>
                </a:solidFill>
              </a:rPr>
              <a:t>Ephesians 5:22-6:9</a:t>
            </a:r>
          </a:p>
        </p:txBody>
      </p:sp>
    </p:spTree>
    <p:extLst>
      <p:ext uri="{BB962C8B-B14F-4D97-AF65-F5344CB8AC3E}">
        <p14:creationId xmlns:p14="http://schemas.microsoft.com/office/powerpoint/2010/main" val="218182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250"/>
                                        <p:tgtEl>
                                          <p:spTgt spid="6">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2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2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What is “love” (agape)</a:t>
            </a:r>
            <a:endParaRPr lang="en-US" sz="4800" dirty="0" smtClean="0">
              <a:solidFill>
                <a:schemeClr val="bg1"/>
              </a:solidFill>
            </a:endParaRPr>
          </a:p>
        </p:txBody>
      </p:sp>
      <p:sp>
        <p:nvSpPr>
          <p:cNvPr id="10" name="TextBox 9"/>
          <p:cNvSpPr txBox="1"/>
          <p:nvPr/>
        </p:nvSpPr>
        <p:spPr>
          <a:xfrm>
            <a:off x="304800" y="917912"/>
            <a:ext cx="8610600" cy="707886"/>
          </a:xfrm>
          <a:prstGeom prst="rect">
            <a:avLst/>
          </a:prstGeom>
          <a:noFill/>
        </p:spPr>
        <p:txBody>
          <a:bodyPr wrap="square" rtlCol="0">
            <a:spAutoFit/>
          </a:bodyPr>
          <a:lstStyle/>
          <a:p>
            <a:pPr algn="just"/>
            <a:r>
              <a:rPr lang="en-US" sz="4000" i="1" dirty="0" smtClean="0">
                <a:solidFill>
                  <a:schemeClr val="bg1"/>
                </a:solidFill>
              </a:rPr>
              <a:t>“love” – deep affection and benevolence</a:t>
            </a:r>
            <a:endParaRPr lang="en-US" sz="4000" i="1" dirty="0">
              <a:solidFill>
                <a:schemeClr val="bg1"/>
              </a:solidFill>
            </a:endParaRPr>
          </a:p>
        </p:txBody>
      </p:sp>
      <p:sp>
        <p:nvSpPr>
          <p:cNvPr id="6" name="TextBox 5"/>
          <p:cNvSpPr txBox="1"/>
          <p:nvPr/>
        </p:nvSpPr>
        <p:spPr>
          <a:xfrm>
            <a:off x="304800" y="1676400"/>
            <a:ext cx="8610600" cy="1077218"/>
          </a:xfrm>
          <a:prstGeom prst="rect">
            <a:avLst/>
          </a:prstGeom>
          <a:noFill/>
        </p:spPr>
        <p:txBody>
          <a:bodyPr wrap="square" rtlCol="0">
            <a:spAutoFit/>
          </a:bodyPr>
          <a:lstStyle/>
          <a:p>
            <a:pPr marL="742950" lvl="0" indent="-742950" algn="just">
              <a:buFont typeface="+mj-lt"/>
              <a:buAutoNum type="alphaUcPeriod" startAt="4"/>
            </a:pPr>
            <a:r>
              <a:rPr lang="en-US" sz="3200" i="1" dirty="0" smtClean="0">
                <a:solidFill>
                  <a:schemeClr val="bg1"/>
                </a:solidFill>
              </a:rPr>
              <a:t>The </a:t>
            </a:r>
            <a:r>
              <a:rPr lang="en-US" sz="3200" i="1" dirty="0">
                <a:solidFill>
                  <a:schemeClr val="bg1"/>
                </a:solidFill>
              </a:rPr>
              <a:t>deep affection and benevolence of God </a:t>
            </a:r>
            <a:r>
              <a:rPr lang="en-US" sz="3200" i="1" dirty="0" smtClean="0">
                <a:solidFill>
                  <a:schemeClr val="bg1"/>
                </a:solidFill>
              </a:rPr>
              <a:t>explained.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819400"/>
            <a:ext cx="7086600" cy="3794428"/>
          </a:xfrm>
          <a:prstGeom prst="rect">
            <a:avLst/>
          </a:prstGeom>
        </p:spPr>
      </p:pic>
      <p:sp>
        <p:nvSpPr>
          <p:cNvPr id="3" name="TextBox 2"/>
          <p:cNvSpPr txBox="1"/>
          <p:nvPr/>
        </p:nvSpPr>
        <p:spPr>
          <a:xfrm>
            <a:off x="990600" y="3124200"/>
            <a:ext cx="7086600" cy="2862322"/>
          </a:xfrm>
          <a:prstGeom prst="rect">
            <a:avLst/>
          </a:prstGeom>
          <a:solidFill>
            <a:srgbClr val="FF0000">
              <a:alpha val="80000"/>
            </a:srgbClr>
          </a:solidFill>
          <a:effectLst>
            <a:glow rad="228600">
              <a:schemeClr val="accent2">
                <a:satMod val="175000"/>
                <a:alpha val="40000"/>
              </a:schemeClr>
            </a:glow>
            <a:softEdge rad="88900"/>
          </a:effectLst>
        </p:spPr>
        <p:txBody>
          <a:bodyPr wrap="square" rtlCol="0">
            <a:spAutoFit/>
          </a:bodyPr>
          <a:lstStyle/>
          <a:p>
            <a:pPr algn="just"/>
            <a:r>
              <a:rPr lang="en-US" sz="3600" i="1" dirty="0">
                <a:solidFill>
                  <a:schemeClr val="bg1"/>
                </a:solidFill>
              </a:rPr>
              <a:t>“love” is a one-way, unconditional act of the will and affection of the heart that seeks the highest good for another, regardless of the cost, and all for the glory of God.</a:t>
            </a:r>
            <a:endParaRPr lang="en-US" sz="3600" dirty="0">
              <a:solidFill>
                <a:schemeClr val="bg1"/>
              </a:solidFill>
            </a:endParaRPr>
          </a:p>
        </p:txBody>
      </p:sp>
    </p:spTree>
    <p:extLst>
      <p:ext uri="{BB962C8B-B14F-4D97-AF65-F5344CB8AC3E}">
        <p14:creationId xmlns:p14="http://schemas.microsoft.com/office/powerpoint/2010/main" val="303373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1750"/>
                            </p:stCondLst>
                            <p:childTnLst>
                              <p:par>
                                <p:cTn id="9" presetID="10" presetClass="entr" presetSubtype="0"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250"/>
                                        <p:tgtEl>
                                          <p:spTgt spid="6">
                                            <p:txEl>
                                              <p:pRg st="0" end="0"/>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750"/>
                                        <p:tgtEl>
                                          <p:spTgt spid="2"/>
                                        </p:tgtEl>
                                      </p:cBhvr>
                                    </p:animEffect>
                                  </p:childTnLst>
                                </p:cTn>
                              </p:par>
                            </p:childTnLst>
                          </p:cTn>
                        </p:par>
                        <p:par>
                          <p:cTn id="16" fill="hold">
                            <p:stCondLst>
                              <p:cond delay="925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build="p"/>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3400" b="1" dirty="0" smtClean="0">
                <a:solidFill>
                  <a:schemeClr val="bg1"/>
                </a:solidFill>
              </a:rPr>
              <a:t>The passion of the Christian life is the practice of </a:t>
            </a:r>
            <a:r>
              <a:rPr lang="en-US" sz="3400" b="1" dirty="0" smtClean="0">
                <a:solidFill>
                  <a:schemeClr val="bg1"/>
                </a:solidFill>
              </a:rPr>
              <a:t>love </a:t>
            </a:r>
            <a:r>
              <a:rPr lang="en-US" sz="3400" b="1" baseline="30000" dirty="0" smtClean="0">
                <a:solidFill>
                  <a:schemeClr val="bg1"/>
                </a:solidFill>
              </a:rPr>
              <a:t>(Ephesians</a:t>
            </a:r>
            <a:r>
              <a:rPr lang="en-US" sz="3400" b="1" dirty="0">
                <a:solidFill>
                  <a:schemeClr val="bg1"/>
                </a:solidFill>
              </a:rPr>
              <a:t> </a:t>
            </a:r>
            <a:r>
              <a:rPr lang="en-US" sz="3400" b="1" baseline="30000" dirty="0" smtClean="0">
                <a:solidFill>
                  <a:schemeClr val="bg1"/>
                </a:solidFill>
              </a:rPr>
              <a:t>6:23b</a:t>
            </a:r>
            <a:r>
              <a:rPr lang="en-US" sz="3400" b="1" baseline="30000" dirty="0" smtClean="0">
                <a:solidFill>
                  <a:schemeClr val="bg1"/>
                </a:solidFill>
              </a:rPr>
              <a:t>)</a:t>
            </a:r>
            <a:endParaRPr lang="en-US" sz="3400" b="1" baseline="30000" dirty="0" smtClean="0">
              <a:solidFill>
                <a:schemeClr val="bg1"/>
              </a:solidFill>
            </a:endParaRPr>
          </a:p>
        </p:txBody>
      </p:sp>
      <p:sp>
        <p:nvSpPr>
          <p:cNvPr id="10" name="TextBox 9"/>
          <p:cNvSpPr txBox="1"/>
          <p:nvPr/>
        </p:nvSpPr>
        <p:spPr>
          <a:xfrm>
            <a:off x="304800" y="1295400"/>
            <a:ext cx="8610600" cy="523220"/>
          </a:xfrm>
          <a:prstGeom prst="rect">
            <a:avLst/>
          </a:prstGeom>
          <a:noFill/>
        </p:spPr>
        <p:txBody>
          <a:bodyPr wrap="square" rtlCol="0">
            <a:spAutoFit/>
          </a:bodyPr>
          <a:lstStyle/>
          <a:p>
            <a:pPr algn="just"/>
            <a:r>
              <a:rPr lang="en-US" sz="2800" i="1" dirty="0" smtClean="0">
                <a:solidFill>
                  <a:schemeClr val="bg1"/>
                </a:solidFill>
              </a:rPr>
              <a:t>Love…to the brethren…</a:t>
            </a:r>
            <a:endParaRPr lang="en-US" sz="2800" dirty="0">
              <a:solidFill>
                <a:schemeClr val="bg1"/>
              </a:solidFill>
            </a:endParaRPr>
          </a:p>
        </p:txBody>
      </p:sp>
      <p:sp>
        <p:nvSpPr>
          <p:cNvPr id="3" name="TextBox 2"/>
          <p:cNvSpPr txBox="1"/>
          <p:nvPr/>
        </p:nvSpPr>
        <p:spPr>
          <a:xfrm>
            <a:off x="228600" y="1905000"/>
            <a:ext cx="8610600" cy="584775"/>
          </a:xfrm>
          <a:prstGeom prst="rect">
            <a:avLst/>
          </a:prstGeom>
          <a:noFill/>
        </p:spPr>
        <p:txBody>
          <a:bodyPr wrap="square" rtlCol="0">
            <a:spAutoFit/>
          </a:bodyPr>
          <a:lstStyle/>
          <a:p>
            <a:pPr algn="just"/>
            <a:r>
              <a:rPr lang="en-US" sz="3200" i="1" dirty="0" smtClean="0">
                <a:solidFill>
                  <a:schemeClr val="bg1"/>
                </a:solidFill>
              </a:rPr>
              <a:t>A. Love reveals itself in affection</a:t>
            </a:r>
            <a:endParaRPr lang="en-US" sz="3200" dirty="0">
              <a:solidFill>
                <a:schemeClr val="bg1"/>
              </a:solidFill>
            </a:endParaRPr>
          </a:p>
        </p:txBody>
      </p:sp>
      <p:sp>
        <p:nvSpPr>
          <p:cNvPr id="6" name="TextBox 5"/>
          <p:cNvSpPr txBox="1"/>
          <p:nvPr/>
        </p:nvSpPr>
        <p:spPr>
          <a:xfrm>
            <a:off x="228600" y="3124200"/>
            <a:ext cx="8610600" cy="2062103"/>
          </a:xfrm>
          <a:prstGeom prst="rect">
            <a:avLst/>
          </a:prstGeom>
          <a:solidFill>
            <a:schemeClr val="accent1">
              <a:alpha val="70000"/>
            </a:schemeClr>
          </a:solidFill>
        </p:spPr>
        <p:txBody>
          <a:bodyPr wrap="square" rtlCol="0">
            <a:spAutoFit/>
          </a:bodyPr>
          <a:lstStyle/>
          <a:p>
            <a:pPr algn="just"/>
            <a:r>
              <a:rPr lang="en-US" sz="3200" dirty="0">
                <a:solidFill>
                  <a:schemeClr val="bg1"/>
                </a:solidFill>
              </a:rPr>
              <a:t>There are to be visible; verbal, tangible expressions of affection and love; unsolicited, unconditional; unexpected that permeate any congregation of the saints. </a:t>
            </a:r>
            <a:endParaRPr lang="en-US" sz="3200" dirty="0">
              <a:solidFill>
                <a:schemeClr val="bg1"/>
              </a:solidFill>
            </a:endParaRPr>
          </a:p>
        </p:txBody>
      </p:sp>
    </p:spTree>
    <p:extLst>
      <p:ext uri="{BB962C8B-B14F-4D97-AF65-F5344CB8AC3E}">
        <p14:creationId xmlns:p14="http://schemas.microsoft.com/office/powerpoint/2010/main" val="134173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250"/>
                                        <p:tgtEl>
                                          <p:spTgt spid="3"/>
                                        </p:tgtEl>
                                      </p:cBhvr>
                                    </p:animEffect>
                                  </p:childTnLst>
                                </p:cTn>
                              </p:par>
                            </p:childTnLst>
                          </p:cTn>
                        </p:par>
                        <p:par>
                          <p:cTn id="13" fill="hold">
                            <p:stCondLst>
                              <p:cond delay="1250"/>
                            </p:stCondLst>
                            <p:childTnLst>
                              <p:par>
                                <p:cTn id="14" presetID="10" presetClass="entr" presetSubtype="0" fill="hold" grpId="0" nodeType="afterEffect">
                                  <p:stCondLst>
                                    <p:cond delay="11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3400" b="1" dirty="0" smtClean="0">
                <a:solidFill>
                  <a:schemeClr val="bg1"/>
                </a:solidFill>
              </a:rPr>
              <a:t>The passion of the Christian life is the practice of </a:t>
            </a:r>
            <a:r>
              <a:rPr lang="en-US" sz="3400" b="1" dirty="0" smtClean="0">
                <a:solidFill>
                  <a:schemeClr val="bg1"/>
                </a:solidFill>
              </a:rPr>
              <a:t>love </a:t>
            </a:r>
            <a:r>
              <a:rPr lang="en-US" sz="3400" b="1" baseline="30000" dirty="0" smtClean="0">
                <a:solidFill>
                  <a:schemeClr val="bg1"/>
                </a:solidFill>
              </a:rPr>
              <a:t>(Ephesians</a:t>
            </a:r>
            <a:r>
              <a:rPr lang="en-US" sz="3400" b="1" dirty="0">
                <a:solidFill>
                  <a:schemeClr val="bg1"/>
                </a:solidFill>
              </a:rPr>
              <a:t> </a:t>
            </a:r>
            <a:r>
              <a:rPr lang="en-US" sz="3400" b="1" baseline="30000" dirty="0" smtClean="0">
                <a:solidFill>
                  <a:schemeClr val="bg1"/>
                </a:solidFill>
              </a:rPr>
              <a:t>6:23b</a:t>
            </a:r>
            <a:r>
              <a:rPr lang="en-US" sz="3400" b="1" baseline="30000" dirty="0" smtClean="0">
                <a:solidFill>
                  <a:schemeClr val="bg1"/>
                </a:solidFill>
              </a:rPr>
              <a:t>)</a:t>
            </a:r>
            <a:endParaRPr lang="en-US" sz="3400" b="1" baseline="30000" dirty="0" smtClean="0">
              <a:solidFill>
                <a:schemeClr val="bg1"/>
              </a:solidFill>
            </a:endParaRPr>
          </a:p>
        </p:txBody>
      </p:sp>
      <p:sp>
        <p:nvSpPr>
          <p:cNvPr id="10" name="TextBox 9"/>
          <p:cNvSpPr txBox="1"/>
          <p:nvPr/>
        </p:nvSpPr>
        <p:spPr>
          <a:xfrm>
            <a:off x="304800" y="1295400"/>
            <a:ext cx="8610600" cy="523220"/>
          </a:xfrm>
          <a:prstGeom prst="rect">
            <a:avLst/>
          </a:prstGeom>
          <a:noFill/>
        </p:spPr>
        <p:txBody>
          <a:bodyPr wrap="square" rtlCol="0">
            <a:spAutoFit/>
          </a:bodyPr>
          <a:lstStyle/>
          <a:p>
            <a:pPr algn="just"/>
            <a:r>
              <a:rPr lang="en-US" sz="2800" i="1" dirty="0" smtClean="0">
                <a:solidFill>
                  <a:schemeClr val="bg1"/>
                </a:solidFill>
              </a:rPr>
              <a:t>Love…to the brethren…</a:t>
            </a:r>
            <a:endParaRPr lang="en-US" sz="2800" dirty="0">
              <a:solidFill>
                <a:schemeClr val="bg1"/>
              </a:solidFill>
            </a:endParaRPr>
          </a:p>
        </p:txBody>
      </p:sp>
      <p:sp>
        <p:nvSpPr>
          <p:cNvPr id="3" name="TextBox 2"/>
          <p:cNvSpPr txBox="1"/>
          <p:nvPr/>
        </p:nvSpPr>
        <p:spPr>
          <a:xfrm>
            <a:off x="228600" y="1905000"/>
            <a:ext cx="8610600" cy="1077218"/>
          </a:xfrm>
          <a:prstGeom prst="rect">
            <a:avLst/>
          </a:prstGeom>
          <a:noFill/>
        </p:spPr>
        <p:txBody>
          <a:bodyPr wrap="square" rtlCol="0">
            <a:spAutoFit/>
          </a:bodyPr>
          <a:lstStyle/>
          <a:p>
            <a:pPr marL="514350" indent="-514350" algn="just">
              <a:buAutoNum type="alphaUcPeriod"/>
            </a:pPr>
            <a:r>
              <a:rPr lang="en-US" sz="3200" i="1" dirty="0" smtClean="0">
                <a:solidFill>
                  <a:schemeClr val="bg1"/>
                </a:solidFill>
              </a:rPr>
              <a:t>Love reveals itself in affection</a:t>
            </a:r>
          </a:p>
          <a:p>
            <a:pPr marL="514350" indent="-514350" algn="just">
              <a:buAutoNum type="alphaUcPeriod"/>
            </a:pPr>
            <a:r>
              <a:rPr lang="en-US" sz="3200" i="1" dirty="0" smtClean="0">
                <a:solidFill>
                  <a:schemeClr val="bg1"/>
                </a:solidFill>
              </a:rPr>
              <a:t>Love reveals itself in deeds</a:t>
            </a:r>
            <a:endParaRPr lang="en-US" sz="3200" dirty="0">
              <a:solidFill>
                <a:schemeClr val="bg1"/>
              </a:solidFill>
            </a:endParaRPr>
          </a:p>
        </p:txBody>
      </p:sp>
      <p:sp>
        <p:nvSpPr>
          <p:cNvPr id="7" name="TextBox 6"/>
          <p:cNvSpPr txBox="1"/>
          <p:nvPr/>
        </p:nvSpPr>
        <p:spPr>
          <a:xfrm>
            <a:off x="228600" y="3124200"/>
            <a:ext cx="8610600" cy="2862322"/>
          </a:xfrm>
          <a:prstGeom prst="rect">
            <a:avLst/>
          </a:prstGeom>
          <a:solidFill>
            <a:schemeClr val="accent1">
              <a:alpha val="70000"/>
            </a:schemeClr>
          </a:solidFill>
        </p:spPr>
        <p:txBody>
          <a:bodyPr wrap="square" rtlCol="0">
            <a:spAutoFit/>
          </a:bodyPr>
          <a:lstStyle/>
          <a:p>
            <a:pPr algn="just"/>
            <a:r>
              <a:rPr lang="en-US" sz="3200" i="1" dirty="0">
                <a:solidFill>
                  <a:schemeClr val="bg1"/>
                </a:solidFill>
              </a:rPr>
              <a:t>“But whoever has the world's goods, and sees his brother in need and closes his heart against him, how does the </a:t>
            </a:r>
            <a:r>
              <a:rPr lang="en-US" sz="3200" b="1" i="1" dirty="0" smtClean="0">
                <a:solidFill>
                  <a:srgbClr val="FF0000"/>
                </a:solidFill>
              </a:rPr>
              <a:t>LOVE</a:t>
            </a:r>
            <a:r>
              <a:rPr lang="en-US" sz="3200" i="1" dirty="0" smtClean="0">
                <a:solidFill>
                  <a:srgbClr val="FF0000"/>
                </a:solidFill>
              </a:rPr>
              <a:t> </a:t>
            </a:r>
            <a:r>
              <a:rPr lang="en-US" sz="3200" i="1" dirty="0" smtClean="0">
                <a:solidFill>
                  <a:schemeClr val="bg1"/>
                </a:solidFill>
              </a:rPr>
              <a:t>of </a:t>
            </a:r>
            <a:r>
              <a:rPr lang="en-US" sz="3200" i="1" dirty="0">
                <a:solidFill>
                  <a:schemeClr val="bg1"/>
                </a:solidFill>
              </a:rPr>
              <a:t>God abide in him</a:t>
            </a:r>
            <a:r>
              <a:rPr lang="en-US" sz="3200" i="1" dirty="0" smtClean="0">
                <a:solidFill>
                  <a:schemeClr val="bg1"/>
                </a:solidFill>
              </a:rPr>
              <a:t>?” </a:t>
            </a:r>
            <a:r>
              <a:rPr lang="en-US" sz="3200" i="1" baseline="30000" dirty="0" smtClean="0">
                <a:solidFill>
                  <a:schemeClr val="bg1"/>
                </a:solidFill>
              </a:rPr>
              <a:t>(1 John 3:17)</a:t>
            </a:r>
            <a:r>
              <a:rPr lang="en-US" sz="3200" baseline="30000" dirty="0" smtClean="0">
                <a:solidFill>
                  <a:schemeClr val="bg1"/>
                </a:solidFill>
              </a:rPr>
              <a:t> </a:t>
            </a:r>
            <a:endParaRPr lang="en-US" sz="2000" baseline="30000" dirty="0" smtClean="0">
              <a:solidFill>
                <a:schemeClr val="bg1"/>
              </a:solidFill>
            </a:endParaRPr>
          </a:p>
          <a:p>
            <a:pPr algn="just"/>
            <a:endParaRPr lang="en-US" sz="2000" dirty="0">
              <a:solidFill>
                <a:schemeClr val="bg1"/>
              </a:solidFill>
            </a:endParaRPr>
          </a:p>
          <a:p>
            <a:pPr algn="just"/>
            <a:r>
              <a:rPr lang="en-US" sz="3200" dirty="0">
                <a:solidFill>
                  <a:schemeClr val="bg1"/>
                </a:solidFill>
              </a:rPr>
              <a:t>“</a:t>
            </a:r>
            <a:r>
              <a:rPr lang="en-US" sz="3200" i="1" dirty="0">
                <a:solidFill>
                  <a:schemeClr val="bg1"/>
                </a:solidFill>
              </a:rPr>
              <a:t>Little children, let us not </a:t>
            </a:r>
            <a:r>
              <a:rPr lang="en-US" sz="3200" b="1" i="1" dirty="0" smtClean="0">
                <a:solidFill>
                  <a:srgbClr val="FF0000"/>
                </a:solidFill>
              </a:rPr>
              <a:t>LOVE</a:t>
            </a:r>
            <a:r>
              <a:rPr lang="en-US" sz="3200" i="1" dirty="0" smtClean="0">
                <a:solidFill>
                  <a:srgbClr val="FF0000"/>
                </a:solidFill>
              </a:rPr>
              <a:t> </a:t>
            </a:r>
            <a:r>
              <a:rPr lang="en-US" sz="3200" i="1" dirty="0" smtClean="0">
                <a:solidFill>
                  <a:schemeClr val="bg1"/>
                </a:solidFill>
              </a:rPr>
              <a:t>with </a:t>
            </a:r>
            <a:r>
              <a:rPr lang="en-US" sz="3200" i="1" dirty="0">
                <a:solidFill>
                  <a:schemeClr val="bg1"/>
                </a:solidFill>
              </a:rPr>
              <a:t>word or with tongue, but in </a:t>
            </a:r>
            <a:r>
              <a:rPr lang="en-US" sz="3200" b="1" i="1" dirty="0" smtClean="0">
                <a:solidFill>
                  <a:srgbClr val="00FF00"/>
                </a:solidFill>
              </a:rPr>
              <a:t>DEED</a:t>
            </a:r>
            <a:r>
              <a:rPr lang="en-US" sz="3200" i="1" dirty="0" smtClean="0">
                <a:solidFill>
                  <a:schemeClr val="bg1"/>
                </a:solidFill>
              </a:rPr>
              <a:t> and </a:t>
            </a:r>
            <a:r>
              <a:rPr lang="en-US" sz="3200" b="1" i="1" dirty="0" smtClean="0">
                <a:solidFill>
                  <a:srgbClr val="FFFF00"/>
                </a:solidFill>
              </a:rPr>
              <a:t>TRUTH</a:t>
            </a:r>
            <a:r>
              <a:rPr lang="en-US" sz="3200" i="1" dirty="0" smtClean="0">
                <a:solidFill>
                  <a:schemeClr val="bg1"/>
                </a:solidFill>
              </a:rPr>
              <a:t>.” </a:t>
            </a:r>
            <a:r>
              <a:rPr lang="en-US" sz="3200" i="1" baseline="30000" dirty="0" smtClean="0">
                <a:solidFill>
                  <a:schemeClr val="bg1"/>
                </a:solidFill>
              </a:rPr>
              <a:t>(1 John 3:18)</a:t>
            </a:r>
            <a:endParaRPr lang="en-US" sz="3200" i="1" baseline="30000" dirty="0">
              <a:solidFill>
                <a:schemeClr val="bg1"/>
              </a:solidFill>
            </a:endParaRPr>
          </a:p>
        </p:txBody>
      </p:sp>
    </p:spTree>
    <p:extLst>
      <p:ext uri="{BB962C8B-B14F-4D97-AF65-F5344CB8AC3E}">
        <p14:creationId xmlns:p14="http://schemas.microsoft.com/office/powerpoint/2010/main" val="45508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1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25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bg/>
                                          </p:spTgt>
                                        </p:tgtEl>
                                        <p:attrNameLst>
                                          <p:attrName>style.visibility</p:attrName>
                                        </p:attrNameLst>
                                      </p:cBhvr>
                                      <p:to>
                                        <p:strVal val="visible"/>
                                      </p:to>
                                    </p:set>
                                    <p:animEffect transition="in" filter="fade">
                                      <p:cBhvr>
                                        <p:cTn id="16" dur="2250"/>
                                        <p:tgtEl>
                                          <p:spTgt spid="7">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225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2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1 John 3:16</a:t>
            </a:r>
            <a:endParaRPr lang="en-US" sz="4800" dirty="0" smtClean="0">
              <a:solidFill>
                <a:schemeClr val="bg1"/>
              </a:solidFill>
            </a:endParaRPr>
          </a:p>
        </p:txBody>
      </p:sp>
      <p:sp>
        <p:nvSpPr>
          <p:cNvPr id="10" name="TextBox 9"/>
          <p:cNvSpPr txBox="1"/>
          <p:nvPr/>
        </p:nvSpPr>
        <p:spPr>
          <a:xfrm>
            <a:off x="304800" y="917912"/>
            <a:ext cx="8610600" cy="1938992"/>
          </a:xfrm>
          <a:prstGeom prst="rect">
            <a:avLst/>
          </a:prstGeom>
          <a:noFill/>
        </p:spPr>
        <p:txBody>
          <a:bodyPr wrap="square" rtlCol="0">
            <a:spAutoFit/>
          </a:bodyPr>
          <a:lstStyle/>
          <a:p>
            <a:pPr algn="just"/>
            <a:r>
              <a:rPr lang="en-US" sz="4000" i="1" dirty="0">
                <a:solidFill>
                  <a:schemeClr val="bg1"/>
                </a:solidFill>
              </a:rPr>
              <a:t>“We know </a:t>
            </a:r>
            <a:r>
              <a:rPr lang="en-US" sz="4000" b="1" i="1" dirty="0" smtClean="0">
                <a:solidFill>
                  <a:srgbClr val="FF0000"/>
                </a:solidFill>
              </a:rPr>
              <a:t>LOVE</a:t>
            </a:r>
            <a:r>
              <a:rPr lang="en-US" sz="4000" i="1" dirty="0">
                <a:solidFill>
                  <a:srgbClr val="FF0000"/>
                </a:solidFill>
              </a:rPr>
              <a:t> </a:t>
            </a:r>
            <a:r>
              <a:rPr lang="en-US" sz="4000" i="1" dirty="0" smtClean="0">
                <a:solidFill>
                  <a:schemeClr val="bg1"/>
                </a:solidFill>
              </a:rPr>
              <a:t>by </a:t>
            </a:r>
            <a:r>
              <a:rPr lang="en-US" sz="4000" i="1" dirty="0">
                <a:solidFill>
                  <a:schemeClr val="bg1"/>
                </a:solidFill>
              </a:rPr>
              <a:t>this, that He laid down His life for us; and we ought to lay down our lives for the brethren.” </a:t>
            </a:r>
            <a:endParaRPr lang="en-US" sz="4000" dirty="0">
              <a:solidFill>
                <a:schemeClr val="bg1"/>
              </a:solidFill>
            </a:endParaRPr>
          </a:p>
        </p:txBody>
      </p:sp>
    </p:spTree>
    <p:extLst>
      <p:ext uri="{BB962C8B-B14F-4D97-AF65-F5344CB8AC3E}">
        <p14:creationId xmlns:p14="http://schemas.microsoft.com/office/powerpoint/2010/main" val="354767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3400" b="1" dirty="0" smtClean="0">
                <a:solidFill>
                  <a:schemeClr val="bg1"/>
                </a:solidFill>
              </a:rPr>
              <a:t>The passion of the Christian life is the practice of </a:t>
            </a:r>
            <a:r>
              <a:rPr lang="en-US" sz="3400" b="1" dirty="0" smtClean="0">
                <a:solidFill>
                  <a:schemeClr val="bg1"/>
                </a:solidFill>
              </a:rPr>
              <a:t>love </a:t>
            </a:r>
            <a:r>
              <a:rPr lang="en-US" sz="3400" b="1" baseline="30000" dirty="0" smtClean="0">
                <a:solidFill>
                  <a:schemeClr val="bg1"/>
                </a:solidFill>
              </a:rPr>
              <a:t>(Ephesians</a:t>
            </a:r>
            <a:r>
              <a:rPr lang="en-US" sz="3400" b="1" dirty="0">
                <a:solidFill>
                  <a:schemeClr val="bg1"/>
                </a:solidFill>
              </a:rPr>
              <a:t> </a:t>
            </a:r>
            <a:r>
              <a:rPr lang="en-US" sz="3400" b="1" baseline="30000" dirty="0" smtClean="0">
                <a:solidFill>
                  <a:schemeClr val="bg1"/>
                </a:solidFill>
              </a:rPr>
              <a:t>6:23b</a:t>
            </a:r>
            <a:r>
              <a:rPr lang="en-US" sz="3400" b="1" baseline="30000" dirty="0" smtClean="0">
                <a:solidFill>
                  <a:schemeClr val="bg1"/>
                </a:solidFill>
              </a:rPr>
              <a:t>)</a:t>
            </a:r>
            <a:endParaRPr lang="en-US" sz="3400" b="1" baseline="30000" dirty="0" smtClean="0">
              <a:solidFill>
                <a:schemeClr val="bg1"/>
              </a:solidFill>
            </a:endParaRPr>
          </a:p>
        </p:txBody>
      </p:sp>
      <p:sp>
        <p:nvSpPr>
          <p:cNvPr id="10" name="TextBox 9"/>
          <p:cNvSpPr txBox="1"/>
          <p:nvPr/>
        </p:nvSpPr>
        <p:spPr>
          <a:xfrm>
            <a:off x="304800" y="1295400"/>
            <a:ext cx="8610600" cy="523220"/>
          </a:xfrm>
          <a:prstGeom prst="rect">
            <a:avLst/>
          </a:prstGeom>
          <a:noFill/>
        </p:spPr>
        <p:txBody>
          <a:bodyPr wrap="square" rtlCol="0">
            <a:spAutoFit/>
          </a:bodyPr>
          <a:lstStyle/>
          <a:p>
            <a:pPr algn="just"/>
            <a:r>
              <a:rPr lang="en-US" sz="2800" i="1" dirty="0" smtClean="0">
                <a:solidFill>
                  <a:schemeClr val="bg1"/>
                </a:solidFill>
              </a:rPr>
              <a:t>Love…to the brethren…</a:t>
            </a:r>
            <a:endParaRPr lang="en-US" sz="2800" dirty="0">
              <a:solidFill>
                <a:schemeClr val="bg1"/>
              </a:solidFill>
            </a:endParaRPr>
          </a:p>
        </p:txBody>
      </p:sp>
      <p:sp>
        <p:nvSpPr>
          <p:cNvPr id="3" name="TextBox 2"/>
          <p:cNvSpPr txBox="1"/>
          <p:nvPr/>
        </p:nvSpPr>
        <p:spPr>
          <a:xfrm>
            <a:off x="228600" y="1905000"/>
            <a:ext cx="8610600" cy="1569660"/>
          </a:xfrm>
          <a:prstGeom prst="rect">
            <a:avLst/>
          </a:prstGeom>
          <a:noFill/>
        </p:spPr>
        <p:txBody>
          <a:bodyPr wrap="square" rtlCol="0">
            <a:spAutoFit/>
          </a:bodyPr>
          <a:lstStyle/>
          <a:p>
            <a:pPr marL="514350" indent="-514350" algn="just">
              <a:buAutoNum type="alphaUcPeriod"/>
            </a:pPr>
            <a:r>
              <a:rPr lang="en-US" sz="3200" i="1" dirty="0" smtClean="0">
                <a:solidFill>
                  <a:schemeClr val="bg1"/>
                </a:solidFill>
              </a:rPr>
              <a:t>Love reveals itself in affection</a:t>
            </a:r>
          </a:p>
          <a:p>
            <a:pPr marL="514350" indent="-514350" algn="just">
              <a:buAutoNum type="alphaUcPeriod"/>
            </a:pPr>
            <a:r>
              <a:rPr lang="en-US" sz="3200" i="1" dirty="0" smtClean="0">
                <a:solidFill>
                  <a:schemeClr val="bg1"/>
                </a:solidFill>
              </a:rPr>
              <a:t>Love reveals itself in deeds</a:t>
            </a:r>
          </a:p>
          <a:p>
            <a:pPr marL="514350" indent="-514350" algn="just">
              <a:buAutoNum type="alphaUcPeriod"/>
            </a:pPr>
            <a:r>
              <a:rPr lang="en-US" sz="3200" i="1" dirty="0" smtClean="0">
                <a:solidFill>
                  <a:schemeClr val="bg1"/>
                </a:solidFill>
              </a:rPr>
              <a:t>Love reveals itself in self-sacrifice</a:t>
            </a:r>
            <a:endParaRPr lang="en-US" sz="3200" dirty="0">
              <a:solidFill>
                <a:schemeClr val="bg1"/>
              </a:solidFill>
            </a:endParaRPr>
          </a:p>
        </p:txBody>
      </p:sp>
      <p:sp>
        <p:nvSpPr>
          <p:cNvPr id="8" name="TextBox 7"/>
          <p:cNvSpPr txBox="1"/>
          <p:nvPr/>
        </p:nvSpPr>
        <p:spPr>
          <a:xfrm>
            <a:off x="228600" y="3690878"/>
            <a:ext cx="8610600" cy="2554545"/>
          </a:xfrm>
          <a:prstGeom prst="rect">
            <a:avLst/>
          </a:prstGeom>
          <a:solidFill>
            <a:schemeClr val="accent1">
              <a:alpha val="70000"/>
            </a:schemeClr>
          </a:solidFill>
        </p:spPr>
        <p:txBody>
          <a:bodyPr wrap="square" rtlCol="0">
            <a:spAutoFit/>
          </a:bodyPr>
          <a:lstStyle/>
          <a:p>
            <a:pPr algn="just"/>
            <a:r>
              <a:rPr lang="en-US" sz="3200" i="1" dirty="0">
                <a:solidFill>
                  <a:schemeClr val="bg1"/>
                </a:solidFill>
              </a:rPr>
              <a:t>“34 A new commandment I give to you, that you </a:t>
            </a:r>
            <a:r>
              <a:rPr lang="en-US" sz="3200" b="1" i="1" dirty="0" smtClean="0">
                <a:solidFill>
                  <a:srgbClr val="FF0000"/>
                </a:solidFill>
              </a:rPr>
              <a:t>LOVE</a:t>
            </a:r>
            <a:r>
              <a:rPr lang="en-US" sz="3200" i="1" dirty="0" smtClean="0">
                <a:solidFill>
                  <a:srgbClr val="FF0000"/>
                </a:solidFill>
              </a:rPr>
              <a:t> </a:t>
            </a:r>
            <a:r>
              <a:rPr lang="en-US" sz="3200" i="1" dirty="0" smtClean="0">
                <a:solidFill>
                  <a:schemeClr val="bg1"/>
                </a:solidFill>
              </a:rPr>
              <a:t>one </a:t>
            </a:r>
            <a:r>
              <a:rPr lang="en-US" sz="3200" i="1" dirty="0">
                <a:solidFill>
                  <a:schemeClr val="bg1"/>
                </a:solidFill>
              </a:rPr>
              <a:t>another, even as I have </a:t>
            </a:r>
            <a:r>
              <a:rPr lang="en-US" sz="3200" b="1" i="1" dirty="0" smtClean="0">
                <a:solidFill>
                  <a:srgbClr val="FF0000"/>
                </a:solidFill>
              </a:rPr>
              <a:t>LOVED</a:t>
            </a:r>
            <a:r>
              <a:rPr lang="en-US" sz="3200" i="1" dirty="0" smtClean="0">
                <a:solidFill>
                  <a:srgbClr val="FF0000"/>
                </a:solidFill>
              </a:rPr>
              <a:t> </a:t>
            </a:r>
            <a:r>
              <a:rPr lang="en-US" sz="3200" i="1" dirty="0" smtClean="0">
                <a:solidFill>
                  <a:schemeClr val="bg1"/>
                </a:solidFill>
              </a:rPr>
              <a:t>you</a:t>
            </a:r>
            <a:r>
              <a:rPr lang="en-US" sz="3200" i="1" dirty="0">
                <a:solidFill>
                  <a:schemeClr val="bg1"/>
                </a:solidFill>
              </a:rPr>
              <a:t>, that you also </a:t>
            </a:r>
            <a:r>
              <a:rPr lang="en-US" sz="3200" b="1" i="1" dirty="0" smtClean="0">
                <a:solidFill>
                  <a:srgbClr val="FF0000"/>
                </a:solidFill>
              </a:rPr>
              <a:t>LOVE</a:t>
            </a:r>
            <a:r>
              <a:rPr lang="en-US" sz="3200" i="1" dirty="0" smtClean="0">
                <a:solidFill>
                  <a:srgbClr val="FF0000"/>
                </a:solidFill>
              </a:rPr>
              <a:t> </a:t>
            </a:r>
            <a:r>
              <a:rPr lang="en-US" sz="3200" i="1" dirty="0" smtClean="0">
                <a:solidFill>
                  <a:schemeClr val="bg1"/>
                </a:solidFill>
              </a:rPr>
              <a:t>one </a:t>
            </a:r>
            <a:r>
              <a:rPr lang="en-US" sz="3200" i="1" dirty="0">
                <a:solidFill>
                  <a:schemeClr val="bg1"/>
                </a:solidFill>
              </a:rPr>
              <a:t>another. 35 By this all men will know that you are My disciples, if you have </a:t>
            </a:r>
            <a:r>
              <a:rPr lang="en-US" sz="3200" b="1" i="1" dirty="0" smtClean="0">
                <a:solidFill>
                  <a:srgbClr val="FF0000"/>
                </a:solidFill>
              </a:rPr>
              <a:t>LOVE</a:t>
            </a:r>
            <a:r>
              <a:rPr lang="en-US" sz="3200" i="1" dirty="0" smtClean="0">
                <a:solidFill>
                  <a:srgbClr val="FF0000"/>
                </a:solidFill>
              </a:rPr>
              <a:t> </a:t>
            </a:r>
            <a:r>
              <a:rPr lang="en-US" sz="3200" i="1" dirty="0" smtClean="0">
                <a:solidFill>
                  <a:schemeClr val="bg1"/>
                </a:solidFill>
              </a:rPr>
              <a:t>for </a:t>
            </a:r>
            <a:r>
              <a:rPr lang="en-US" sz="3200" i="1" dirty="0">
                <a:solidFill>
                  <a:schemeClr val="bg1"/>
                </a:solidFill>
              </a:rPr>
              <a:t>one another.”</a:t>
            </a:r>
            <a:r>
              <a:rPr lang="en-US" sz="3200" dirty="0">
                <a:solidFill>
                  <a:schemeClr val="bg1"/>
                </a:solidFill>
              </a:rPr>
              <a:t> </a:t>
            </a:r>
            <a:r>
              <a:rPr lang="en-US" sz="3200" dirty="0" smtClean="0">
                <a:solidFill>
                  <a:schemeClr val="bg1"/>
                </a:solidFill>
              </a:rPr>
              <a:t> (John 13:34-35)</a:t>
            </a:r>
            <a:endParaRPr lang="en-US" sz="3200" i="1" baseline="30000" dirty="0">
              <a:solidFill>
                <a:schemeClr val="bg1"/>
              </a:solidFill>
            </a:endParaRPr>
          </a:p>
        </p:txBody>
      </p:sp>
    </p:spTree>
    <p:extLst>
      <p:ext uri="{BB962C8B-B14F-4D97-AF65-F5344CB8AC3E}">
        <p14:creationId xmlns:p14="http://schemas.microsoft.com/office/powerpoint/2010/main" val="409764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1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250"/>
                                        <p:tgtEl>
                                          <p:spTgt spid="3">
                                            <p:txEl>
                                              <p:pRg st="1" end="1"/>
                                            </p:txEl>
                                          </p:spTgt>
                                        </p:tgtEl>
                                      </p:cBhvr>
                                    </p:animEffect>
                                  </p:childTnLst>
                                </p:cTn>
                              </p:par>
                            </p:childTnLst>
                          </p:cTn>
                        </p:par>
                        <p:par>
                          <p:cTn id="12" fill="hold">
                            <p:stCondLst>
                              <p:cond delay="3750"/>
                            </p:stCondLst>
                            <p:childTnLst>
                              <p:par>
                                <p:cTn id="13" presetID="10" presetClass="entr" presetSubtype="0" fill="hold" grpId="0" nodeType="afterEffect">
                                  <p:stCondLst>
                                    <p:cond delay="1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25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bg/>
                                          </p:spTgt>
                                        </p:tgtEl>
                                        <p:attrNameLst>
                                          <p:attrName>style.visibility</p:attrName>
                                        </p:attrNameLst>
                                      </p:cBhvr>
                                      <p:to>
                                        <p:strVal val="visible"/>
                                      </p:to>
                                    </p:set>
                                    <p:animEffect transition="in" filter="fade">
                                      <p:cBhvr>
                                        <p:cTn id="20" dur="2250"/>
                                        <p:tgtEl>
                                          <p:spTgt spid="8">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2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ctr"/>
            <a:r>
              <a:rPr lang="en-US" sz="4000" dirty="0" smtClean="0">
                <a:solidFill>
                  <a:schemeClr val="bg1"/>
                </a:solidFill>
              </a:rPr>
              <a:t>How to practice love among the saints..</a:t>
            </a:r>
            <a:endParaRPr lang="en-US" sz="4000" dirty="0" smtClean="0">
              <a:solidFill>
                <a:schemeClr val="bg1"/>
              </a:solidFill>
            </a:endParaRPr>
          </a:p>
        </p:txBody>
      </p:sp>
      <p:sp>
        <p:nvSpPr>
          <p:cNvPr id="10" name="TextBox 9"/>
          <p:cNvSpPr txBox="1"/>
          <p:nvPr/>
        </p:nvSpPr>
        <p:spPr>
          <a:xfrm>
            <a:off x="304800" y="917912"/>
            <a:ext cx="8610600" cy="4524315"/>
          </a:xfrm>
          <a:prstGeom prst="rect">
            <a:avLst/>
          </a:prstGeom>
          <a:noFill/>
        </p:spPr>
        <p:txBody>
          <a:bodyPr wrap="square" rtlCol="0">
            <a:spAutoFit/>
          </a:bodyPr>
          <a:lstStyle/>
          <a:p>
            <a:pPr marL="742950" lvl="0" indent="-742950" algn="just">
              <a:buFont typeface="+mj-lt"/>
              <a:buAutoNum type="arabicPeriod"/>
            </a:pPr>
            <a:r>
              <a:rPr lang="en-US" sz="3200" i="1" dirty="0" smtClean="0">
                <a:solidFill>
                  <a:schemeClr val="bg1"/>
                </a:solidFill>
              </a:rPr>
              <a:t>Regard others first (Philippians 2:3)</a:t>
            </a:r>
          </a:p>
          <a:p>
            <a:pPr marL="742950" lvl="0" indent="-742950" algn="just">
              <a:buFont typeface="+mj-lt"/>
              <a:buAutoNum type="arabicPeriod"/>
            </a:pPr>
            <a:r>
              <a:rPr lang="en-US" sz="3200" i="1" dirty="0" smtClean="0">
                <a:solidFill>
                  <a:schemeClr val="bg1"/>
                </a:solidFill>
              </a:rPr>
              <a:t>Seek the good of others (1 Thessalonians 5:15)</a:t>
            </a:r>
          </a:p>
          <a:p>
            <a:pPr marL="742950" lvl="0" indent="-742950" algn="just">
              <a:buFont typeface="+mj-lt"/>
              <a:buAutoNum type="arabicPeriod"/>
            </a:pPr>
            <a:r>
              <a:rPr lang="en-US" sz="3200" i="1" dirty="0" smtClean="0">
                <a:solidFill>
                  <a:schemeClr val="bg1"/>
                </a:solidFill>
              </a:rPr>
              <a:t>Forgive others/ask for forgiveness (Colossians 3:13)</a:t>
            </a:r>
          </a:p>
          <a:p>
            <a:pPr marL="742950" lvl="0" indent="-742950" algn="just">
              <a:buFont typeface="+mj-lt"/>
              <a:buAutoNum type="arabicPeriod"/>
            </a:pPr>
            <a:r>
              <a:rPr lang="en-US" sz="3200" i="1" dirty="0" smtClean="0">
                <a:solidFill>
                  <a:schemeClr val="bg1"/>
                </a:solidFill>
              </a:rPr>
              <a:t>Be a good listener (James 1:19)</a:t>
            </a:r>
          </a:p>
          <a:p>
            <a:pPr marL="742950" lvl="0" indent="-742950" algn="just">
              <a:buFont typeface="+mj-lt"/>
              <a:buAutoNum type="arabicPeriod"/>
            </a:pPr>
            <a:r>
              <a:rPr lang="en-US" sz="3200" i="1" dirty="0" smtClean="0">
                <a:solidFill>
                  <a:schemeClr val="bg1"/>
                </a:solidFill>
              </a:rPr>
              <a:t>Include others in your life (1 Peter 4:9)</a:t>
            </a:r>
          </a:p>
          <a:p>
            <a:pPr marL="742950" lvl="0" indent="-742950" algn="just">
              <a:buFont typeface="+mj-lt"/>
              <a:buAutoNum type="arabicPeriod"/>
            </a:pPr>
            <a:r>
              <a:rPr lang="en-US" sz="3200" i="1" dirty="0" smtClean="0">
                <a:solidFill>
                  <a:schemeClr val="bg1"/>
                </a:solidFill>
              </a:rPr>
              <a:t>Encourage others with the gospel (1 Thessalonians 5:11)</a:t>
            </a:r>
          </a:p>
          <a:p>
            <a:pPr marL="742950" lvl="0" indent="-742950" algn="just">
              <a:buFont typeface="+mj-lt"/>
              <a:buAutoNum type="arabicPeriod"/>
            </a:pPr>
            <a:r>
              <a:rPr lang="en-US" sz="3200" i="1" dirty="0" smtClean="0">
                <a:solidFill>
                  <a:schemeClr val="bg1"/>
                </a:solidFill>
              </a:rPr>
              <a:t>Pray for one another (James 5:16)</a:t>
            </a:r>
            <a:endParaRPr lang="en-US" sz="3200" i="1" dirty="0">
              <a:solidFill>
                <a:schemeClr val="bg1"/>
              </a:solidFill>
            </a:endParaRPr>
          </a:p>
        </p:txBody>
      </p:sp>
    </p:spTree>
    <p:extLst>
      <p:ext uri="{BB962C8B-B14F-4D97-AF65-F5344CB8AC3E}">
        <p14:creationId xmlns:p14="http://schemas.microsoft.com/office/powerpoint/2010/main" val="297833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7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75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75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75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175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175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6:23-24</a:t>
            </a:r>
          </a:p>
        </p:txBody>
      </p:sp>
      <p:sp>
        <p:nvSpPr>
          <p:cNvPr id="10" name="TextBox 9"/>
          <p:cNvSpPr txBox="1"/>
          <p:nvPr/>
        </p:nvSpPr>
        <p:spPr>
          <a:xfrm>
            <a:off x="304800" y="917912"/>
            <a:ext cx="8610600" cy="3170099"/>
          </a:xfrm>
          <a:prstGeom prst="rect">
            <a:avLst/>
          </a:prstGeom>
          <a:noFill/>
        </p:spPr>
        <p:txBody>
          <a:bodyPr wrap="square" rtlCol="0">
            <a:spAutoFit/>
          </a:bodyPr>
          <a:lstStyle/>
          <a:p>
            <a:pPr algn="just"/>
            <a:r>
              <a:rPr lang="en-US" sz="4000" i="1" dirty="0">
                <a:solidFill>
                  <a:schemeClr val="bg1"/>
                </a:solidFill>
              </a:rPr>
              <a:t>23 </a:t>
            </a:r>
            <a:r>
              <a:rPr lang="en-US" sz="4000" b="1" i="1" u="sng" dirty="0" smtClean="0">
                <a:solidFill>
                  <a:srgbClr val="FFFF00"/>
                </a:solidFill>
              </a:rPr>
              <a:t>PEACE</a:t>
            </a:r>
            <a:r>
              <a:rPr lang="en-US" sz="4000" i="1" dirty="0" smtClean="0">
                <a:solidFill>
                  <a:srgbClr val="FFFF00"/>
                </a:solidFill>
              </a:rPr>
              <a:t> </a:t>
            </a:r>
            <a:r>
              <a:rPr lang="en-US" sz="4000" i="1" dirty="0">
                <a:solidFill>
                  <a:schemeClr val="bg1"/>
                </a:solidFill>
              </a:rPr>
              <a:t>be to the brethren, and </a:t>
            </a:r>
            <a:r>
              <a:rPr lang="en-US" sz="4000" b="1" i="1" u="sng" dirty="0" smtClean="0">
                <a:solidFill>
                  <a:srgbClr val="FF0000"/>
                </a:solidFill>
              </a:rPr>
              <a:t>LOVE</a:t>
            </a:r>
            <a:r>
              <a:rPr lang="en-US" sz="4000" i="1" dirty="0">
                <a:solidFill>
                  <a:srgbClr val="FF0000"/>
                </a:solidFill>
              </a:rPr>
              <a:t> </a:t>
            </a:r>
            <a:r>
              <a:rPr lang="en-US" sz="4000" i="1" dirty="0" smtClean="0">
                <a:solidFill>
                  <a:schemeClr val="bg1"/>
                </a:solidFill>
              </a:rPr>
              <a:t>wi</a:t>
            </a:r>
            <a:r>
              <a:rPr lang="en-US" sz="4000" i="1" dirty="0" smtClean="0">
                <a:solidFill>
                  <a:schemeClr val="bg1"/>
                </a:solidFill>
              </a:rPr>
              <a:t>th </a:t>
            </a:r>
            <a:r>
              <a:rPr lang="en-US" sz="4000" b="1" i="1" u="sng" dirty="0" smtClean="0">
                <a:solidFill>
                  <a:srgbClr val="00FF00"/>
                </a:solidFill>
              </a:rPr>
              <a:t>FAITH</a:t>
            </a:r>
            <a:r>
              <a:rPr lang="en-US" sz="4000" i="1" dirty="0" smtClean="0">
                <a:solidFill>
                  <a:schemeClr val="bg1"/>
                </a:solidFill>
              </a:rPr>
              <a:t>, </a:t>
            </a:r>
            <a:r>
              <a:rPr lang="en-US" sz="4000" i="1" dirty="0">
                <a:solidFill>
                  <a:schemeClr val="bg1"/>
                </a:solidFill>
              </a:rPr>
              <a:t>from God the Father and the Lord Jesus Christ. 24 </a:t>
            </a:r>
            <a:r>
              <a:rPr lang="en-US" sz="4000" b="1" i="1" u="sng" dirty="0" smtClean="0">
                <a:solidFill>
                  <a:schemeClr val="accent4">
                    <a:lumMod val="60000"/>
                    <a:lumOff val="40000"/>
                  </a:schemeClr>
                </a:solidFill>
              </a:rPr>
              <a:t>GRACE</a:t>
            </a:r>
            <a:r>
              <a:rPr lang="en-US" sz="4000" i="1" dirty="0">
                <a:solidFill>
                  <a:schemeClr val="accent4">
                    <a:lumMod val="60000"/>
                    <a:lumOff val="40000"/>
                  </a:schemeClr>
                </a:solidFill>
              </a:rPr>
              <a:t> </a:t>
            </a:r>
            <a:r>
              <a:rPr lang="en-US" sz="4000" i="1" dirty="0" smtClean="0">
                <a:solidFill>
                  <a:schemeClr val="bg1"/>
                </a:solidFill>
              </a:rPr>
              <a:t>b</a:t>
            </a:r>
            <a:r>
              <a:rPr lang="en-US" sz="4000" i="1" dirty="0" smtClean="0">
                <a:solidFill>
                  <a:schemeClr val="bg1"/>
                </a:solidFill>
              </a:rPr>
              <a:t>e </a:t>
            </a:r>
            <a:r>
              <a:rPr lang="en-US" sz="4000" i="1" dirty="0">
                <a:solidFill>
                  <a:schemeClr val="bg1"/>
                </a:solidFill>
              </a:rPr>
              <a:t>with all those who love our Lord Jesus Christ with incorruptible love.  </a:t>
            </a:r>
            <a:endParaRPr lang="en-US" sz="4000" dirty="0">
              <a:solidFill>
                <a:schemeClr val="bg1"/>
              </a:solidFill>
            </a:endParaRPr>
          </a:p>
        </p:txBody>
      </p:sp>
    </p:spTree>
    <p:extLst>
      <p:ext uri="{BB962C8B-B14F-4D97-AF65-F5344CB8AC3E}">
        <p14:creationId xmlns:p14="http://schemas.microsoft.com/office/powerpoint/2010/main" val="20851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8488224" cy="5767860"/>
          </a:xfrm>
          <a:prstGeom prst="rect">
            <a:avLst/>
          </a:prstGeom>
        </p:spPr>
      </p:pic>
      <p:sp>
        <p:nvSpPr>
          <p:cNvPr id="3" name="TextBox 2"/>
          <p:cNvSpPr txBox="1"/>
          <p:nvPr/>
        </p:nvSpPr>
        <p:spPr>
          <a:xfrm>
            <a:off x="-67990" y="6172200"/>
            <a:ext cx="9288189" cy="584775"/>
          </a:xfrm>
          <a:prstGeom prst="rect">
            <a:avLst/>
          </a:prstGeom>
          <a:noFill/>
        </p:spPr>
        <p:txBody>
          <a:bodyPr wrap="square" rtlCol="0">
            <a:spAutoFit/>
          </a:bodyPr>
          <a:lstStyle/>
          <a:p>
            <a:pPr algn="ctr"/>
            <a:r>
              <a:rPr lang="en-US" sz="3200" dirty="0" smtClean="0">
                <a:solidFill>
                  <a:schemeClr val="bg1"/>
                </a:solidFill>
              </a:rPr>
              <a:t>Contact – a capsule encapsulating more capsules</a:t>
            </a:r>
            <a:endParaRPr lang="en-US" sz="3200" dirty="0">
              <a:solidFill>
                <a:schemeClr val="bg1"/>
              </a:solidFill>
            </a:endParaRPr>
          </a:p>
        </p:txBody>
      </p:sp>
    </p:spTree>
    <p:extLst>
      <p:ext uri="{BB962C8B-B14F-4D97-AF65-F5344CB8AC3E}">
        <p14:creationId xmlns:p14="http://schemas.microsoft.com/office/powerpoint/2010/main" val="3969894940"/>
      </p:ext>
    </p:extLst>
  </p:cSld>
  <p:clrMapOvr>
    <a:masterClrMapping/>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6:23a</a:t>
            </a:r>
            <a:endParaRPr lang="en-US" sz="4800" dirty="0">
              <a:solidFill>
                <a:schemeClr val="bg1"/>
              </a:solidFill>
            </a:endParaRPr>
          </a:p>
        </p:txBody>
      </p:sp>
      <p:sp>
        <p:nvSpPr>
          <p:cNvPr id="10" name="TextBox 9"/>
          <p:cNvSpPr txBox="1"/>
          <p:nvPr/>
        </p:nvSpPr>
        <p:spPr>
          <a:xfrm>
            <a:off x="304800" y="914400"/>
            <a:ext cx="8610600" cy="4154984"/>
          </a:xfrm>
          <a:prstGeom prst="rect">
            <a:avLst/>
          </a:prstGeom>
          <a:noFill/>
        </p:spPr>
        <p:txBody>
          <a:bodyPr wrap="square" rtlCol="0">
            <a:spAutoFit/>
          </a:bodyPr>
          <a:lstStyle/>
          <a:p>
            <a:pPr algn="just"/>
            <a:r>
              <a:rPr lang="en-US" sz="4400" i="1" dirty="0">
                <a:solidFill>
                  <a:schemeClr val="bg1"/>
                </a:solidFill>
              </a:rPr>
              <a:t>I</a:t>
            </a:r>
            <a:r>
              <a:rPr lang="en-US" sz="4400" i="1" dirty="0" smtClean="0">
                <a:solidFill>
                  <a:schemeClr val="bg1"/>
                </a:solidFill>
              </a:rPr>
              <a:t>n </a:t>
            </a:r>
            <a:r>
              <a:rPr lang="en-US" sz="4400" i="1" dirty="0">
                <a:solidFill>
                  <a:schemeClr val="bg1"/>
                </a:solidFill>
              </a:rPr>
              <a:t>light of what it means to be a Christian sound in doctrine and stable in duty, what is and how do we experience the blessing of </a:t>
            </a:r>
            <a:r>
              <a:rPr lang="en-US" sz="4400" i="1" dirty="0" smtClean="0">
                <a:solidFill>
                  <a:schemeClr val="bg1"/>
                </a:solidFill>
              </a:rPr>
              <a:t>love.</a:t>
            </a:r>
            <a:endParaRPr lang="en-US" sz="4400" i="1" dirty="0" smtClean="0">
              <a:solidFill>
                <a:schemeClr val="bg1"/>
              </a:solidFill>
            </a:endParaRPr>
          </a:p>
          <a:p>
            <a:pPr algn="just"/>
            <a:endParaRPr lang="en-US" sz="4400" i="1" dirty="0">
              <a:solidFill>
                <a:schemeClr val="bg1"/>
              </a:solidFill>
            </a:endParaRPr>
          </a:p>
          <a:p>
            <a:pPr algn="ctr"/>
            <a:r>
              <a:rPr lang="en-US" sz="4400" b="1" dirty="0" smtClean="0">
                <a:solidFill>
                  <a:schemeClr val="bg1"/>
                </a:solidFill>
              </a:rPr>
              <a:t>The </a:t>
            </a:r>
            <a:r>
              <a:rPr lang="en-US" sz="4400" b="1" u="sng" dirty="0" smtClean="0">
                <a:solidFill>
                  <a:schemeClr val="bg1"/>
                </a:solidFill>
              </a:rPr>
              <a:t>passion</a:t>
            </a:r>
            <a:r>
              <a:rPr lang="en-US" sz="4400" b="1" dirty="0" smtClean="0">
                <a:solidFill>
                  <a:schemeClr val="bg1"/>
                </a:solidFill>
              </a:rPr>
              <a:t> of a practicing believer</a:t>
            </a:r>
            <a:endParaRPr lang="en-US" sz="4400" b="1"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47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12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a:pPr>
            <a:r>
              <a:rPr lang="en-US" sz="3400" b="1" dirty="0" smtClean="0">
                <a:solidFill>
                  <a:schemeClr val="bg1"/>
                </a:solidFill>
              </a:rPr>
              <a:t>The passion of the Christian life is one of </a:t>
            </a:r>
            <a:r>
              <a:rPr lang="en-US" sz="3400" b="1" dirty="0" smtClean="0">
                <a:solidFill>
                  <a:schemeClr val="bg1"/>
                </a:solidFill>
              </a:rPr>
              <a:t>love</a:t>
            </a:r>
            <a:r>
              <a:rPr lang="en-US" sz="3400" b="1" baseline="30000" dirty="0" smtClean="0">
                <a:solidFill>
                  <a:schemeClr val="bg1"/>
                </a:solidFill>
              </a:rPr>
              <a:t>(6:23b)</a:t>
            </a:r>
            <a:endParaRPr lang="en-US" sz="3400" b="1" baseline="30000" dirty="0" smtClean="0">
              <a:solidFill>
                <a:schemeClr val="bg1"/>
              </a:solidFill>
            </a:endParaRPr>
          </a:p>
        </p:txBody>
      </p:sp>
      <p:sp>
        <p:nvSpPr>
          <p:cNvPr id="10" name="TextBox 9"/>
          <p:cNvSpPr txBox="1"/>
          <p:nvPr/>
        </p:nvSpPr>
        <p:spPr>
          <a:xfrm>
            <a:off x="304800" y="1305580"/>
            <a:ext cx="8610600" cy="523220"/>
          </a:xfrm>
          <a:prstGeom prst="rect">
            <a:avLst/>
          </a:prstGeom>
          <a:noFill/>
        </p:spPr>
        <p:txBody>
          <a:bodyPr wrap="square" rtlCol="0">
            <a:spAutoFit/>
          </a:bodyPr>
          <a:lstStyle/>
          <a:p>
            <a:r>
              <a:rPr lang="en-US" sz="2800" i="1" dirty="0">
                <a:solidFill>
                  <a:schemeClr val="bg1"/>
                </a:solidFill>
              </a:rPr>
              <a:t>Peace be to the </a:t>
            </a:r>
            <a:r>
              <a:rPr lang="en-US" sz="2800" i="1" dirty="0" smtClean="0">
                <a:solidFill>
                  <a:schemeClr val="bg1"/>
                </a:solidFill>
              </a:rPr>
              <a:t>brethren and </a:t>
            </a:r>
            <a:r>
              <a:rPr lang="en-US" sz="2800" b="1" i="1" u="sng" dirty="0" smtClean="0">
                <a:solidFill>
                  <a:srgbClr val="FF0000"/>
                </a:solidFill>
              </a:rPr>
              <a:t>LOVE</a:t>
            </a:r>
            <a:r>
              <a:rPr lang="en-US" sz="2800" i="1" dirty="0" smtClean="0">
                <a:solidFill>
                  <a:srgbClr val="FF0000"/>
                </a:solidFill>
              </a:rPr>
              <a:t> </a:t>
            </a:r>
            <a:r>
              <a:rPr lang="en-US" sz="2800" i="1" dirty="0" smtClean="0">
                <a:solidFill>
                  <a:schemeClr val="bg1"/>
                </a:solidFill>
              </a:rPr>
              <a:t>with faith…</a:t>
            </a:r>
            <a:endParaRPr lang="en-US" sz="2800" dirty="0">
              <a:solidFill>
                <a:schemeClr val="bg1"/>
              </a:solidFill>
            </a:endParaRPr>
          </a:p>
        </p:txBody>
      </p:sp>
      <p:sp>
        <p:nvSpPr>
          <p:cNvPr id="3" name="TextBox 2"/>
          <p:cNvSpPr txBox="1"/>
          <p:nvPr/>
        </p:nvSpPr>
        <p:spPr>
          <a:xfrm>
            <a:off x="304800" y="1905000"/>
            <a:ext cx="8610600" cy="3416320"/>
          </a:xfrm>
          <a:prstGeom prst="rect">
            <a:avLst/>
          </a:prstGeom>
          <a:noFill/>
        </p:spPr>
        <p:txBody>
          <a:bodyPr wrap="square" rtlCol="0">
            <a:spAutoFit/>
          </a:bodyPr>
          <a:lstStyle/>
          <a:p>
            <a:pPr algn="just"/>
            <a:r>
              <a:rPr lang="en-US" sz="3600" dirty="0" smtClean="0">
                <a:solidFill>
                  <a:schemeClr val="bg1"/>
                </a:solidFill>
              </a:rPr>
              <a:t>Could be read, </a:t>
            </a:r>
            <a:r>
              <a:rPr lang="en-US" sz="3600" i="1" dirty="0" smtClean="0">
                <a:solidFill>
                  <a:schemeClr val="bg1"/>
                </a:solidFill>
              </a:rPr>
              <a:t>“Peace and love be to the brethren with faith…”</a:t>
            </a:r>
            <a:endParaRPr lang="en-US" sz="3600" i="1" dirty="0" smtClean="0">
              <a:solidFill>
                <a:schemeClr val="bg1"/>
              </a:solidFill>
            </a:endParaRPr>
          </a:p>
          <a:p>
            <a:pPr algn="just"/>
            <a:endParaRPr lang="en-US" sz="3600" i="1" dirty="0" smtClean="0">
              <a:solidFill>
                <a:schemeClr val="bg1"/>
              </a:solidFill>
            </a:endParaRPr>
          </a:p>
          <a:p>
            <a:pPr algn="just"/>
            <a:r>
              <a:rPr lang="en-US" sz="3600" dirty="0" smtClean="0">
                <a:solidFill>
                  <a:schemeClr val="bg1"/>
                </a:solidFill>
              </a:rPr>
              <a:t>This is NOT a command, but a statement of fact; what the church is experiencing “in Christ.”</a:t>
            </a:r>
            <a:endParaRPr lang="en-US" sz="3600" i="1" dirty="0">
              <a:solidFill>
                <a:schemeClr val="bg1"/>
              </a:solidFill>
            </a:endParaRPr>
          </a:p>
        </p:txBody>
      </p:sp>
    </p:spTree>
    <p:extLst>
      <p:ext uri="{BB962C8B-B14F-4D97-AF65-F5344CB8AC3E}">
        <p14:creationId xmlns:p14="http://schemas.microsoft.com/office/powerpoint/2010/main" val="33031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1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5500"/>
                            </p:stCondLst>
                            <p:childTnLst>
                              <p:par>
                                <p:cTn id="13" presetID="10" presetClass="entr" presetSubtype="0" fill="hold" nodeType="afterEffect">
                                  <p:stCondLst>
                                    <p:cond delay="5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What is “love” (agape)</a:t>
            </a:r>
            <a:endParaRPr lang="en-US" sz="4800" dirty="0" smtClean="0">
              <a:solidFill>
                <a:schemeClr val="bg1"/>
              </a:solidFill>
            </a:endParaRPr>
          </a:p>
        </p:txBody>
      </p:sp>
      <p:sp>
        <p:nvSpPr>
          <p:cNvPr id="10" name="TextBox 9"/>
          <p:cNvSpPr txBox="1"/>
          <p:nvPr/>
        </p:nvSpPr>
        <p:spPr>
          <a:xfrm>
            <a:off x="304800" y="917912"/>
            <a:ext cx="8610600" cy="707886"/>
          </a:xfrm>
          <a:prstGeom prst="rect">
            <a:avLst/>
          </a:prstGeom>
          <a:noFill/>
        </p:spPr>
        <p:txBody>
          <a:bodyPr wrap="square" rtlCol="0">
            <a:spAutoFit/>
          </a:bodyPr>
          <a:lstStyle/>
          <a:p>
            <a:pPr algn="just"/>
            <a:r>
              <a:rPr lang="en-US" sz="4000" i="1" dirty="0" smtClean="0">
                <a:solidFill>
                  <a:schemeClr val="bg1"/>
                </a:solidFill>
              </a:rPr>
              <a:t>“love” – deep affection and benevolence</a:t>
            </a:r>
            <a:endParaRPr lang="en-US" sz="4000" i="1" dirty="0">
              <a:solidFill>
                <a:schemeClr val="bg1"/>
              </a:solidFill>
            </a:endParaRPr>
          </a:p>
        </p:txBody>
      </p:sp>
      <p:sp>
        <p:nvSpPr>
          <p:cNvPr id="6" name="TextBox 5"/>
          <p:cNvSpPr txBox="1"/>
          <p:nvPr/>
        </p:nvSpPr>
        <p:spPr>
          <a:xfrm>
            <a:off x="304800" y="1676400"/>
            <a:ext cx="8610600" cy="1077218"/>
          </a:xfrm>
          <a:prstGeom prst="rect">
            <a:avLst/>
          </a:prstGeom>
          <a:noFill/>
        </p:spPr>
        <p:txBody>
          <a:bodyPr wrap="square" rtlCol="0">
            <a:spAutoFit/>
          </a:bodyPr>
          <a:lstStyle/>
          <a:p>
            <a:pPr marL="742950" lvl="0" indent="-742950" algn="just">
              <a:buAutoNum type="alphaUcPeriod"/>
            </a:pPr>
            <a:r>
              <a:rPr lang="en-US" sz="3200" i="1" dirty="0" smtClean="0">
                <a:solidFill>
                  <a:schemeClr val="bg1"/>
                </a:solidFill>
              </a:rPr>
              <a:t>The </a:t>
            </a:r>
            <a:r>
              <a:rPr lang="en-US" sz="3200" i="1" dirty="0">
                <a:solidFill>
                  <a:schemeClr val="bg1"/>
                </a:solidFill>
              </a:rPr>
              <a:t>deep affection and benevolence of God is exposed in the gospel</a:t>
            </a:r>
            <a:r>
              <a:rPr lang="en-US" sz="3200" i="1" dirty="0" smtClean="0">
                <a:solidFill>
                  <a:schemeClr val="bg1"/>
                </a:solidFill>
              </a:rPr>
              <a:t>.</a:t>
            </a:r>
          </a:p>
        </p:txBody>
      </p:sp>
      <p:sp>
        <p:nvSpPr>
          <p:cNvPr id="7" name="TextBox 6"/>
          <p:cNvSpPr txBox="1"/>
          <p:nvPr/>
        </p:nvSpPr>
        <p:spPr>
          <a:xfrm>
            <a:off x="304800" y="2895600"/>
            <a:ext cx="8610600" cy="2862322"/>
          </a:xfrm>
          <a:prstGeom prst="rect">
            <a:avLst/>
          </a:prstGeom>
          <a:noFill/>
        </p:spPr>
        <p:txBody>
          <a:bodyPr wrap="square" rtlCol="0">
            <a:spAutoFit/>
          </a:bodyPr>
          <a:lstStyle/>
          <a:p>
            <a:pPr lvl="0" algn="just"/>
            <a:r>
              <a:rPr lang="en-US" sz="3600" i="1" dirty="0" smtClean="0">
                <a:solidFill>
                  <a:schemeClr val="bg1"/>
                </a:solidFill>
              </a:rPr>
              <a:t>Ephesians 1:1-14 is the gospel:</a:t>
            </a:r>
          </a:p>
          <a:p>
            <a:pPr marL="571500" lvl="0" indent="-571500" algn="just">
              <a:buFont typeface="Wingdings" panose="05000000000000000000" pitchFamily="2" charset="2"/>
              <a:buChar char="§"/>
            </a:pPr>
            <a:r>
              <a:rPr lang="en-US" sz="3600" i="1" dirty="0" smtClean="0">
                <a:solidFill>
                  <a:schemeClr val="bg1"/>
                </a:solidFill>
              </a:rPr>
              <a:t>God chose us before the foundation of the world “in love” (1:4)</a:t>
            </a:r>
          </a:p>
          <a:p>
            <a:pPr marL="571500" lvl="0" indent="-571500" algn="just">
              <a:buFont typeface="Wingdings" panose="05000000000000000000" pitchFamily="2" charset="2"/>
              <a:buChar char="§"/>
            </a:pPr>
            <a:r>
              <a:rPr lang="en-US" sz="3600" i="1" dirty="0" smtClean="0">
                <a:solidFill>
                  <a:schemeClr val="bg1"/>
                </a:solidFill>
              </a:rPr>
              <a:t>God predestined us to adoption as sons through Christ Jesus “in love” (1:5)</a:t>
            </a:r>
          </a:p>
        </p:txBody>
      </p:sp>
    </p:spTree>
    <p:extLst>
      <p:ext uri="{BB962C8B-B14F-4D97-AF65-F5344CB8AC3E}">
        <p14:creationId xmlns:p14="http://schemas.microsoft.com/office/powerpoint/2010/main" val="121997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250"/>
                                        <p:tgtEl>
                                          <p:spTgt spid="6"/>
                                        </p:tgtEl>
                                      </p:cBhvr>
                                    </p:animEffect>
                                  </p:childTnLst>
                                </p:cTn>
                              </p:par>
                            </p:childTnLst>
                          </p:cTn>
                        </p:par>
                        <p:par>
                          <p:cTn id="13" fill="hold">
                            <p:stCondLst>
                              <p:cond delay="1250"/>
                            </p:stCondLst>
                            <p:childTnLst>
                              <p:par>
                                <p:cTn id="14" presetID="10" presetClass="entr" presetSubtype="0" fill="hold" grpId="0" nodeType="afterEffect">
                                  <p:stCondLst>
                                    <p:cond delay="225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750"/>
                                        <p:tgtEl>
                                          <p:spTgt spid="7">
                                            <p:txEl>
                                              <p:pRg st="0" end="0"/>
                                            </p:txEl>
                                          </p:spTgt>
                                        </p:tgtEl>
                                      </p:cBhvr>
                                    </p:animEffect>
                                  </p:childTnLst>
                                </p:cTn>
                              </p:par>
                            </p:childTnLst>
                          </p:cTn>
                        </p:par>
                        <p:par>
                          <p:cTn id="17" fill="hold">
                            <p:stCondLst>
                              <p:cond delay="5250"/>
                            </p:stCondLst>
                            <p:childTnLst>
                              <p:par>
                                <p:cTn id="18" presetID="10" presetClass="entr" presetSubtype="0" fill="hold" grpId="0" nodeType="afterEffect">
                                  <p:stCondLst>
                                    <p:cond delay="175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1750"/>
                                        <p:tgtEl>
                                          <p:spTgt spid="7">
                                            <p:txEl>
                                              <p:pRg st="1" end="1"/>
                                            </p:txEl>
                                          </p:spTgt>
                                        </p:tgtEl>
                                      </p:cBhvr>
                                    </p:animEffect>
                                  </p:childTnLst>
                                </p:cTn>
                              </p:par>
                            </p:childTnLst>
                          </p:cTn>
                        </p:par>
                        <p:par>
                          <p:cTn id="21" fill="hold">
                            <p:stCondLst>
                              <p:cond delay="8750"/>
                            </p:stCondLst>
                            <p:childTnLst>
                              <p:par>
                                <p:cTn id="22" presetID="10" presetClass="entr" presetSubtype="0" fill="hold" grpId="0" nodeType="afterEffect">
                                  <p:stCondLst>
                                    <p:cond delay="175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2:8-10</a:t>
            </a:r>
            <a:endParaRPr lang="en-US" sz="4800" dirty="0" smtClean="0">
              <a:solidFill>
                <a:schemeClr val="bg1"/>
              </a:solidFill>
            </a:endParaRPr>
          </a:p>
        </p:txBody>
      </p:sp>
      <p:sp>
        <p:nvSpPr>
          <p:cNvPr id="10" name="TextBox 9"/>
          <p:cNvSpPr txBox="1"/>
          <p:nvPr/>
        </p:nvSpPr>
        <p:spPr>
          <a:xfrm>
            <a:off x="304800" y="917912"/>
            <a:ext cx="8610600" cy="5016758"/>
          </a:xfrm>
          <a:prstGeom prst="rect">
            <a:avLst/>
          </a:prstGeom>
          <a:noFill/>
        </p:spPr>
        <p:txBody>
          <a:bodyPr wrap="square" rtlCol="0">
            <a:spAutoFit/>
          </a:bodyPr>
          <a:lstStyle/>
          <a:p>
            <a:pPr algn="just"/>
            <a:r>
              <a:rPr lang="en-US" sz="4000" i="1" dirty="0">
                <a:solidFill>
                  <a:schemeClr val="bg1"/>
                </a:solidFill>
              </a:rPr>
              <a:t>8 For by grace you have been saved through faith; and that not of yourselves, it is the gift of God; 9 not as a result of works, so that no one may boast. 10 For we are His workmanship, created in Christ Jesus for good works, which God prepared beforehand so that we would walk in them. </a:t>
            </a:r>
            <a:endParaRPr lang="en-US" sz="4000" dirty="0">
              <a:solidFill>
                <a:schemeClr val="bg1"/>
              </a:solidFill>
            </a:endParaRPr>
          </a:p>
        </p:txBody>
      </p:sp>
    </p:spTree>
    <p:extLst>
      <p:ext uri="{BB962C8B-B14F-4D97-AF65-F5344CB8AC3E}">
        <p14:creationId xmlns:p14="http://schemas.microsoft.com/office/powerpoint/2010/main" val="20131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3" y="254889"/>
            <a:ext cx="9128547" cy="652691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2702495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What is “love” (agape)</a:t>
            </a:r>
            <a:endParaRPr lang="en-US" sz="4800" dirty="0" smtClean="0">
              <a:solidFill>
                <a:schemeClr val="bg1"/>
              </a:solidFill>
            </a:endParaRPr>
          </a:p>
        </p:txBody>
      </p:sp>
      <p:sp>
        <p:nvSpPr>
          <p:cNvPr id="10" name="TextBox 9"/>
          <p:cNvSpPr txBox="1"/>
          <p:nvPr/>
        </p:nvSpPr>
        <p:spPr>
          <a:xfrm>
            <a:off x="304800" y="917912"/>
            <a:ext cx="8610600" cy="707886"/>
          </a:xfrm>
          <a:prstGeom prst="rect">
            <a:avLst/>
          </a:prstGeom>
          <a:noFill/>
        </p:spPr>
        <p:txBody>
          <a:bodyPr wrap="square" rtlCol="0">
            <a:spAutoFit/>
          </a:bodyPr>
          <a:lstStyle/>
          <a:p>
            <a:pPr algn="just"/>
            <a:r>
              <a:rPr lang="en-US" sz="4000" i="1" dirty="0" smtClean="0">
                <a:solidFill>
                  <a:schemeClr val="bg1"/>
                </a:solidFill>
              </a:rPr>
              <a:t>“love” – deep affection and benevolence</a:t>
            </a:r>
            <a:endParaRPr lang="en-US" sz="4000" i="1" dirty="0">
              <a:solidFill>
                <a:schemeClr val="bg1"/>
              </a:solidFill>
            </a:endParaRPr>
          </a:p>
        </p:txBody>
      </p:sp>
      <p:sp>
        <p:nvSpPr>
          <p:cNvPr id="6" name="TextBox 5"/>
          <p:cNvSpPr txBox="1"/>
          <p:nvPr/>
        </p:nvSpPr>
        <p:spPr>
          <a:xfrm>
            <a:off x="304800" y="1676400"/>
            <a:ext cx="8610600" cy="2554545"/>
          </a:xfrm>
          <a:prstGeom prst="rect">
            <a:avLst/>
          </a:prstGeom>
          <a:noFill/>
        </p:spPr>
        <p:txBody>
          <a:bodyPr wrap="square" rtlCol="0">
            <a:spAutoFit/>
          </a:bodyPr>
          <a:lstStyle/>
          <a:p>
            <a:pPr marL="742950" lvl="0" indent="-742950" algn="just">
              <a:buFont typeface="+mj-lt"/>
              <a:buAutoNum type="alphaUcPeriod" startAt="2"/>
            </a:pPr>
            <a:r>
              <a:rPr lang="en-US" sz="3200" i="1" dirty="0" smtClean="0">
                <a:solidFill>
                  <a:schemeClr val="bg1"/>
                </a:solidFill>
              </a:rPr>
              <a:t>The </a:t>
            </a:r>
            <a:r>
              <a:rPr lang="en-US" sz="3200" i="1" dirty="0">
                <a:solidFill>
                  <a:schemeClr val="bg1"/>
                </a:solidFill>
              </a:rPr>
              <a:t>deep affection and benevolence of God is </a:t>
            </a:r>
            <a:r>
              <a:rPr lang="en-US" sz="3200" i="1" dirty="0" smtClean="0">
                <a:solidFill>
                  <a:schemeClr val="bg1"/>
                </a:solidFill>
              </a:rPr>
              <a:t>to be the experience in the body of Christ.</a:t>
            </a:r>
          </a:p>
          <a:p>
            <a:pPr lvl="0" algn="just"/>
            <a:endParaRPr lang="en-US" sz="3200" i="1" dirty="0">
              <a:solidFill>
                <a:schemeClr val="bg1"/>
              </a:solidFill>
            </a:endParaRPr>
          </a:p>
          <a:p>
            <a:pPr marL="457200" lvl="0" indent="-457200" algn="just">
              <a:buFont typeface="Wingdings" panose="05000000000000000000" pitchFamily="2" charset="2"/>
              <a:buChar char="§"/>
            </a:pPr>
            <a:r>
              <a:rPr lang="en-US" sz="3200" i="1" dirty="0" smtClean="0">
                <a:solidFill>
                  <a:schemeClr val="bg1"/>
                </a:solidFill>
              </a:rPr>
              <a:t>Ephesians 4:12-15</a:t>
            </a:r>
          </a:p>
          <a:p>
            <a:pPr marL="457200" lvl="0" indent="-457200" algn="just">
              <a:buFont typeface="Wingdings" panose="05000000000000000000" pitchFamily="2" charset="2"/>
              <a:buChar char="§"/>
            </a:pPr>
            <a:r>
              <a:rPr lang="en-US" sz="3200" i="1" dirty="0" smtClean="0">
                <a:solidFill>
                  <a:schemeClr val="bg1"/>
                </a:solidFill>
              </a:rPr>
              <a:t>Ephesians 5:1-2</a:t>
            </a:r>
          </a:p>
        </p:txBody>
      </p:sp>
    </p:spTree>
    <p:extLst>
      <p:ext uri="{BB962C8B-B14F-4D97-AF65-F5344CB8AC3E}">
        <p14:creationId xmlns:p14="http://schemas.microsoft.com/office/powerpoint/2010/main" val="411654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250"/>
                                        <p:tgtEl>
                                          <p:spTgt spid="6">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2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250"/>
                                        <p:tgtEl>
                                          <p:spTgt spid="6">
                                            <p:txEl>
                                              <p:pRg st="2" end="2"/>
                                            </p:txEl>
                                          </p:spTgt>
                                        </p:tgtEl>
                                      </p:cBhvr>
                                    </p:animEffect>
                                  </p:childTnLst>
                                </p:cTn>
                              </p:par>
                            </p:childTnLst>
                          </p:cTn>
                        </p:par>
                        <p:par>
                          <p:cTn id="16" fill="hold">
                            <p:stCondLst>
                              <p:cond delay="6500"/>
                            </p:stCondLst>
                            <p:childTnLst>
                              <p:par>
                                <p:cTn id="17" presetID="10" presetClass="entr" presetSubtype="0" fill="hold" grpId="0" nodeType="afterEffect">
                                  <p:stCondLst>
                                    <p:cond delay="2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2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25373</TotalTime>
  <Words>928</Words>
  <Application>Microsoft Office PowerPoint</Application>
  <PresentationFormat>On-screen Show (4:3)</PresentationFormat>
  <Paragraphs>66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732</cp:revision>
  <dcterms:created xsi:type="dcterms:W3CDTF">2013-08-08T16:28:40Z</dcterms:created>
  <dcterms:modified xsi:type="dcterms:W3CDTF">2017-09-16T15:10:21Z</dcterms:modified>
</cp:coreProperties>
</file>