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1455" r:id="rId2"/>
    <p:sldId id="1674" r:id="rId3"/>
    <p:sldId id="1675" r:id="rId4"/>
    <p:sldId id="1402" r:id="rId5"/>
    <p:sldId id="1676" r:id="rId6"/>
    <p:sldId id="1677" r:id="rId7"/>
    <p:sldId id="1554" r:id="rId8"/>
    <p:sldId id="1667" r:id="rId9"/>
    <p:sldId id="1678" r:id="rId10"/>
    <p:sldId id="1679" r:id="rId11"/>
    <p:sldId id="1680" r:id="rId12"/>
    <p:sldId id="1681" r:id="rId13"/>
    <p:sldId id="1649" r:id="rId14"/>
    <p:sldId id="1673" r:id="rId15"/>
    <p:sldId id="85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7D5A32"/>
    <a:srgbClr val="966432"/>
    <a:srgbClr val="D7AE85"/>
    <a:srgbClr val="006F96"/>
    <a:srgbClr val="33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5" autoAdjust="0"/>
    <p:restoredTop sz="94343" autoAdjust="0"/>
  </p:normalViewPr>
  <p:slideViewPr>
    <p:cSldViewPr>
      <p:cViewPr>
        <p:scale>
          <a:sx n="77" d="100"/>
          <a:sy n="77" d="100"/>
        </p:scale>
        <p:origin x="-630"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55510-0E1F-44C6-8AFB-D0F4A4418F2E}" type="datetimeFigureOut">
              <a:rPr lang="en-US" smtClean="0"/>
              <a:t>9/9/2017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C474C-1614-4BFD-840E-B3E3D39068AB}" type="slidenum">
              <a:rPr lang="en-US" smtClean="0"/>
              <a:t>‹#›</a:t>
            </a:fld>
            <a:endParaRPr lang="en-US"/>
          </a:p>
        </p:txBody>
      </p:sp>
    </p:spTree>
    <p:extLst>
      <p:ext uri="{BB962C8B-B14F-4D97-AF65-F5344CB8AC3E}">
        <p14:creationId xmlns:p14="http://schemas.microsoft.com/office/powerpoint/2010/main" val="358221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9/9/2017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7323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9/9/2017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6712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9/9/2017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3874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9/9/2017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78928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BD85C9-9387-4AF8-A2FF-EF850E82DB46}" type="datetimeFigureOut">
              <a:rPr lang="en-US" smtClean="0"/>
              <a:t>9/9/2017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91954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BD85C9-9387-4AF8-A2FF-EF850E82DB46}" type="datetimeFigureOut">
              <a:rPr lang="en-US" smtClean="0"/>
              <a:t>9/9/2017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5725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BD85C9-9387-4AF8-A2FF-EF850E82DB46}" type="datetimeFigureOut">
              <a:rPr lang="en-US" smtClean="0"/>
              <a:t>9/9/2017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78692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BD85C9-9387-4AF8-A2FF-EF850E82DB46}" type="datetimeFigureOut">
              <a:rPr lang="en-US" smtClean="0"/>
              <a:t>9/9/2017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33545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D85C9-9387-4AF8-A2FF-EF850E82DB46}" type="datetimeFigureOut">
              <a:rPr lang="en-US" smtClean="0"/>
              <a:t>9/9/2017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42882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9/9/2017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7928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9/9/2017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28002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D85C9-9387-4AF8-A2FF-EF850E82DB46}" type="datetimeFigureOut">
              <a:rPr lang="en-US" smtClean="0"/>
              <a:t>9/9/2017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B8810-6185-4F03-9AB9-9A1B0505DA80}" type="slidenum">
              <a:rPr lang="en-US" smtClean="0"/>
              <a:t>‹#›</a:t>
            </a:fld>
            <a:endParaRPr lang="en-US"/>
          </a:p>
        </p:txBody>
      </p:sp>
    </p:spTree>
    <p:extLst>
      <p:ext uri="{BB962C8B-B14F-4D97-AF65-F5344CB8AC3E}">
        <p14:creationId xmlns:p14="http://schemas.microsoft.com/office/powerpoint/2010/main" val="203218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artisticTexturizer trans="77000"/>
                    </a14:imgEffect>
                  </a14:imgLayer>
                </a14:imgProps>
              </a:ext>
              <a:ext uri="{28A0092B-C50C-407E-A947-70E740481C1C}">
                <a14:useLocalDpi xmlns:a14="http://schemas.microsoft.com/office/drawing/2010/main" val="0"/>
              </a:ext>
            </a:extLst>
          </a:blip>
          <a:stretch>
            <a:fillRect/>
          </a:stretch>
        </p:blipFill>
        <p:spPr>
          <a:xfrm>
            <a:off x="213320" y="1066800"/>
            <a:ext cx="8778279" cy="4878215"/>
          </a:xfrm>
          <a:prstGeom prst="rect">
            <a:avLst/>
          </a:prstGeom>
          <a:effectLst>
            <a:glow rad="228600">
              <a:schemeClr val="accent5">
                <a:satMod val="175000"/>
                <a:alpha val="40000"/>
              </a:schemeClr>
            </a:glow>
            <a:softEdge rad="635000"/>
          </a:effectLst>
        </p:spPr>
      </p:pic>
    </p:spTree>
    <p:extLst>
      <p:ext uri="{BB962C8B-B14F-4D97-AF65-F5344CB8AC3E}">
        <p14:creationId xmlns:p14="http://schemas.microsoft.com/office/powerpoint/2010/main" val="206980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138773"/>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startAt="2"/>
            </a:pPr>
            <a:r>
              <a:rPr lang="en-US" sz="3400" b="1" dirty="0" smtClean="0">
                <a:solidFill>
                  <a:schemeClr val="bg1"/>
                </a:solidFill>
              </a:rPr>
              <a:t>The </a:t>
            </a:r>
            <a:r>
              <a:rPr lang="en-US" sz="3400" b="1" dirty="0" smtClean="0">
                <a:solidFill>
                  <a:schemeClr val="bg1"/>
                </a:solidFill>
              </a:rPr>
              <a:t>passion of the Christian life is Christ Himself – who is our peace </a:t>
            </a:r>
            <a:r>
              <a:rPr lang="en-US" sz="3400" b="1" baseline="30000" dirty="0" smtClean="0">
                <a:solidFill>
                  <a:schemeClr val="bg1"/>
                </a:solidFill>
              </a:rPr>
              <a:t>(Ephesians 2:14-18)</a:t>
            </a:r>
            <a:endParaRPr lang="en-US" sz="3400" b="1" baseline="30000" dirty="0" smtClean="0">
              <a:solidFill>
                <a:schemeClr val="bg1"/>
              </a:solidFill>
            </a:endParaRPr>
          </a:p>
        </p:txBody>
      </p:sp>
      <p:sp>
        <p:nvSpPr>
          <p:cNvPr id="10" name="TextBox 9"/>
          <p:cNvSpPr txBox="1"/>
          <p:nvPr/>
        </p:nvSpPr>
        <p:spPr>
          <a:xfrm>
            <a:off x="304800" y="1305580"/>
            <a:ext cx="8610600" cy="523220"/>
          </a:xfrm>
          <a:prstGeom prst="rect">
            <a:avLst/>
          </a:prstGeom>
          <a:noFill/>
        </p:spPr>
        <p:txBody>
          <a:bodyPr wrap="square" rtlCol="0">
            <a:spAutoFit/>
          </a:bodyPr>
          <a:lstStyle/>
          <a:p>
            <a:r>
              <a:rPr lang="en-US" sz="2800" i="1" dirty="0">
                <a:solidFill>
                  <a:schemeClr val="bg1"/>
                </a:solidFill>
              </a:rPr>
              <a:t>For He Himself is our peace…(Ephesians 2:14)</a:t>
            </a:r>
            <a:endParaRPr lang="en-US" sz="2800" dirty="0">
              <a:solidFill>
                <a:schemeClr val="bg1"/>
              </a:solidFill>
            </a:endParaRPr>
          </a:p>
        </p:txBody>
      </p:sp>
      <p:sp>
        <p:nvSpPr>
          <p:cNvPr id="3" name="TextBox 2"/>
          <p:cNvSpPr txBox="1"/>
          <p:nvPr/>
        </p:nvSpPr>
        <p:spPr>
          <a:xfrm>
            <a:off x="304800" y="1905000"/>
            <a:ext cx="8610600" cy="4832092"/>
          </a:xfrm>
          <a:prstGeom prst="rect">
            <a:avLst/>
          </a:prstGeom>
          <a:noFill/>
        </p:spPr>
        <p:txBody>
          <a:bodyPr wrap="square" rtlCol="0">
            <a:spAutoFit/>
          </a:bodyPr>
          <a:lstStyle/>
          <a:p>
            <a:pPr algn="just"/>
            <a:r>
              <a:rPr lang="en-US" sz="2800" i="1" dirty="0">
                <a:solidFill>
                  <a:schemeClr val="bg1"/>
                </a:solidFill>
              </a:rPr>
              <a:t>“14 For </a:t>
            </a:r>
            <a:r>
              <a:rPr lang="en-US" sz="2800" i="1" u="sng" dirty="0">
                <a:solidFill>
                  <a:schemeClr val="bg1"/>
                </a:solidFill>
              </a:rPr>
              <a:t>He Himself is our peace</a:t>
            </a:r>
            <a:r>
              <a:rPr lang="en-US" sz="2800" i="1" dirty="0">
                <a:solidFill>
                  <a:schemeClr val="bg1"/>
                </a:solidFill>
              </a:rPr>
              <a:t>, who made both groups into one and broke down the barrier of the dividing wall, 15 by abolishing in His flesh the enmity, which is the Law of commandments contained in ordinances, so that in Himself He might make the two into one new man, thus establishing peace, 16 and might reconcile them both in one body to God through the cross, by it having put to death the enmity. 17 AND HE CAME AND PREACHED PEACE TO YOU WHO WERE FAR AWAY, AND PEACE TO THOSE WHO WERE NEAR; 18 for through Him we both have our access in one Spirit to the Father</a:t>
            </a:r>
            <a:r>
              <a:rPr lang="en-US" sz="2800" i="1" dirty="0" smtClean="0">
                <a:solidFill>
                  <a:schemeClr val="bg1"/>
                </a:solidFill>
              </a:rPr>
              <a:t>.”</a:t>
            </a:r>
            <a:endParaRPr lang="en-US" sz="2800" i="1" dirty="0">
              <a:solidFill>
                <a:schemeClr val="bg1"/>
              </a:solidFill>
            </a:endParaRPr>
          </a:p>
        </p:txBody>
      </p:sp>
    </p:spTree>
    <p:extLst>
      <p:ext uri="{BB962C8B-B14F-4D97-AF65-F5344CB8AC3E}">
        <p14:creationId xmlns:p14="http://schemas.microsoft.com/office/powerpoint/2010/main" val="309800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1500"/>
                            </p:stCondLst>
                            <p:childTnLst>
                              <p:par>
                                <p:cTn id="9" presetID="16" presetClass="entr" presetSubtype="21" fill="hold" grpId="0" nodeType="afterEffect">
                                  <p:stCondLst>
                                    <p:cond delay="125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661993"/>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startAt="3"/>
            </a:pPr>
            <a:r>
              <a:rPr lang="en-US" sz="3400" b="1" dirty="0" smtClean="0">
                <a:solidFill>
                  <a:schemeClr val="bg1"/>
                </a:solidFill>
              </a:rPr>
              <a:t>The </a:t>
            </a:r>
            <a:r>
              <a:rPr lang="en-US" sz="3400" b="1" dirty="0" smtClean="0">
                <a:solidFill>
                  <a:schemeClr val="bg1"/>
                </a:solidFill>
              </a:rPr>
              <a:t>passion of the Christian life is knowing that through Christ we have peace with God </a:t>
            </a:r>
            <a:r>
              <a:rPr lang="en-US" sz="3400" b="1" baseline="30000" dirty="0" smtClean="0">
                <a:solidFill>
                  <a:schemeClr val="bg1"/>
                </a:solidFill>
              </a:rPr>
              <a:t>(Romans 5:1)</a:t>
            </a:r>
            <a:endParaRPr lang="en-US" sz="3400" b="1" baseline="30000" dirty="0" smtClean="0">
              <a:solidFill>
                <a:schemeClr val="bg1"/>
              </a:solidFill>
            </a:endParaRPr>
          </a:p>
        </p:txBody>
      </p:sp>
      <p:sp>
        <p:nvSpPr>
          <p:cNvPr id="10" name="TextBox 9"/>
          <p:cNvSpPr txBox="1"/>
          <p:nvPr/>
        </p:nvSpPr>
        <p:spPr>
          <a:xfrm>
            <a:off x="304800" y="1762780"/>
            <a:ext cx="8610600" cy="954107"/>
          </a:xfrm>
          <a:prstGeom prst="rect">
            <a:avLst/>
          </a:prstGeom>
          <a:noFill/>
        </p:spPr>
        <p:txBody>
          <a:bodyPr wrap="square" rtlCol="0">
            <a:spAutoFit/>
          </a:bodyPr>
          <a:lstStyle/>
          <a:p>
            <a:pPr algn="just"/>
            <a:r>
              <a:rPr lang="en-US" sz="2800" i="1" dirty="0">
                <a:solidFill>
                  <a:schemeClr val="bg1"/>
                </a:solidFill>
              </a:rPr>
              <a:t>…we have peace with God through our Lord Jesus Christ (Romans 5:1)</a:t>
            </a:r>
            <a:endParaRPr lang="en-US" sz="2800" dirty="0">
              <a:solidFill>
                <a:schemeClr val="bg1"/>
              </a:solidFill>
            </a:endParaRPr>
          </a:p>
        </p:txBody>
      </p:sp>
      <p:sp>
        <p:nvSpPr>
          <p:cNvPr id="3" name="TextBox 2"/>
          <p:cNvSpPr txBox="1"/>
          <p:nvPr/>
        </p:nvSpPr>
        <p:spPr>
          <a:xfrm>
            <a:off x="228600" y="2819400"/>
            <a:ext cx="8610600" cy="2246769"/>
          </a:xfrm>
          <a:prstGeom prst="rect">
            <a:avLst/>
          </a:prstGeom>
          <a:noFill/>
        </p:spPr>
        <p:txBody>
          <a:bodyPr wrap="square" rtlCol="0">
            <a:spAutoFit/>
          </a:bodyPr>
          <a:lstStyle/>
          <a:p>
            <a:pPr algn="ctr"/>
            <a:r>
              <a:rPr lang="en-US" sz="2800" i="1" dirty="0">
                <a:solidFill>
                  <a:schemeClr val="bg1"/>
                </a:solidFill>
              </a:rPr>
              <a:t>“The terrors of law and of God; </a:t>
            </a:r>
            <a:endParaRPr lang="en-US" sz="2800" i="1" dirty="0" smtClean="0">
              <a:solidFill>
                <a:schemeClr val="bg1"/>
              </a:solidFill>
            </a:endParaRPr>
          </a:p>
          <a:p>
            <a:pPr algn="ctr"/>
            <a:r>
              <a:rPr lang="en-US" sz="2800" i="1" dirty="0" smtClean="0">
                <a:solidFill>
                  <a:schemeClr val="bg1"/>
                </a:solidFill>
              </a:rPr>
              <a:t>With </a:t>
            </a:r>
            <a:r>
              <a:rPr lang="en-US" sz="2800" i="1" dirty="0">
                <a:solidFill>
                  <a:schemeClr val="bg1"/>
                </a:solidFill>
              </a:rPr>
              <a:t>me can have nothing to do;</a:t>
            </a:r>
            <a:endParaRPr lang="en-US" sz="2800" dirty="0">
              <a:solidFill>
                <a:schemeClr val="bg1"/>
              </a:solidFill>
            </a:endParaRPr>
          </a:p>
          <a:p>
            <a:pPr algn="ctr"/>
            <a:r>
              <a:rPr lang="en-US" sz="2800" i="1" dirty="0">
                <a:solidFill>
                  <a:schemeClr val="bg1"/>
                </a:solidFill>
              </a:rPr>
              <a:t>My Savior's obedience and blood; </a:t>
            </a:r>
            <a:endParaRPr lang="en-US" sz="2800" i="1" dirty="0" smtClean="0">
              <a:solidFill>
                <a:schemeClr val="bg1"/>
              </a:solidFill>
            </a:endParaRPr>
          </a:p>
          <a:p>
            <a:pPr algn="ctr"/>
            <a:r>
              <a:rPr lang="en-US" sz="2800" i="1" dirty="0" smtClean="0">
                <a:solidFill>
                  <a:schemeClr val="bg1"/>
                </a:solidFill>
              </a:rPr>
              <a:t>Hide </a:t>
            </a:r>
            <a:r>
              <a:rPr lang="en-US" sz="2800" i="1" dirty="0">
                <a:solidFill>
                  <a:schemeClr val="bg1"/>
                </a:solidFill>
              </a:rPr>
              <a:t>all my transgressions from view</a:t>
            </a:r>
            <a:r>
              <a:rPr lang="en-US" sz="2800" i="1" dirty="0" smtClean="0">
                <a:solidFill>
                  <a:schemeClr val="bg1"/>
                </a:solidFill>
              </a:rPr>
              <a:t>.”</a:t>
            </a:r>
          </a:p>
          <a:p>
            <a:pPr algn="r"/>
            <a:r>
              <a:rPr lang="en-US" sz="2800" i="1" dirty="0" smtClean="0">
                <a:solidFill>
                  <a:schemeClr val="bg1"/>
                </a:solidFill>
              </a:rPr>
              <a:t>~Augustus </a:t>
            </a:r>
            <a:r>
              <a:rPr lang="en-US" sz="2800" i="1" dirty="0" err="1" smtClean="0">
                <a:solidFill>
                  <a:schemeClr val="bg1"/>
                </a:solidFill>
              </a:rPr>
              <a:t>Toplady</a:t>
            </a:r>
            <a:endParaRPr lang="en-US" sz="2800" dirty="0">
              <a:solidFill>
                <a:schemeClr val="bg1"/>
              </a:solidFill>
            </a:endParaRPr>
          </a:p>
        </p:txBody>
      </p:sp>
    </p:spTree>
    <p:extLst>
      <p:ext uri="{BB962C8B-B14F-4D97-AF65-F5344CB8AC3E}">
        <p14:creationId xmlns:p14="http://schemas.microsoft.com/office/powerpoint/2010/main" val="1425277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138773"/>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startAt="4"/>
            </a:pPr>
            <a:r>
              <a:rPr lang="en-US" sz="3400" b="1" dirty="0" smtClean="0">
                <a:solidFill>
                  <a:schemeClr val="bg1"/>
                </a:solidFill>
              </a:rPr>
              <a:t>The </a:t>
            </a:r>
            <a:r>
              <a:rPr lang="en-US" sz="3400" b="1" dirty="0" smtClean="0">
                <a:solidFill>
                  <a:schemeClr val="bg1"/>
                </a:solidFill>
              </a:rPr>
              <a:t>passion of the Christian life is the practice of peace </a:t>
            </a:r>
            <a:r>
              <a:rPr lang="en-US" sz="3400" b="1" baseline="30000" dirty="0" smtClean="0">
                <a:solidFill>
                  <a:schemeClr val="bg1"/>
                </a:solidFill>
              </a:rPr>
              <a:t>(Ephesians 4:3)</a:t>
            </a:r>
            <a:endParaRPr lang="en-US" sz="3400" b="1" baseline="30000" dirty="0" smtClean="0">
              <a:solidFill>
                <a:schemeClr val="bg1"/>
              </a:solidFill>
            </a:endParaRPr>
          </a:p>
        </p:txBody>
      </p:sp>
      <p:sp>
        <p:nvSpPr>
          <p:cNvPr id="10" name="TextBox 9"/>
          <p:cNvSpPr txBox="1"/>
          <p:nvPr/>
        </p:nvSpPr>
        <p:spPr>
          <a:xfrm>
            <a:off x="304800" y="1295400"/>
            <a:ext cx="8610600" cy="954107"/>
          </a:xfrm>
          <a:prstGeom prst="rect">
            <a:avLst/>
          </a:prstGeom>
          <a:noFill/>
        </p:spPr>
        <p:txBody>
          <a:bodyPr wrap="square" rtlCol="0">
            <a:spAutoFit/>
          </a:bodyPr>
          <a:lstStyle/>
          <a:p>
            <a:pPr algn="just"/>
            <a:r>
              <a:rPr lang="en-US" sz="2800" i="1" dirty="0">
                <a:solidFill>
                  <a:schemeClr val="bg1"/>
                </a:solidFill>
              </a:rPr>
              <a:t>being diligent to preserve the unity of the Spirit </a:t>
            </a:r>
            <a:r>
              <a:rPr lang="en-US" sz="2800" i="1" u="sng" dirty="0">
                <a:solidFill>
                  <a:schemeClr val="bg1"/>
                </a:solidFill>
              </a:rPr>
              <a:t>in the bond of peace</a:t>
            </a:r>
            <a:r>
              <a:rPr lang="en-US" sz="2800" i="1" dirty="0">
                <a:solidFill>
                  <a:schemeClr val="bg1"/>
                </a:solidFill>
              </a:rPr>
              <a:t> (Ephesians 4:3)</a:t>
            </a:r>
            <a:endParaRPr lang="en-US" sz="2800" dirty="0">
              <a:solidFill>
                <a:schemeClr val="bg1"/>
              </a:solidFill>
            </a:endParaRPr>
          </a:p>
        </p:txBody>
      </p:sp>
      <p:sp>
        <p:nvSpPr>
          <p:cNvPr id="3" name="TextBox 2"/>
          <p:cNvSpPr txBox="1"/>
          <p:nvPr/>
        </p:nvSpPr>
        <p:spPr>
          <a:xfrm>
            <a:off x="228600" y="2438400"/>
            <a:ext cx="8610600" cy="1077218"/>
          </a:xfrm>
          <a:prstGeom prst="rect">
            <a:avLst/>
          </a:prstGeom>
          <a:noFill/>
        </p:spPr>
        <p:txBody>
          <a:bodyPr wrap="square" rtlCol="0">
            <a:spAutoFit/>
          </a:bodyPr>
          <a:lstStyle/>
          <a:p>
            <a:pPr algn="just"/>
            <a:r>
              <a:rPr lang="en-US" sz="3200" i="1" dirty="0">
                <a:solidFill>
                  <a:schemeClr val="bg1"/>
                </a:solidFill>
              </a:rPr>
              <a:t>“If possible, so far as it depends on you, be at peace with all </a:t>
            </a:r>
            <a:r>
              <a:rPr lang="en-US" sz="3200" i="1" dirty="0" smtClean="0">
                <a:solidFill>
                  <a:schemeClr val="bg1"/>
                </a:solidFill>
              </a:rPr>
              <a:t>men” (Romans 12:18).</a:t>
            </a:r>
            <a:endParaRPr lang="en-US" sz="3200" dirty="0">
              <a:solidFill>
                <a:schemeClr val="bg1"/>
              </a:solidFill>
            </a:endParaRPr>
          </a:p>
        </p:txBody>
      </p:sp>
      <p:sp>
        <p:nvSpPr>
          <p:cNvPr id="6" name="TextBox 5"/>
          <p:cNvSpPr txBox="1"/>
          <p:nvPr/>
        </p:nvSpPr>
        <p:spPr>
          <a:xfrm>
            <a:off x="228600" y="3647182"/>
            <a:ext cx="8610600" cy="1077218"/>
          </a:xfrm>
          <a:prstGeom prst="rect">
            <a:avLst/>
          </a:prstGeom>
          <a:noFill/>
        </p:spPr>
        <p:txBody>
          <a:bodyPr wrap="square" rtlCol="0">
            <a:spAutoFit/>
          </a:bodyPr>
          <a:lstStyle/>
          <a:p>
            <a:pPr algn="just"/>
            <a:r>
              <a:rPr lang="en-US" sz="3200" i="1" dirty="0">
                <a:solidFill>
                  <a:schemeClr val="bg1"/>
                </a:solidFill>
              </a:rPr>
              <a:t>“Blessed are the peacemakers, for they shall be called sons of </a:t>
            </a:r>
            <a:r>
              <a:rPr lang="en-US" sz="3200" i="1" dirty="0" smtClean="0">
                <a:solidFill>
                  <a:schemeClr val="bg1"/>
                </a:solidFill>
              </a:rPr>
              <a:t>God” (Matthew 5:9).</a:t>
            </a:r>
            <a:endParaRPr lang="en-US" sz="3200" dirty="0">
              <a:solidFill>
                <a:schemeClr val="bg1"/>
              </a:solidFill>
            </a:endParaRPr>
          </a:p>
        </p:txBody>
      </p:sp>
    </p:spTree>
    <p:extLst>
      <p:ext uri="{BB962C8B-B14F-4D97-AF65-F5344CB8AC3E}">
        <p14:creationId xmlns:p14="http://schemas.microsoft.com/office/powerpoint/2010/main" val="134173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175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3"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Applications </a:t>
            </a:r>
            <a:endParaRPr lang="en-US" sz="4800" dirty="0" smtClean="0">
              <a:solidFill>
                <a:schemeClr val="bg1"/>
              </a:solidFill>
            </a:endParaRPr>
          </a:p>
        </p:txBody>
      </p:sp>
      <p:sp>
        <p:nvSpPr>
          <p:cNvPr id="10" name="TextBox 9"/>
          <p:cNvSpPr txBox="1"/>
          <p:nvPr/>
        </p:nvSpPr>
        <p:spPr>
          <a:xfrm>
            <a:off x="304800" y="917912"/>
            <a:ext cx="8610600" cy="5016758"/>
          </a:xfrm>
          <a:prstGeom prst="rect">
            <a:avLst/>
          </a:prstGeom>
          <a:noFill/>
        </p:spPr>
        <p:txBody>
          <a:bodyPr wrap="square" rtlCol="0">
            <a:spAutoFit/>
          </a:bodyPr>
          <a:lstStyle/>
          <a:p>
            <a:pPr marL="742950" lvl="0" indent="-742950" algn="just">
              <a:buFont typeface="+mj-lt"/>
              <a:buAutoNum type="arabicPeriod"/>
            </a:pPr>
            <a:r>
              <a:rPr lang="en-US" sz="4000" dirty="0">
                <a:solidFill>
                  <a:schemeClr val="bg1"/>
                </a:solidFill>
              </a:rPr>
              <a:t>Do not hold anything against a brother or sister in Christ</a:t>
            </a:r>
            <a:r>
              <a:rPr lang="en-US" sz="4000" dirty="0" smtClean="0">
                <a:solidFill>
                  <a:schemeClr val="bg1"/>
                </a:solidFill>
              </a:rPr>
              <a:t>.</a:t>
            </a:r>
          </a:p>
          <a:p>
            <a:pPr marL="742950" indent="-742950" algn="just">
              <a:buFont typeface="+mj-lt"/>
              <a:buAutoNum type="arabicPeriod"/>
            </a:pPr>
            <a:r>
              <a:rPr lang="en-US" sz="4000" dirty="0">
                <a:solidFill>
                  <a:schemeClr val="bg1"/>
                </a:solidFill>
              </a:rPr>
              <a:t>Do no avoid others in the body of Christ but pursue them in love</a:t>
            </a:r>
            <a:r>
              <a:rPr lang="en-US" sz="4000" dirty="0" smtClean="0">
                <a:solidFill>
                  <a:schemeClr val="bg1"/>
                </a:solidFill>
              </a:rPr>
              <a:t>.</a:t>
            </a:r>
          </a:p>
          <a:p>
            <a:pPr marL="742950" lvl="0" indent="-742950" algn="just">
              <a:buFont typeface="+mj-lt"/>
              <a:buAutoNum type="arabicPeriod"/>
            </a:pPr>
            <a:r>
              <a:rPr lang="en-US" sz="4000" dirty="0">
                <a:solidFill>
                  <a:schemeClr val="bg1"/>
                </a:solidFill>
              </a:rPr>
              <a:t>Do not be antagonistic toward brothers and sisters in Christ</a:t>
            </a:r>
            <a:r>
              <a:rPr lang="en-US" sz="4000" dirty="0" smtClean="0">
                <a:solidFill>
                  <a:schemeClr val="bg1"/>
                </a:solidFill>
              </a:rPr>
              <a:t>.</a:t>
            </a:r>
          </a:p>
          <a:p>
            <a:pPr lvl="0" algn="just"/>
            <a:endParaRPr lang="en-US" sz="4000" dirty="0">
              <a:solidFill>
                <a:schemeClr val="bg1"/>
              </a:solidFill>
            </a:endParaRPr>
          </a:p>
          <a:p>
            <a:pPr lvl="0" algn="ctr"/>
            <a:r>
              <a:rPr lang="en-US" sz="4000" b="1" i="1" dirty="0" smtClean="0">
                <a:solidFill>
                  <a:schemeClr val="bg1"/>
                </a:solidFill>
              </a:rPr>
              <a:t>“Peace be to the brethren…”</a:t>
            </a:r>
            <a:endParaRPr lang="en-US" sz="4000" b="1" i="1" dirty="0">
              <a:solidFill>
                <a:schemeClr val="bg1"/>
              </a:solidFill>
            </a:endParaRPr>
          </a:p>
        </p:txBody>
      </p:sp>
    </p:spTree>
    <p:extLst>
      <p:ext uri="{BB962C8B-B14F-4D97-AF65-F5344CB8AC3E}">
        <p14:creationId xmlns:p14="http://schemas.microsoft.com/office/powerpoint/2010/main" val="297833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75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1750"/>
                                        <p:tgtEl>
                                          <p:spTgt spid="10">
                                            <p:txEl>
                                              <p:pRg st="2" end="2"/>
                                            </p:txEl>
                                          </p:spTgt>
                                        </p:tgtEl>
                                      </p:cBhvr>
                                    </p:animEffect>
                                  </p:childTnLst>
                                </p:cTn>
                              </p:par>
                            </p:childTnLst>
                          </p:cTn>
                        </p:par>
                        <p:par>
                          <p:cTn id="18" fill="hold">
                            <p:stCondLst>
                              <p:cond delay="1750"/>
                            </p:stCondLst>
                            <p:childTnLst>
                              <p:par>
                                <p:cTn id="19" presetID="10" presetClass="entr" presetSubtype="0" fill="hold" grpId="0" nodeType="afterEffect">
                                  <p:stCondLst>
                                    <p:cond delay="5250"/>
                                  </p:stCondLst>
                                  <p:childTnLst>
                                    <p:set>
                                      <p:cBhvr>
                                        <p:cTn id="20" dur="1" fill="hold">
                                          <p:stCondLst>
                                            <p:cond delay="0"/>
                                          </p:stCondLst>
                                        </p:cTn>
                                        <p:tgtEl>
                                          <p:spTgt spid="10">
                                            <p:txEl>
                                              <p:pRg st="4" end="4"/>
                                            </p:txEl>
                                          </p:spTgt>
                                        </p:tgtEl>
                                        <p:attrNameLst>
                                          <p:attrName>style.visibility</p:attrName>
                                        </p:attrNameLst>
                                      </p:cBhvr>
                                      <p:to>
                                        <p:strVal val="visible"/>
                                      </p:to>
                                    </p:set>
                                    <p:animEffect transition="in" filter="fade">
                                      <p:cBhvr>
                                        <p:cTn id="21" dur="175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Big Idea of Ephesians 6:21-22</a:t>
            </a:r>
            <a:endParaRPr lang="en-US" sz="4800" dirty="0">
              <a:solidFill>
                <a:schemeClr val="bg1"/>
              </a:solidFill>
            </a:endParaRPr>
          </a:p>
        </p:txBody>
      </p:sp>
      <p:sp>
        <p:nvSpPr>
          <p:cNvPr id="10" name="TextBox 9"/>
          <p:cNvSpPr txBox="1"/>
          <p:nvPr/>
        </p:nvSpPr>
        <p:spPr>
          <a:xfrm>
            <a:off x="304800" y="914400"/>
            <a:ext cx="8610600" cy="3477875"/>
          </a:xfrm>
          <a:prstGeom prst="rect">
            <a:avLst/>
          </a:prstGeom>
          <a:noFill/>
        </p:spPr>
        <p:txBody>
          <a:bodyPr wrap="square" rtlCol="0">
            <a:spAutoFit/>
          </a:bodyPr>
          <a:lstStyle/>
          <a:p>
            <a:pPr algn="just"/>
            <a:r>
              <a:rPr lang="en-US" sz="4400" i="1" dirty="0">
                <a:solidFill>
                  <a:schemeClr val="bg1"/>
                </a:solidFill>
              </a:rPr>
              <a:t>I</a:t>
            </a:r>
            <a:r>
              <a:rPr lang="en-US" sz="4400" i="1" dirty="0" smtClean="0">
                <a:solidFill>
                  <a:schemeClr val="bg1"/>
                </a:solidFill>
              </a:rPr>
              <a:t>n </a:t>
            </a:r>
            <a:r>
              <a:rPr lang="en-US" sz="4400" i="1" dirty="0">
                <a:solidFill>
                  <a:schemeClr val="bg1"/>
                </a:solidFill>
              </a:rPr>
              <a:t>the portrait of Tychicus we find that a practicing believer has fellowship with spiritual leaders; loves, is faithful, serves, and comforts the saints.</a:t>
            </a:r>
            <a:r>
              <a:rPr lang="en-US" sz="4400" dirty="0">
                <a:solidFill>
                  <a:schemeClr val="bg1"/>
                </a:solidFill>
              </a:rPr>
              <a:t> </a:t>
            </a:r>
          </a:p>
        </p:txBody>
      </p:sp>
    </p:spTree>
    <p:extLst>
      <p:ext uri="{BB962C8B-B14F-4D97-AF65-F5344CB8AC3E}">
        <p14:creationId xmlns:p14="http://schemas.microsoft.com/office/powerpoint/2010/main" val="277052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artisticTexturizer trans="77000"/>
                    </a14:imgEffect>
                  </a14:imgLayer>
                </a14:imgProps>
              </a:ext>
              <a:ext uri="{28A0092B-C50C-407E-A947-70E740481C1C}">
                <a14:useLocalDpi xmlns:a14="http://schemas.microsoft.com/office/drawing/2010/main" val="0"/>
              </a:ext>
            </a:extLst>
          </a:blip>
          <a:stretch>
            <a:fillRect/>
          </a:stretch>
        </p:blipFill>
        <p:spPr>
          <a:xfrm>
            <a:off x="213320" y="1066800"/>
            <a:ext cx="8778279" cy="4878215"/>
          </a:xfrm>
          <a:prstGeom prst="rect">
            <a:avLst/>
          </a:prstGeom>
          <a:effectLst>
            <a:glow rad="228600">
              <a:schemeClr val="accent5">
                <a:satMod val="175000"/>
                <a:alpha val="40000"/>
              </a:schemeClr>
            </a:glow>
            <a:softEdge rad="635000"/>
          </a:effectLst>
        </p:spPr>
      </p:pic>
    </p:spTree>
    <p:extLst>
      <p:ext uri="{BB962C8B-B14F-4D97-AF65-F5344CB8AC3E}">
        <p14:creationId xmlns:p14="http://schemas.microsoft.com/office/powerpoint/2010/main" val="555660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a:t>
            </a:r>
            <a:r>
              <a:rPr lang="en-US" sz="4800" dirty="0" smtClean="0">
                <a:solidFill>
                  <a:schemeClr val="bg1"/>
                </a:solidFill>
              </a:rPr>
              <a:t>6:23-24</a:t>
            </a:r>
            <a:endParaRPr lang="en-US" sz="4800" dirty="0" smtClean="0">
              <a:solidFill>
                <a:schemeClr val="bg1"/>
              </a:solidFill>
            </a:endParaRPr>
          </a:p>
        </p:txBody>
      </p:sp>
      <p:sp>
        <p:nvSpPr>
          <p:cNvPr id="10" name="TextBox 9"/>
          <p:cNvSpPr txBox="1"/>
          <p:nvPr/>
        </p:nvSpPr>
        <p:spPr>
          <a:xfrm>
            <a:off x="304800" y="917912"/>
            <a:ext cx="8610600" cy="3170099"/>
          </a:xfrm>
          <a:prstGeom prst="rect">
            <a:avLst/>
          </a:prstGeom>
          <a:noFill/>
        </p:spPr>
        <p:txBody>
          <a:bodyPr wrap="square" rtlCol="0">
            <a:spAutoFit/>
          </a:bodyPr>
          <a:lstStyle/>
          <a:p>
            <a:pPr algn="just"/>
            <a:r>
              <a:rPr lang="en-US" sz="4000" i="1" dirty="0">
                <a:solidFill>
                  <a:schemeClr val="bg1"/>
                </a:solidFill>
              </a:rPr>
              <a:t>23 Peace be to the brethren, and love with faith, from God the Father and the Lord Jesus Christ. 24 Grace be with all those who love our Lord Jesus Christ with incorruptible love.  </a:t>
            </a:r>
            <a:endParaRPr lang="en-US" sz="4000" dirty="0">
              <a:solidFill>
                <a:schemeClr val="bg1"/>
              </a:solidFill>
            </a:endParaRPr>
          </a:p>
        </p:txBody>
      </p:sp>
    </p:spTree>
    <p:extLst>
      <p:ext uri="{BB962C8B-B14F-4D97-AF65-F5344CB8AC3E}">
        <p14:creationId xmlns:p14="http://schemas.microsoft.com/office/powerpoint/2010/main" val="208511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384995"/>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Four “key” words in Christianity</a:t>
            </a:r>
          </a:p>
          <a:p>
            <a:pPr algn="ctr"/>
            <a:r>
              <a:rPr lang="en-US" sz="3600" i="1" dirty="0">
                <a:solidFill>
                  <a:schemeClr val="bg1"/>
                </a:solidFill>
              </a:rPr>
              <a:t>a</a:t>
            </a:r>
            <a:r>
              <a:rPr lang="en-US" sz="3600" i="1" dirty="0" smtClean="0">
                <a:solidFill>
                  <a:schemeClr val="bg1"/>
                </a:solidFill>
              </a:rPr>
              <a:t>nd found in our text</a:t>
            </a:r>
            <a:endParaRPr lang="en-US" sz="3600" i="1" dirty="0" smtClean="0">
              <a:solidFill>
                <a:schemeClr val="bg1"/>
              </a:solidFill>
            </a:endParaRPr>
          </a:p>
        </p:txBody>
      </p:sp>
      <p:sp>
        <p:nvSpPr>
          <p:cNvPr id="10" name="TextBox 9"/>
          <p:cNvSpPr txBox="1"/>
          <p:nvPr/>
        </p:nvSpPr>
        <p:spPr>
          <a:xfrm>
            <a:off x="304800" y="1689080"/>
            <a:ext cx="8610600" cy="3416320"/>
          </a:xfrm>
          <a:prstGeom prst="rect">
            <a:avLst/>
          </a:prstGeom>
          <a:noFill/>
        </p:spPr>
        <p:txBody>
          <a:bodyPr wrap="square" rtlCol="0">
            <a:spAutoFit/>
          </a:bodyPr>
          <a:lstStyle/>
          <a:p>
            <a:pPr algn="just"/>
            <a:r>
              <a:rPr lang="en-US" sz="5400" i="1" dirty="0" smtClean="0">
                <a:solidFill>
                  <a:schemeClr val="bg1"/>
                </a:solidFill>
              </a:rPr>
              <a:t>Peace</a:t>
            </a:r>
            <a:endParaRPr lang="en-US" sz="5400" b="1" dirty="0" smtClean="0">
              <a:solidFill>
                <a:schemeClr val="bg1"/>
              </a:solidFill>
            </a:endParaRPr>
          </a:p>
          <a:p>
            <a:pPr algn="just"/>
            <a:r>
              <a:rPr lang="en-US" sz="5400" i="1" dirty="0" smtClean="0">
                <a:solidFill>
                  <a:schemeClr val="bg1"/>
                </a:solidFill>
              </a:rPr>
              <a:t>	Love</a:t>
            </a:r>
          </a:p>
          <a:p>
            <a:pPr algn="just"/>
            <a:r>
              <a:rPr lang="en-US" sz="5400" i="1" dirty="0" smtClean="0">
                <a:solidFill>
                  <a:schemeClr val="bg1"/>
                </a:solidFill>
              </a:rPr>
              <a:t>		Faith</a:t>
            </a:r>
          </a:p>
          <a:p>
            <a:pPr algn="just"/>
            <a:r>
              <a:rPr lang="en-US" sz="5400" i="1" dirty="0" smtClean="0">
                <a:solidFill>
                  <a:schemeClr val="bg1"/>
                </a:solidFill>
              </a:rPr>
              <a:t>			Grace</a:t>
            </a:r>
            <a:endParaRPr lang="en-US" sz="5400" dirty="0">
              <a:solidFill>
                <a:schemeClr val="bg1"/>
              </a:solidFill>
            </a:endParaRPr>
          </a:p>
        </p:txBody>
      </p:sp>
    </p:spTree>
    <p:extLst>
      <p:ext uri="{BB962C8B-B14F-4D97-AF65-F5344CB8AC3E}">
        <p14:creationId xmlns:p14="http://schemas.microsoft.com/office/powerpoint/2010/main" val="396989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par>
                          <p:cTn id="8" fill="hold">
                            <p:stCondLst>
                              <p:cond delay="1250"/>
                            </p:stCondLst>
                            <p:childTnLst>
                              <p:par>
                                <p:cTn id="9" presetID="10" presetClass="entr" presetSubtype="0" fill="hold" grpId="0" nodeType="afterEffect">
                                  <p:stCondLst>
                                    <p:cond delay="12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1000"/>
                                        <p:tgtEl>
                                          <p:spTgt spid="10">
                                            <p:txEl>
                                              <p:pRg st="1" end="1"/>
                                            </p:txEl>
                                          </p:spTgt>
                                        </p:tgtEl>
                                      </p:cBhvr>
                                    </p:animEffect>
                                  </p:childTnLst>
                                </p:cTn>
                              </p:par>
                            </p:childTnLst>
                          </p:cTn>
                        </p:par>
                        <p:par>
                          <p:cTn id="12" fill="hold">
                            <p:stCondLst>
                              <p:cond delay="3500"/>
                            </p:stCondLst>
                            <p:childTnLst>
                              <p:par>
                                <p:cTn id="13" presetID="10" presetClass="entr" presetSubtype="0" fill="hold" grpId="0" nodeType="afterEffect">
                                  <p:stCondLst>
                                    <p:cond delay="125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1000"/>
                                        <p:tgtEl>
                                          <p:spTgt spid="10">
                                            <p:txEl>
                                              <p:pRg st="2" end="2"/>
                                            </p:txEl>
                                          </p:spTgt>
                                        </p:tgtEl>
                                      </p:cBhvr>
                                    </p:animEffect>
                                  </p:childTnLst>
                                </p:cTn>
                              </p:par>
                            </p:childTnLst>
                          </p:cTn>
                        </p:par>
                        <p:par>
                          <p:cTn id="16" fill="hold">
                            <p:stCondLst>
                              <p:cond delay="5750"/>
                            </p:stCondLst>
                            <p:childTnLst>
                              <p:par>
                                <p:cTn id="17" presetID="10" presetClass="entr" presetSubtype="0" fill="hold" grpId="0" nodeType="afterEffect">
                                  <p:stCondLst>
                                    <p:cond delay="125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10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Big Idea of Ephesians </a:t>
            </a:r>
            <a:r>
              <a:rPr lang="en-US" sz="4800" dirty="0" smtClean="0">
                <a:solidFill>
                  <a:schemeClr val="bg1"/>
                </a:solidFill>
              </a:rPr>
              <a:t>6:23a</a:t>
            </a:r>
            <a:endParaRPr lang="en-US" sz="4800" dirty="0">
              <a:solidFill>
                <a:schemeClr val="bg1"/>
              </a:solidFill>
            </a:endParaRPr>
          </a:p>
        </p:txBody>
      </p:sp>
      <p:sp>
        <p:nvSpPr>
          <p:cNvPr id="10" name="TextBox 9"/>
          <p:cNvSpPr txBox="1"/>
          <p:nvPr/>
        </p:nvSpPr>
        <p:spPr>
          <a:xfrm>
            <a:off x="304800" y="914400"/>
            <a:ext cx="8610600" cy="4154984"/>
          </a:xfrm>
          <a:prstGeom prst="rect">
            <a:avLst/>
          </a:prstGeom>
          <a:noFill/>
        </p:spPr>
        <p:txBody>
          <a:bodyPr wrap="square" rtlCol="0">
            <a:spAutoFit/>
          </a:bodyPr>
          <a:lstStyle/>
          <a:p>
            <a:pPr algn="just"/>
            <a:r>
              <a:rPr lang="en-US" sz="4400" i="1" dirty="0">
                <a:solidFill>
                  <a:schemeClr val="bg1"/>
                </a:solidFill>
              </a:rPr>
              <a:t>I</a:t>
            </a:r>
            <a:r>
              <a:rPr lang="en-US" sz="4400" i="1" dirty="0" smtClean="0">
                <a:solidFill>
                  <a:schemeClr val="bg1"/>
                </a:solidFill>
              </a:rPr>
              <a:t>n </a:t>
            </a:r>
            <a:r>
              <a:rPr lang="en-US" sz="4400" i="1" dirty="0">
                <a:solidFill>
                  <a:schemeClr val="bg1"/>
                </a:solidFill>
              </a:rPr>
              <a:t>light of what it means to be a Christian sound in doctrine and stable in duty, what is and how do we experience the blessing of peace</a:t>
            </a:r>
            <a:r>
              <a:rPr lang="en-US" sz="4400" i="1" dirty="0" smtClean="0">
                <a:solidFill>
                  <a:schemeClr val="bg1"/>
                </a:solidFill>
              </a:rPr>
              <a:t>.</a:t>
            </a:r>
          </a:p>
          <a:p>
            <a:pPr algn="just"/>
            <a:endParaRPr lang="en-US" sz="4400" i="1" dirty="0">
              <a:solidFill>
                <a:schemeClr val="bg1"/>
              </a:solidFill>
            </a:endParaRPr>
          </a:p>
          <a:p>
            <a:pPr algn="ctr"/>
            <a:r>
              <a:rPr lang="en-US" sz="4400" b="1" dirty="0" smtClean="0">
                <a:solidFill>
                  <a:schemeClr val="bg1"/>
                </a:solidFill>
              </a:rPr>
              <a:t>The </a:t>
            </a:r>
            <a:r>
              <a:rPr lang="en-US" sz="4400" b="1" u="sng" dirty="0" smtClean="0">
                <a:solidFill>
                  <a:schemeClr val="bg1"/>
                </a:solidFill>
              </a:rPr>
              <a:t>passion</a:t>
            </a:r>
            <a:r>
              <a:rPr lang="en-US" sz="4400" b="1" dirty="0" smtClean="0">
                <a:solidFill>
                  <a:schemeClr val="bg1"/>
                </a:solidFill>
              </a:rPr>
              <a:t> of a practicing believer</a:t>
            </a:r>
            <a:endParaRPr lang="en-US" sz="4400" b="1" dirty="0">
              <a:solidFill>
                <a:schemeClr val="bg1"/>
              </a:solidFill>
            </a:endParaRPr>
          </a:p>
        </p:txBody>
      </p:sp>
    </p:spTree>
    <p:extLst>
      <p:ext uri="{BB962C8B-B14F-4D97-AF65-F5344CB8AC3E}">
        <p14:creationId xmlns:p14="http://schemas.microsoft.com/office/powerpoint/2010/main" val="413980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4750"/>
                                  </p:stCondLst>
                                  <p:childTnLst>
                                    <p:set>
                                      <p:cBhvr>
                                        <p:cTn id="10" dur="1" fill="hold">
                                          <p:stCondLst>
                                            <p:cond delay="0"/>
                                          </p:stCondLst>
                                        </p:cTn>
                                        <p:tgtEl>
                                          <p:spTgt spid="10">
                                            <p:txEl>
                                              <p:pRg st="2" end="2"/>
                                            </p:txEl>
                                          </p:spTgt>
                                        </p:tgtEl>
                                        <p:attrNameLst>
                                          <p:attrName>style.visibility</p:attrName>
                                        </p:attrNameLst>
                                      </p:cBhvr>
                                      <p:to>
                                        <p:strVal val="visible"/>
                                      </p:to>
                                    </p:set>
                                    <p:animEffect transition="in" filter="fade">
                                      <p:cBhvr>
                                        <p:cTn id="11" dur="125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323439"/>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Doxology vs. Eulogy</a:t>
            </a:r>
          </a:p>
          <a:p>
            <a:pPr algn="ctr"/>
            <a:r>
              <a:rPr lang="en-US" sz="3200" dirty="0" smtClean="0">
                <a:solidFill>
                  <a:schemeClr val="bg1"/>
                </a:solidFill>
              </a:rPr>
              <a:t>(invocation vs. benediction)</a:t>
            </a:r>
            <a:endParaRPr lang="en-US" sz="3200" dirty="0" smtClean="0">
              <a:solidFill>
                <a:schemeClr val="bg1"/>
              </a:solidFill>
            </a:endParaRPr>
          </a:p>
        </p:txBody>
      </p:sp>
      <p:sp>
        <p:nvSpPr>
          <p:cNvPr id="10" name="TextBox 9"/>
          <p:cNvSpPr txBox="1"/>
          <p:nvPr/>
        </p:nvSpPr>
        <p:spPr>
          <a:xfrm>
            <a:off x="304800" y="1689080"/>
            <a:ext cx="8610600" cy="2123658"/>
          </a:xfrm>
          <a:prstGeom prst="rect">
            <a:avLst/>
          </a:prstGeom>
          <a:noFill/>
        </p:spPr>
        <p:txBody>
          <a:bodyPr wrap="square" rtlCol="0">
            <a:spAutoFit/>
          </a:bodyPr>
          <a:lstStyle/>
          <a:p>
            <a:pPr algn="ctr"/>
            <a:r>
              <a:rPr lang="en-US" sz="4400" i="1" dirty="0" smtClean="0">
                <a:solidFill>
                  <a:schemeClr val="bg1"/>
                </a:solidFill>
              </a:rPr>
              <a:t>“</a:t>
            </a:r>
            <a:r>
              <a:rPr lang="en-US" sz="4400" i="1" dirty="0" err="1" smtClean="0">
                <a:solidFill>
                  <a:schemeClr val="bg1"/>
                </a:solidFill>
              </a:rPr>
              <a:t>doxa</a:t>
            </a:r>
            <a:r>
              <a:rPr lang="en-US" sz="4400" i="1" dirty="0" smtClean="0">
                <a:solidFill>
                  <a:schemeClr val="bg1"/>
                </a:solidFill>
              </a:rPr>
              <a:t>” – glory or glorious</a:t>
            </a:r>
          </a:p>
          <a:p>
            <a:pPr algn="ctr"/>
            <a:r>
              <a:rPr lang="en-US" sz="4400" i="1" dirty="0" smtClean="0">
                <a:solidFill>
                  <a:schemeClr val="bg1"/>
                </a:solidFill>
              </a:rPr>
              <a:t>“logia” – word </a:t>
            </a:r>
          </a:p>
          <a:p>
            <a:pPr algn="ctr"/>
            <a:r>
              <a:rPr lang="en-US" sz="4400" i="1" dirty="0" smtClean="0">
                <a:solidFill>
                  <a:schemeClr val="bg1"/>
                </a:solidFill>
              </a:rPr>
              <a:t>“Glorious word”</a:t>
            </a:r>
            <a:endParaRPr lang="en-US" sz="4400" dirty="0">
              <a:solidFill>
                <a:schemeClr val="bg1"/>
              </a:solidFill>
            </a:endParaRPr>
          </a:p>
        </p:txBody>
      </p:sp>
      <p:sp>
        <p:nvSpPr>
          <p:cNvPr id="6" name="TextBox 5"/>
          <p:cNvSpPr txBox="1"/>
          <p:nvPr/>
        </p:nvSpPr>
        <p:spPr>
          <a:xfrm>
            <a:off x="304800" y="3972342"/>
            <a:ext cx="8610600" cy="2308324"/>
          </a:xfrm>
          <a:prstGeom prst="rect">
            <a:avLst/>
          </a:prstGeom>
          <a:noFill/>
        </p:spPr>
        <p:txBody>
          <a:bodyPr wrap="square" rtlCol="0">
            <a:spAutoFit/>
          </a:bodyPr>
          <a:lstStyle/>
          <a:p>
            <a:pPr algn="just"/>
            <a:r>
              <a:rPr lang="en-US" sz="3600" i="1" dirty="0">
                <a:solidFill>
                  <a:schemeClr val="bg1"/>
                </a:solidFill>
              </a:rPr>
              <a:t>“Blessed be the God and Father of our Lord Jesus Christ, who has blessed us with every spiritual blessing in the heavenly places in Christ…”</a:t>
            </a:r>
            <a:r>
              <a:rPr lang="en-US" sz="3600" dirty="0">
                <a:solidFill>
                  <a:schemeClr val="bg1"/>
                </a:solidFill>
              </a:rPr>
              <a:t> </a:t>
            </a:r>
            <a:r>
              <a:rPr lang="en-US" sz="3600" dirty="0" smtClean="0">
                <a:solidFill>
                  <a:schemeClr val="bg1"/>
                </a:solidFill>
              </a:rPr>
              <a:t>(Ephesians 1:3 – doxology)</a:t>
            </a:r>
            <a:endParaRPr lang="en-US" sz="3600" dirty="0">
              <a:solidFill>
                <a:schemeClr val="bg1"/>
              </a:solidFill>
            </a:endParaRPr>
          </a:p>
        </p:txBody>
      </p:sp>
    </p:spTree>
    <p:extLst>
      <p:ext uri="{BB962C8B-B14F-4D97-AF65-F5344CB8AC3E}">
        <p14:creationId xmlns:p14="http://schemas.microsoft.com/office/powerpoint/2010/main" val="226000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2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1750"/>
                                        <p:tgtEl>
                                          <p:spTgt spid="10">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25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1750"/>
                                        <p:tgtEl>
                                          <p:spTgt spid="10">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475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323439"/>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Doxology vs. Eulogy</a:t>
            </a:r>
          </a:p>
          <a:p>
            <a:pPr algn="ctr"/>
            <a:r>
              <a:rPr lang="en-US" sz="3200" dirty="0" smtClean="0">
                <a:solidFill>
                  <a:schemeClr val="bg1"/>
                </a:solidFill>
              </a:rPr>
              <a:t>(invocation vs. benediction)</a:t>
            </a:r>
            <a:endParaRPr lang="en-US" sz="3200" dirty="0" smtClean="0">
              <a:solidFill>
                <a:schemeClr val="bg1"/>
              </a:solidFill>
            </a:endParaRPr>
          </a:p>
        </p:txBody>
      </p:sp>
      <p:sp>
        <p:nvSpPr>
          <p:cNvPr id="10" name="TextBox 9"/>
          <p:cNvSpPr txBox="1"/>
          <p:nvPr/>
        </p:nvSpPr>
        <p:spPr>
          <a:xfrm>
            <a:off x="304800" y="1689080"/>
            <a:ext cx="8610600" cy="4154984"/>
          </a:xfrm>
          <a:prstGeom prst="rect">
            <a:avLst/>
          </a:prstGeom>
          <a:noFill/>
        </p:spPr>
        <p:txBody>
          <a:bodyPr wrap="square" rtlCol="0">
            <a:spAutoFit/>
          </a:bodyPr>
          <a:lstStyle/>
          <a:p>
            <a:pPr algn="ctr"/>
            <a:r>
              <a:rPr lang="en-US" sz="4400" i="1" dirty="0" smtClean="0">
                <a:solidFill>
                  <a:schemeClr val="bg1"/>
                </a:solidFill>
              </a:rPr>
              <a:t>“</a:t>
            </a:r>
            <a:r>
              <a:rPr lang="en-US" sz="4400" i="1" dirty="0" err="1" smtClean="0">
                <a:solidFill>
                  <a:schemeClr val="bg1"/>
                </a:solidFill>
              </a:rPr>
              <a:t>eu</a:t>
            </a:r>
            <a:r>
              <a:rPr lang="en-US" sz="4400" i="1" dirty="0" smtClean="0">
                <a:solidFill>
                  <a:schemeClr val="bg1"/>
                </a:solidFill>
              </a:rPr>
              <a:t>” – good</a:t>
            </a:r>
          </a:p>
          <a:p>
            <a:pPr algn="ctr"/>
            <a:r>
              <a:rPr lang="en-US" sz="4400" i="1" dirty="0" smtClean="0">
                <a:solidFill>
                  <a:schemeClr val="bg1"/>
                </a:solidFill>
              </a:rPr>
              <a:t>“logia” – word </a:t>
            </a:r>
          </a:p>
          <a:p>
            <a:pPr algn="ctr"/>
            <a:r>
              <a:rPr lang="en-US" sz="4400" i="1" dirty="0" smtClean="0">
                <a:solidFill>
                  <a:schemeClr val="bg1"/>
                </a:solidFill>
              </a:rPr>
              <a:t>“Good word”</a:t>
            </a:r>
          </a:p>
          <a:p>
            <a:pPr algn="ctr"/>
            <a:r>
              <a:rPr lang="en-US" sz="4400" i="1" dirty="0" smtClean="0">
                <a:solidFill>
                  <a:schemeClr val="bg1"/>
                </a:solidFill>
              </a:rPr>
              <a:t>“bene” – good or well (Latin)</a:t>
            </a:r>
          </a:p>
          <a:p>
            <a:pPr algn="ctr"/>
            <a:r>
              <a:rPr lang="en-US" sz="4400" i="1" dirty="0" smtClean="0">
                <a:solidFill>
                  <a:schemeClr val="bg1"/>
                </a:solidFill>
              </a:rPr>
              <a:t>“diction” – to speak of</a:t>
            </a:r>
          </a:p>
          <a:p>
            <a:pPr algn="ctr"/>
            <a:r>
              <a:rPr lang="en-US" sz="4400" i="1" dirty="0" smtClean="0">
                <a:solidFill>
                  <a:schemeClr val="bg1"/>
                </a:solidFill>
              </a:rPr>
              <a:t>“to speak a good word to others”</a:t>
            </a:r>
            <a:endParaRPr lang="en-US" sz="4400" dirty="0">
              <a:solidFill>
                <a:schemeClr val="bg1"/>
              </a:solidFill>
            </a:endParaRPr>
          </a:p>
        </p:txBody>
      </p:sp>
    </p:spTree>
    <p:extLst>
      <p:ext uri="{BB962C8B-B14F-4D97-AF65-F5344CB8AC3E}">
        <p14:creationId xmlns:p14="http://schemas.microsoft.com/office/powerpoint/2010/main" val="89709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2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1750"/>
                                        <p:tgtEl>
                                          <p:spTgt spid="10">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25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1750"/>
                                        <p:tgtEl>
                                          <p:spTgt spid="1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50"/>
                                  </p:stCondLst>
                                  <p:childTnLst>
                                    <p:set>
                                      <p:cBhvr>
                                        <p:cTn id="19" dur="1" fill="hold">
                                          <p:stCondLst>
                                            <p:cond delay="0"/>
                                          </p:stCondLst>
                                        </p:cTn>
                                        <p:tgtEl>
                                          <p:spTgt spid="10">
                                            <p:txEl>
                                              <p:pRg st="3" end="3"/>
                                            </p:txEl>
                                          </p:spTgt>
                                        </p:tgtEl>
                                        <p:attrNameLst>
                                          <p:attrName>style.visibility</p:attrName>
                                        </p:attrNameLst>
                                      </p:cBhvr>
                                      <p:to>
                                        <p:strVal val="visible"/>
                                      </p:to>
                                    </p:set>
                                    <p:animEffect transition="in" filter="fade">
                                      <p:cBhvr>
                                        <p:cTn id="20" dur="1750"/>
                                        <p:tgtEl>
                                          <p:spTgt spid="10">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250"/>
                                  </p:stCondLst>
                                  <p:childTnLst>
                                    <p:set>
                                      <p:cBhvr>
                                        <p:cTn id="24" dur="1" fill="hold">
                                          <p:stCondLst>
                                            <p:cond delay="0"/>
                                          </p:stCondLst>
                                        </p:cTn>
                                        <p:tgtEl>
                                          <p:spTgt spid="10">
                                            <p:txEl>
                                              <p:pRg st="4" end="4"/>
                                            </p:txEl>
                                          </p:spTgt>
                                        </p:tgtEl>
                                        <p:attrNameLst>
                                          <p:attrName>style.visibility</p:attrName>
                                        </p:attrNameLst>
                                      </p:cBhvr>
                                      <p:to>
                                        <p:strVal val="visible"/>
                                      </p:to>
                                    </p:set>
                                    <p:animEffect transition="in" filter="fade">
                                      <p:cBhvr>
                                        <p:cTn id="25" dur="1750"/>
                                        <p:tgtEl>
                                          <p:spTgt spid="10">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250"/>
                                  </p:stCondLst>
                                  <p:childTnLst>
                                    <p:set>
                                      <p:cBhvr>
                                        <p:cTn id="29" dur="1" fill="hold">
                                          <p:stCondLst>
                                            <p:cond delay="0"/>
                                          </p:stCondLst>
                                        </p:cTn>
                                        <p:tgtEl>
                                          <p:spTgt spid="10">
                                            <p:txEl>
                                              <p:pRg st="5" end="5"/>
                                            </p:txEl>
                                          </p:spTgt>
                                        </p:tgtEl>
                                        <p:attrNameLst>
                                          <p:attrName>style.visibility</p:attrName>
                                        </p:attrNameLst>
                                      </p:cBhvr>
                                      <p:to>
                                        <p:strVal val="visible"/>
                                      </p:to>
                                    </p:set>
                                    <p:animEffect transition="in" filter="fade">
                                      <p:cBhvr>
                                        <p:cTn id="30" dur="175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138773"/>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a:pPr>
            <a:r>
              <a:rPr lang="en-US" sz="3400" b="1" dirty="0" smtClean="0">
                <a:solidFill>
                  <a:schemeClr val="bg1"/>
                </a:solidFill>
              </a:rPr>
              <a:t>The </a:t>
            </a:r>
            <a:r>
              <a:rPr lang="en-US" sz="3400" b="1" dirty="0" smtClean="0">
                <a:solidFill>
                  <a:schemeClr val="bg1"/>
                </a:solidFill>
              </a:rPr>
              <a:t>passion of the Christian life is one of peace </a:t>
            </a:r>
            <a:r>
              <a:rPr lang="en-US" sz="3400" b="1" baseline="30000" dirty="0" smtClean="0">
                <a:solidFill>
                  <a:schemeClr val="bg1"/>
                </a:solidFill>
              </a:rPr>
              <a:t>(</a:t>
            </a:r>
            <a:r>
              <a:rPr lang="en-US" sz="3400" b="1" baseline="30000" dirty="0" smtClean="0">
                <a:solidFill>
                  <a:schemeClr val="bg1"/>
                </a:solidFill>
              </a:rPr>
              <a:t>6:23a)</a:t>
            </a:r>
            <a:endParaRPr lang="en-US" sz="3400" b="1" baseline="30000" dirty="0" smtClean="0">
              <a:solidFill>
                <a:schemeClr val="bg1"/>
              </a:solidFill>
            </a:endParaRPr>
          </a:p>
        </p:txBody>
      </p:sp>
      <p:sp>
        <p:nvSpPr>
          <p:cNvPr id="10" name="TextBox 9"/>
          <p:cNvSpPr txBox="1"/>
          <p:nvPr/>
        </p:nvSpPr>
        <p:spPr>
          <a:xfrm>
            <a:off x="304800" y="1305580"/>
            <a:ext cx="8610600" cy="523220"/>
          </a:xfrm>
          <a:prstGeom prst="rect">
            <a:avLst/>
          </a:prstGeom>
          <a:noFill/>
        </p:spPr>
        <p:txBody>
          <a:bodyPr wrap="square" rtlCol="0">
            <a:spAutoFit/>
          </a:bodyPr>
          <a:lstStyle/>
          <a:p>
            <a:r>
              <a:rPr lang="en-US" sz="2800" i="1" dirty="0">
                <a:solidFill>
                  <a:schemeClr val="bg1"/>
                </a:solidFill>
              </a:rPr>
              <a:t>Peace be to the brethren…</a:t>
            </a:r>
            <a:endParaRPr lang="en-US" sz="2800" dirty="0">
              <a:solidFill>
                <a:schemeClr val="bg1"/>
              </a:solidFill>
            </a:endParaRPr>
          </a:p>
        </p:txBody>
      </p:sp>
      <p:sp>
        <p:nvSpPr>
          <p:cNvPr id="3" name="TextBox 2"/>
          <p:cNvSpPr txBox="1"/>
          <p:nvPr/>
        </p:nvSpPr>
        <p:spPr>
          <a:xfrm>
            <a:off x="304800" y="1905000"/>
            <a:ext cx="8610600" cy="3539430"/>
          </a:xfrm>
          <a:prstGeom prst="rect">
            <a:avLst/>
          </a:prstGeom>
          <a:noFill/>
        </p:spPr>
        <p:txBody>
          <a:bodyPr wrap="square" rtlCol="0">
            <a:spAutoFit/>
          </a:bodyPr>
          <a:lstStyle/>
          <a:p>
            <a:pPr algn="just"/>
            <a:r>
              <a:rPr lang="en-US" sz="2800" dirty="0" smtClean="0">
                <a:solidFill>
                  <a:schemeClr val="bg1"/>
                </a:solidFill>
              </a:rPr>
              <a:t>Peace – defined by Webster’s as: </a:t>
            </a:r>
            <a:r>
              <a:rPr lang="en-US" sz="2800" i="1" dirty="0">
                <a:solidFill>
                  <a:schemeClr val="bg1"/>
                </a:solidFill>
              </a:rPr>
              <a:t>“a state </a:t>
            </a:r>
            <a:r>
              <a:rPr lang="en-US" sz="2800" i="1" dirty="0" smtClean="0">
                <a:solidFill>
                  <a:schemeClr val="bg1"/>
                </a:solidFill>
              </a:rPr>
              <a:t>or condition of </a:t>
            </a:r>
            <a:r>
              <a:rPr lang="en-US" sz="2800" i="1" dirty="0">
                <a:solidFill>
                  <a:schemeClr val="bg1"/>
                </a:solidFill>
              </a:rPr>
              <a:t>stillness and serenity, of freedom from disquieting, agitating, anxious thoughts and a condition of harmony in relationships</a:t>
            </a:r>
            <a:r>
              <a:rPr lang="en-US" sz="2800" i="1" dirty="0" smtClean="0">
                <a:solidFill>
                  <a:schemeClr val="bg1"/>
                </a:solidFill>
              </a:rPr>
              <a:t>.”</a:t>
            </a:r>
          </a:p>
          <a:p>
            <a:pPr algn="just"/>
            <a:endParaRPr lang="en-US" sz="2800" i="1" dirty="0" smtClean="0">
              <a:solidFill>
                <a:schemeClr val="bg1"/>
              </a:solidFill>
            </a:endParaRPr>
          </a:p>
          <a:p>
            <a:pPr algn="just"/>
            <a:r>
              <a:rPr lang="en-US" sz="2800" dirty="0" smtClean="0">
                <a:solidFill>
                  <a:schemeClr val="bg1"/>
                </a:solidFill>
              </a:rPr>
              <a:t>The Greek word for “peace” (</a:t>
            </a:r>
            <a:r>
              <a:rPr lang="en-US" sz="2800" dirty="0" err="1" smtClean="0">
                <a:solidFill>
                  <a:schemeClr val="bg1"/>
                </a:solidFill>
              </a:rPr>
              <a:t>eirene</a:t>
            </a:r>
            <a:r>
              <a:rPr lang="en-US" sz="2800" dirty="0" smtClean="0">
                <a:solidFill>
                  <a:schemeClr val="bg1"/>
                </a:solidFill>
              </a:rPr>
              <a:t>) means: </a:t>
            </a:r>
            <a:r>
              <a:rPr lang="en-US" sz="2800" i="1" dirty="0">
                <a:solidFill>
                  <a:schemeClr val="bg1"/>
                </a:solidFill>
              </a:rPr>
              <a:t>“to join or bind together that which has been broken, divided or separated.” </a:t>
            </a:r>
            <a:endParaRPr lang="en-US" sz="2800" i="1" dirty="0">
              <a:solidFill>
                <a:schemeClr val="bg1"/>
              </a:solidFill>
            </a:endParaRPr>
          </a:p>
        </p:txBody>
      </p:sp>
    </p:spTree>
    <p:extLst>
      <p:ext uri="{BB962C8B-B14F-4D97-AF65-F5344CB8AC3E}">
        <p14:creationId xmlns:p14="http://schemas.microsoft.com/office/powerpoint/2010/main" val="330319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1500"/>
                            </p:stCondLst>
                            <p:childTnLst>
                              <p:par>
                                <p:cTn id="9" presetID="10" presetClass="entr" presetSubtype="0" fill="hold" nodeType="afterEffect">
                                  <p:stCondLst>
                                    <p:cond delay="12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750"/>
                                        <p:tgtEl>
                                          <p:spTgt spid="3">
                                            <p:txEl>
                                              <p:pRg st="0" end="0"/>
                                            </p:txEl>
                                          </p:spTgt>
                                        </p:tgtEl>
                                      </p:cBhvr>
                                    </p:animEffect>
                                  </p:childTnLst>
                                </p:cTn>
                              </p:par>
                            </p:childTnLst>
                          </p:cTn>
                        </p:par>
                        <p:par>
                          <p:cTn id="12" fill="hold">
                            <p:stCondLst>
                              <p:cond delay="5500"/>
                            </p:stCondLst>
                            <p:childTnLst>
                              <p:par>
                                <p:cTn id="13" presetID="10" presetClass="entr" presetSubtype="0" fill="hold" nodeType="afterEffect">
                                  <p:stCondLst>
                                    <p:cond delay="325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7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The source of peace</a:t>
            </a:r>
            <a:endParaRPr lang="en-US" sz="4800" dirty="0" smtClean="0">
              <a:solidFill>
                <a:schemeClr val="bg1"/>
              </a:solidFill>
            </a:endParaRPr>
          </a:p>
        </p:txBody>
      </p:sp>
      <p:sp>
        <p:nvSpPr>
          <p:cNvPr id="10" name="TextBox 9"/>
          <p:cNvSpPr txBox="1"/>
          <p:nvPr/>
        </p:nvSpPr>
        <p:spPr>
          <a:xfrm>
            <a:off x="304800" y="917912"/>
            <a:ext cx="8610600" cy="1938992"/>
          </a:xfrm>
          <a:prstGeom prst="rect">
            <a:avLst/>
          </a:prstGeom>
          <a:noFill/>
        </p:spPr>
        <p:txBody>
          <a:bodyPr wrap="square" rtlCol="0">
            <a:spAutoFit/>
          </a:bodyPr>
          <a:lstStyle/>
          <a:p>
            <a:pPr algn="just"/>
            <a:r>
              <a:rPr lang="en-US" sz="4000" i="1" dirty="0" smtClean="0">
                <a:solidFill>
                  <a:schemeClr val="bg1"/>
                </a:solidFill>
              </a:rPr>
              <a:t>Ephesians 1:2 - Grace </a:t>
            </a:r>
            <a:r>
              <a:rPr lang="en-US" sz="4000" i="1" dirty="0">
                <a:solidFill>
                  <a:schemeClr val="bg1"/>
                </a:solidFill>
              </a:rPr>
              <a:t>to you and </a:t>
            </a:r>
            <a:r>
              <a:rPr lang="en-US" sz="4000" i="1" dirty="0" smtClean="0">
                <a:solidFill>
                  <a:schemeClr val="bg1"/>
                </a:solidFill>
              </a:rPr>
              <a:t>PEACE </a:t>
            </a:r>
            <a:r>
              <a:rPr lang="en-US" sz="4000" i="1" u="sng" dirty="0">
                <a:solidFill>
                  <a:schemeClr val="bg1"/>
                </a:solidFill>
              </a:rPr>
              <a:t>from God our Father and the Lord Jesus Christ</a:t>
            </a:r>
            <a:r>
              <a:rPr lang="en-US" sz="4000" i="1" dirty="0">
                <a:solidFill>
                  <a:schemeClr val="bg1"/>
                </a:solidFill>
              </a:rPr>
              <a:t>. </a:t>
            </a:r>
          </a:p>
        </p:txBody>
      </p:sp>
      <p:sp>
        <p:nvSpPr>
          <p:cNvPr id="6" name="TextBox 5"/>
          <p:cNvSpPr txBox="1"/>
          <p:nvPr/>
        </p:nvSpPr>
        <p:spPr>
          <a:xfrm>
            <a:off x="304800" y="3090208"/>
            <a:ext cx="8610600" cy="1938992"/>
          </a:xfrm>
          <a:prstGeom prst="rect">
            <a:avLst/>
          </a:prstGeom>
          <a:noFill/>
        </p:spPr>
        <p:txBody>
          <a:bodyPr wrap="square" rtlCol="0">
            <a:spAutoFit/>
          </a:bodyPr>
          <a:lstStyle/>
          <a:p>
            <a:pPr algn="just"/>
            <a:r>
              <a:rPr lang="en-US" sz="4000" i="1" dirty="0" smtClean="0">
                <a:solidFill>
                  <a:schemeClr val="bg1"/>
                </a:solidFill>
              </a:rPr>
              <a:t>Ephesians 6:23 – PEACE be </a:t>
            </a:r>
            <a:r>
              <a:rPr lang="en-US" sz="4000" i="1" dirty="0">
                <a:solidFill>
                  <a:schemeClr val="bg1"/>
                </a:solidFill>
              </a:rPr>
              <a:t>to the </a:t>
            </a:r>
            <a:r>
              <a:rPr lang="en-US" sz="4000" i="1" u="sng" dirty="0" smtClean="0">
                <a:solidFill>
                  <a:schemeClr val="bg1"/>
                </a:solidFill>
              </a:rPr>
              <a:t>brethren…from </a:t>
            </a:r>
            <a:r>
              <a:rPr lang="en-US" sz="4000" i="1" u="sng" dirty="0">
                <a:solidFill>
                  <a:schemeClr val="bg1"/>
                </a:solidFill>
              </a:rPr>
              <a:t>God the Father and the Lord Jesus Christ</a:t>
            </a:r>
            <a:r>
              <a:rPr lang="en-US" sz="4000" i="1" dirty="0">
                <a:solidFill>
                  <a:schemeClr val="bg1"/>
                </a:solidFill>
              </a:rPr>
              <a:t>.</a:t>
            </a:r>
            <a:endParaRPr lang="en-US" sz="4000" i="1" dirty="0">
              <a:solidFill>
                <a:schemeClr val="bg1"/>
              </a:solidFill>
            </a:endParaRPr>
          </a:p>
        </p:txBody>
      </p:sp>
    </p:spTree>
    <p:extLst>
      <p:ext uri="{BB962C8B-B14F-4D97-AF65-F5344CB8AC3E}">
        <p14:creationId xmlns:p14="http://schemas.microsoft.com/office/powerpoint/2010/main" val="121997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childTnLst>
                                </p:cTn>
                              </p:par>
                            </p:childTnLst>
                          </p:cTn>
                        </p:par>
                        <p:par>
                          <p:cTn id="8" fill="hold">
                            <p:stCondLst>
                              <p:cond delay="1750"/>
                            </p:stCondLst>
                            <p:childTnLst>
                              <p:par>
                                <p:cTn id="9" presetID="10" presetClass="entr" presetSubtype="0" fill="hold" grpId="0" nodeType="afterEffect">
                                  <p:stCondLst>
                                    <p:cond delay="37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a:t>
            </a:r>
            <a:r>
              <a:rPr lang="en-US" sz="4800" dirty="0" smtClean="0">
                <a:solidFill>
                  <a:schemeClr val="bg1"/>
                </a:solidFill>
              </a:rPr>
              <a:t>4:1-3</a:t>
            </a:r>
            <a:endParaRPr lang="en-US" sz="4800" dirty="0" smtClean="0">
              <a:solidFill>
                <a:schemeClr val="bg1"/>
              </a:solidFill>
            </a:endParaRPr>
          </a:p>
        </p:txBody>
      </p:sp>
      <p:sp>
        <p:nvSpPr>
          <p:cNvPr id="10" name="TextBox 9"/>
          <p:cNvSpPr txBox="1"/>
          <p:nvPr/>
        </p:nvSpPr>
        <p:spPr>
          <a:xfrm>
            <a:off x="304800" y="917912"/>
            <a:ext cx="8610600" cy="5016758"/>
          </a:xfrm>
          <a:prstGeom prst="rect">
            <a:avLst/>
          </a:prstGeom>
          <a:noFill/>
        </p:spPr>
        <p:txBody>
          <a:bodyPr wrap="square" rtlCol="0">
            <a:spAutoFit/>
          </a:bodyPr>
          <a:lstStyle/>
          <a:p>
            <a:pPr algn="just"/>
            <a:r>
              <a:rPr lang="en-US" sz="4000" i="1" dirty="0">
                <a:solidFill>
                  <a:schemeClr val="bg1"/>
                </a:solidFill>
              </a:rPr>
              <a:t>“1 Therefore I, the prisoner of the Lord, implore you to walk in a manner worthy of the calling with which you have been called, 2 with all humility and gentleness, with patience, showing tolerance for one another in love, 3 being diligent to preserve the unity of the Spirit </a:t>
            </a:r>
            <a:r>
              <a:rPr lang="en-US" sz="4000" i="1" u="sng" dirty="0">
                <a:solidFill>
                  <a:schemeClr val="bg1"/>
                </a:solidFill>
              </a:rPr>
              <a:t>in the bond of peace</a:t>
            </a:r>
            <a:r>
              <a:rPr lang="en-US" sz="4000" i="1" dirty="0">
                <a:solidFill>
                  <a:schemeClr val="bg1"/>
                </a:solidFill>
              </a:rPr>
              <a:t>.”</a:t>
            </a:r>
            <a:endParaRPr lang="en-US" sz="4000" dirty="0">
              <a:solidFill>
                <a:schemeClr val="bg1"/>
              </a:solidFill>
            </a:endParaRPr>
          </a:p>
        </p:txBody>
      </p:sp>
    </p:spTree>
    <p:extLst>
      <p:ext uri="{BB962C8B-B14F-4D97-AF65-F5344CB8AC3E}">
        <p14:creationId xmlns:p14="http://schemas.microsoft.com/office/powerpoint/2010/main" val="201318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22887</TotalTime>
  <Words>764</Words>
  <Application>Microsoft Office PowerPoint</Application>
  <PresentationFormat>On-screen Show (4:3)</PresentationFormat>
  <Paragraphs>58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c:creator>
  <cp:lastModifiedBy>Ed Godfrey</cp:lastModifiedBy>
  <cp:revision>723</cp:revision>
  <dcterms:created xsi:type="dcterms:W3CDTF">2013-08-08T16:28:40Z</dcterms:created>
  <dcterms:modified xsi:type="dcterms:W3CDTF">2017-09-09T20:47:11Z</dcterms:modified>
</cp:coreProperties>
</file>