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455" r:id="rId2"/>
    <p:sldId id="818" r:id="rId3"/>
    <p:sldId id="1646" r:id="rId4"/>
    <p:sldId id="1402" r:id="rId5"/>
    <p:sldId id="1666" r:id="rId6"/>
    <p:sldId id="1667" r:id="rId7"/>
    <p:sldId id="1649" r:id="rId8"/>
    <p:sldId id="1554" r:id="rId9"/>
    <p:sldId id="1668" r:id="rId10"/>
    <p:sldId id="1650" r:id="rId11"/>
    <p:sldId id="1669" r:id="rId12"/>
    <p:sldId id="1670" r:id="rId13"/>
    <p:sldId id="1671" r:id="rId14"/>
    <p:sldId id="1672" r:id="rId15"/>
    <p:sldId id="1673" r:id="rId16"/>
    <p:sldId id="85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8/26/2017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8/26/2017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8/26/2017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8/26/2017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8/26/2017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8/26/2017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8/26/2017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8/26/2017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8/26/2017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8/26/2017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8/26/2017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8/26/2017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8/26/2017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1 </a:t>
            </a:r>
            <a:r>
              <a:rPr lang="en-US" sz="4800" dirty="0" smtClean="0">
                <a:solidFill>
                  <a:schemeClr val="bg1"/>
                </a:solidFill>
              </a:rPr>
              <a:t>Thessalonians 5:12-13</a:t>
            </a:r>
            <a:endParaRPr lang="en-US" sz="4800" dirty="0" smtClean="0">
              <a:solidFill>
                <a:schemeClr val="bg1"/>
              </a:solidFill>
            </a:endParaRPr>
          </a:p>
        </p:txBody>
      </p:sp>
      <p:sp>
        <p:nvSpPr>
          <p:cNvPr id="10" name="TextBox 9"/>
          <p:cNvSpPr txBox="1"/>
          <p:nvPr/>
        </p:nvSpPr>
        <p:spPr>
          <a:xfrm>
            <a:off x="304800" y="917912"/>
            <a:ext cx="8610600" cy="4401205"/>
          </a:xfrm>
          <a:prstGeom prst="rect">
            <a:avLst/>
          </a:prstGeom>
          <a:noFill/>
        </p:spPr>
        <p:txBody>
          <a:bodyPr wrap="square" rtlCol="0">
            <a:spAutoFit/>
          </a:bodyPr>
          <a:lstStyle/>
          <a:p>
            <a:pPr algn="just"/>
            <a:r>
              <a:rPr lang="en-US" sz="4000" i="1" dirty="0">
                <a:solidFill>
                  <a:schemeClr val="bg1"/>
                </a:solidFill>
              </a:rPr>
              <a:t>“12 But we request of you, brethren, that you </a:t>
            </a:r>
            <a:r>
              <a:rPr lang="en-US" sz="4000" i="1" dirty="0" smtClean="0">
                <a:solidFill>
                  <a:schemeClr val="bg1"/>
                </a:solidFill>
              </a:rPr>
              <a:t>appreciate* </a:t>
            </a:r>
            <a:r>
              <a:rPr lang="en-US" sz="4000" i="1" dirty="0">
                <a:solidFill>
                  <a:schemeClr val="bg1"/>
                </a:solidFill>
              </a:rPr>
              <a:t>those who diligently labor among you, and have charge over you in the Lord and give you instruction, 13 and that you esteem them very highly in love because of their work.”</a:t>
            </a:r>
            <a:r>
              <a:rPr lang="en-US" sz="4000" dirty="0">
                <a:solidFill>
                  <a:schemeClr val="bg1"/>
                </a:solidFill>
              </a:rPr>
              <a:t> </a:t>
            </a:r>
            <a:endParaRPr lang="en-US" sz="4000" dirty="0">
              <a:solidFill>
                <a:schemeClr val="bg1"/>
              </a:solidFill>
            </a:endParaRPr>
          </a:p>
        </p:txBody>
      </p:sp>
      <p:sp>
        <p:nvSpPr>
          <p:cNvPr id="6" name="TextBox 5"/>
          <p:cNvSpPr txBox="1"/>
          <p:nvPr/>
        </p:nvSpPr>
        <p:spPr>
          <a:xfrm>
            <a:off x="457200" y="5475982"/>
            <a:ext cx="8610600" cy="1077218"/>
          </a:xfrm>
          <a:prstGeom prst="rect">
            <a:avLst/>
          </a:prstGeom>
          <a:noFill/>
        </p:spPr>
        <p:txBody>
          <a:bodyPr wrap="square" rtlCol="0">
            <a:spAutoFit/>
          </a:bodyPr>
          <a:lstStyle/>
          <a:p>
            <a:pPr algn="just"/>
            <a:r>
              <a:rPr lang="en-US" sz="3200" i="1" dirty="0" smtClean="0">
                <a:solidFill>
                  <a:schemeClr val="bg1"/>
                </a:solidFill>
              </a:rPr>
              <a:t>*</a:t>
            </a:r>
            <a:r>
              <a:rPr lang="en-US" sz="3200" i="1" u="sng" dirty="0" smtClean="0">
                <a:solidFill>
                  <a:schemeClr val="bg1"/>
                </a:solidFill>
              </a:rPr>
              <a:t>appreciate</a:t>
            </a:r>
            <a:r>
              <a:rPr lang="en-US" sz="3200" i="1" dirty="0" smtClean="0">
                <a:solidFill>
                  <a:schemeClr val="bg1"/>
                </a:solidFill>
              </a:rPr>
              <a:t> – “to know; be keenly aware of; to get it” – same Greek words as in Ephesians 6:21</a:t>
            </a:r>
            <a:endParaRPr lang="en-US" sz="3200" dirty="0">
              <a:solidFill>
                <a:schemeClr val="bg1"/>
              </a:solidFill>
            </a:endParaRPr>
          </a:p>
        </p:txBody>
      </p:sp>
    </p:spTree>
    <p:extLst>
      <p:ext uri="{BB962C8B-B14F-4D97-AF65-F5344CB8AC3E}">
        <p14:creationId xmlns:p14="http://schemas.microsoft.com/office/powerpoint/2010/main" val="96355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2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3400" b="1" dirty="0" smtClean="0">
                <a:solidFill>
                  <a:schemeClr val="bg1"/>
                </a:solidFill>
              </a:rPr>
              <a:t>The </a:t>
            </a:r>
            <a:r>
              <a:rPr lang="en-US" sz="3400" b="1" dirty="0" smtClean="0">
                <a:solidFill>
                  <a:schemeClr val="bg1"/>
                </a:solidFill>
              </a:rPr>
              <a:t>practicing believer loves and is loved by the saints </a:t>
            </a:r>
            <a:r>
              <a:rPr lang="en-US" sz="3400" b="1" baseline="30000" dirty="0" smtClean="0">
                <a:solidFill>
                  <a:schemeClr val="bg1"/>
                </a:solidFill>
              </a:rPr>
              <a:t>(</a:t>
            </a:r>
            <a:r>
              <a:rPr lang="en-US" sz="3400" b="1" baseline="30000" dirty="0" smtClean="0">
                <a:solidFill>
                  <a:schemeClr val="bg1"/>
                </a:solidFill>
              </a:rPr>
              <a:t>6:21b)</a:t>
            </a:r>
            <a:endParaRPr lang="en-US" sz="3400" b="1" baseline="30000" dirty="0" smtClean="0">
              <a:solidFill>
                <a:schemeClr val="bg1"/>
              </a:solidFill>
            </a:endParaRPr>
          </a:p>
        </p:txBody>
      </p:sp>
      <p:sp>
        <p:nvSpPr>
          <p:cNvPr id="10" name="TextBox 9"/>
          <p:cNvSpPr txBox="1"/>
          <p:nvPr/>
        </p:nvSpPr>
        <p:spPr>
          <a:xfrm>
            <a:off x="304800" y="1305580"/>
            <a:ext cx="8610600" cy="523220"/>
          </a:xfrm>
          <a:prstGeom prst="rect">
            <a:avLst/>
          </a:prstGeom>
          <a:noFill/>
        </p:spPr>
        <p:txBody>
          <a:bodyPr wrap="square" rtlCol="0">
            <a:spAutoFit/>
          </a:bodyPr>
          <a:lstStyle/>
          <a:p>
            <a:r>
              <a:rPr lang="en-US" sz="2800" i="1" dirty="0">
                <a:solidFill>
                  <a:schemeClr val="bg1"/>
                </a:solidFill>
              </a:rPr>
              <a:t>Tychicus, the </a:t>
            </a:r>
            <a:r>
              <a:rPr lang="en-US" sz="2800" i="1" u="sng" dirty="0">
                <a:solidFill>
                  <a:schemeClr val="bg1"/>
                </a:solidFill>
              </a:rPr>
              <a:t>beloved</a:t>
            </a:r>
            <a:r>
              <a:rPr lang="en-US" sz="2800" i="1" dirty="0">
                <a:solidFill>
                  <a:schemeClr val="bg1"/>
                </a:solidFill>
              </a:rPr>
              <a:t> brother…</a:t>
            </a:r>
            <a:endParaRPr lang="en-US" sz="2800" dirty="0">
              <a:solidFill>
                <a:schemeClr val="bg1"/>
              </a:solidFill>
            </a:endParaRPr>
          </a:p>
        </p:txBody>
      </p:sp>
      <p:sp>
        <p:nvSpPr>
          <p:cNvPr id="3" name="TextBox 2"/>
          <p:cNvSpPr txBox="1"/>
          <p:nvPr/>
        </p:nvSpPr>
        <p:spPr>
          <a:xfrm>
            <a:off x="304800" y="1905000"/>
            <a:ext cx="8610600" cy="2677656"/>
          </a:xfrm>
          <a:prstGeom prst="rect">
            <a:avLst/>
          </a:prstGeom>
          <a:noFill/>
        </p:spPr>
        <p:txBody>
          <a:bodyPr wrap="square" rtlCol="0">
            <a:spAutoFit/>
          </a:bodyPr>
          <a:lstStyle/>
          <a:p>
            <a:pPr algn="just"/>
            <a:r>
              <a:rPr lang="en-US" sz="2800" i="1" dirty="0">
                <a:solidFill>
                  <a:schemeClr val="bg1"/>
                </a:solidFill>
              </a:rPr>
              <a:t>“7 As to all my affairs, Tychicus, our </a:t>
            </a:r>
            <a:r>
              <a:rPr lang="en-US" sz="2800" i="1" dirty="0" smtClean="0">
                <a:solidFill>
                  <a:schemeClr val="bg1"/>
                </a:solidFill>
              </a:rPr>
              <a:t>beloved* </a:t>
            </a:r>
            <a:r>
              <a:rPr lang="en-US" sz="2800" i="1" dirty="0">
                <a:solidFill>
                  <a:schemeClr val="bg1"/>
                </a:solidFill>
              </a:rPr>
              <a:t>brother and faithful servant and fellow bond-servant in the Lord, will bring you information. 8 For I have sent him to you for this very purpose, that you may know about our circumstances and that he may encourage your hearts…” </a:t>
            </a:r>
            <a:r>
              <a:rPr lang="en-US" sz="2800" i="1" dirty="0" smtClean="0">
                <a:solidFill>
                  <a:schemeClr val="bg1"/>
                </a:solidFill>
              </a:rPr>
              <a:t> (Colossians 4:7-8)</a:t>
            </a:r>
            <a:endParaRPr lang="en-US" sz="2800" dirty="0">
              <a:solidFill>
                <a:schemeClr val="bg1"/>
              </a:solidFill>
            </a:endParaRPr>
          </a:p>
        </p:txBody>
      </p:sp>
      <p:sp>
        <p:nvSpPr>
          <p:cNvPr id="6" name="TextBox 5"/>
          <p:cNvSpPr txBox="1"/>
          <p:nvPr/>
        </p:nvSpPr>
        <p:spPr>
          <a:xfrm>
            <a:off x="304800" y="4810780"/>
            <a:ext cx="8610600" cy="954107"/>
          </a:xfrm>
          <a:prstGeom prst="rect">
            <a:avLst/>
          </a:prstGeom>
          <a:noFill/>
        </p:spPr>
        <p:txBody>
          <a:bodyPr wrap="square" rtlCol="0">
            <a:spAutoFit/>
          </a:bodyPr>
          <a:lstStyle/>
          <a:p>
            <a:pPr algn="just"/>
            <a:r>
              <a:rPr lang="en-US" sz="2800" i="1" dirty="0" smtClean="0">
                <a:solidFill>
                  <a:schemeClr val="bg1"/>
                </a:solidFill>
              </a:rPr>
              <a:t>*</a:t>
            </a:r>
            <a:r>
              <a:rPr lang="en-US" sz="2800" i="1" u="sng" dirty="0" smtClean="0">
                <a:solidFill>
                  <a:schemeClr val="bg1"/>
                </a:solidFill>
              </a:rPr>
              <a:t>beloved</a:t>
            </a:r>
            <a:r>
              <a:rPr lang="en-US" sz="2800" i="1" dirty="0" smtClean="0">
                <a:solidFill>
                  <a:schemeClr val="bg1"/>
                </a:solidFill>
              </a:rPr>
              <a:t> – deeply loved; highly appreciated; most honored </a:t>
            </a:r>
            <a:endParaRPr lang="en-US" sz="2800" dirty="0">
              <a:solidFill>
                <a:schemeClr val="bg1"/>
              </a:solidFill>
            </a:endParaRPr>
          </a:p>
        </p:txBody>
      </p:sp>
    </p:spTree>
    <p:extLst>
      <p:ext uri="{BB962C8B-B14F-4D97-AF65-F5344CB8AC3E}">
        <p14:creationId xmlns:p14="http://schemas.microsoft.com/office/powerpoint/2010/main" val="314277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par>
                          <p:cTn id="12" fill="hold">
                            <p:stCondLst>
                              <p:cond delay="7000"/>
                            </p:stCondLst>
                            <p:childTnLst>
                              <p:par>
                                <p:cTn id="13" presetID="10" presetClass="entr" presetSubtype="0" fill="hold" nodeType="afterEffect">
                                  <p:stCondLst>
                                    <p:cond delay="3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3"/>
            </a:pPr>
            <a:r>
              <a:rPr lang="en-US" sz="3400" b="1" dirty="0" smtClean="0">
                <a:solidFill>
                  <a:schemeClr val="bg1"/>
                </a:solidFill>
              </a:rPr>
              <a:t>The </a:t>
            </a:r>
            <a:r>
              <a:rPr lang="en-US" sz="3400" b="1" dirty="0" smtClean="0">
                <a:solidFill>
                  <a:schemeClr val="bg1"/>
                </a:solidFill>
              </a:rPr>
              <a:t>practicing believer is faithful to the saints </a:t>
            </a:r>
            <a:r>
              <a:rPr lang="en-US" sz="3400" b="1" baseline="30000" dirty="0" smtClean="0">
                <a:solidFill>
                  <a:schemeClr val="bg1"/>
                </a:solidFill>
              </a:rPr>
              <a:t>(</a:t>
            </a:r>
            <a:r>
              <a:rPr lang="en-US" sz="3400" b="1" baseline="30000" dirty="0" smtClean="0">
                <a:solidFill>
                  <a:schemeClr val="bg1"/>
                </a:solidFill>
              </a:rPr>
              <a:t>6:21c)</a:t>
            </a:r>
            <a:endParaRPr lang="en-US" sz="3400" b="1" baseline="30000" dirty="0" smtClean="0">
              <a:solidFill>
                <a:schemeClr val="bg1"/>
              </a:solidFill>
            </a:endParaRPr>
          </a:p>
        </p:txBody>
      </p:sp>
      <p:sp>
        <p:nvSpPr>
          <p:cNvPr id="10" name="TextBox 9"/>
          <p:cNvSpPr txBox="1"/>
          <p:nvPr/>
        </p:nvSpPr>
        <p:spPr>
          <a:xfrm>
            <a:off x="304800" y="1305580"/>
            <a:ext cx="8610600" cy="523220"/>
          </a:xfrm>
          <a:prstGeom prst="rect">
            <a:avLst/>
          </a:prstGeom>
          <a:noFill/>
        </p:spPr>
        <p:txBody>
          <a:bodyPr wrap="square" rtlCol="0">
            <a:spAutoFit/>
          </a:bodyPr>
          <a:lstStyle/>
          <a:p>
            <a:r>
              <a:rPr lang="en-US" sz="2800" i="1" dirty="0" smtClean="0">
                <a:solidFill>
                  <a:schemeClr val="bg1"/>
                </a:solidFill>
              </a:rPr>
              <a:t>Tychicus…</a:t>
            </a:r>
            <a:r>
              <a:rPr lang="en-US" sz="2800" i="1" u="sng" dirty="0" smtClean="0">
                <a:solidFill>
                  <a:schemeClr val="bg1"/>
                </a:solidFill>
              </a:rPr>
              <a:t>faithful</a:t>
            </a:r>
            <a:r>
              <a:rPr lang="en-US" sz="2800" i="1" dirty="0" smtClean="0">
                <a:solidFill>
                  <a:schemeClr val="bg1"/>
                </a:solidFill>
              </a:rPr>
              <a:t> </a:t>
            </a:r>
            <a:r>
              <a:rPr lang="en-US" sz="2800" i="1" dirty="0">
                <a:solidFill>
                  <a:schemeClr val="bg1"/>
                </a:solidFill>
              </a:rPr>
              <a:t>minister in the Lord… </a:t>
            </a:r>
            <a:endParaRPr lang="en-US" sz="2800" dirty="0">
              <a:solidFill>
                <a:schemeClr val="bg1"/>
              </a:solidFill>
            </a:endParaRPr>
          </a:p>
        </p:txBody>
      </p:sp>
      <p:sp>
        <p:nvSpPr>
          <p:cNvPr id="3" name="TextBox 2"/>
          <p:cNvSpPr txBox="1"/>
          <p:nvPr/>
        </p:nvSpPr>
        <p:spPr>
          <a:xfrm>
            <a:off x="304800" y="1905000"/>
            <a:ext cx="8610600" cy="954107"/>
          </a:xfrm>
          <a:prstGeom prst="rect">
            <a:avLst/>
          </a:prstGeom>
          <a:noFill/>
        </p:spPr>
        <p:txBody>
          <a:bodyPr wrap="square" rtlCol="0">
            <a:spAutoFit/>
          </a:bodyPr>
          <a:lstStyle/>
          <a:p>
            <a:pPr algn="just"/>
            <a:r>
              <a:rPr lang="en-US" sz="2800" dirty="0">
                <a:solidFill>
                  <a:schemeClr val="bg1"/>
                </a:solidFill>
              </a:rPr>
              <a:t>“</a:t>
            </a:r>
            <a:r>
              <a:rPr lang="en-US" sz="2800" u="sng" dirty="0">
                <a:solidFill>
                  <a:schemeClr val="bg1"/>
                </a:solidFill>
              </a:rPr>
              <a:t>faithful</a:t>
            </a:r>
            <a:r>
              <a:rPr lang="en-US" sz="2800" dirty="0">
                <a:solidFill>
                  <a:schemeClr val="bg1"/>
                </a:solidFill>
              </a:rPr>
              <a:t>” </a:t>
            </a:r>
            <a:r>
              <a:rPr lang="en-US" sz="2800" dirty="0" smtClean="0">
                <a:solidFill>
                  <a:schemeClr val="bg1"/>
                </a:solidFill>
              </a:rPr>
              <a:t>- being </a:t>
            </a:r>
            <a:r>
              <a:rPr lang="en-US" sz="2800" dirty="0">
                <a:solidFill>
                  <a:schemeClr val="bg1"/>
                </a:solidFill>
              </a:rPr>
              <a:t>trustworthy; dependable, reliable; someone that you can entrust with things of value. </a:t>
            </a:r>
            <a:endParaRPr lang="en-US" sz="2800" dirty="0">
              <a:solidFill>
                <a:schemeClr val="bg1"/>
              </a:solidFill>
            </a:endParaRPr>
          </a:p>
        </p:txBody>
      </p:sp>
      <p:sp>
        <p:nvSpPr>
          <p:cNvPr id="6" name="TextBox 5"/>
          <p:cNvSpPr txBox="1"/>
          <p:nvPr/>
        </p:nvSpPr>
        <p:spPr>
          <a:xfrm>
            <a:off x="304800" y="2971800"/>
            <a:ext cx="8610600" cy="1815882"/>
          </a:xfrm>
          <a:prstGeom prst="rect">
            <a:avLst/>
          </a:prstGeom>
          <a:noFill/>
        </p:spPr>
        <p:txBody>
          <a:bodyPr wrap="square" rtlCol="0">
            <a:spAutoFit/>
          </a:bodyPr>
          <a:lstStyle/>
          <a:p>
            <a:pPr marL="514350" indent="-514350" algn="just">
              <a:buAutoNum type="arabicPeriod"/>
            </a:pPr>
            <a:r>
              <a:rPr lang="en-US" sz="2800" i="1" dirty="0" smtClean="0">
                <a:solidFill>
                  <a:schemeClr val="bg1"/>
                </a:solidFill>
              </a:rPr>
              <a:t>Being a person of your word</a:t>
            </a:r>
          </a:p>
          <a:p>
            <a:pPr marL="514350" indent="-514350" algn="just">
              <a:buAutoNum type="arabicPeriod"/>
            </a:pPr>
            <a:r>
              <a:rPr lang="en-US" sz="2800" i="1" dirty="0" smtClean="0">
                <a:solidFill>
                  <a:schemeClr val="bg1"/>
                </a:solidFill>
              </a:rPr>
              <a:t>Doing what is assigned to you with full integrity</a:t>
            </a:r>
          </a:p>
          <a:p>
            <a:pPr marL="514350" indent="-514350" algn="just">
              <a:buAutoNum type="arabicPeriod"/>
            </a:pPr>
            <a:r>
              <a:rPr lang="en-US" sz="2800" i="1" dirty="0" smtClean="0">
                <a:solidFill>
                  <a:schemeClr val="bg1"/>
                </a:solidFill>
              </a:rPr>
              <a:t>Practicing the fruit of the Spirit (Galatians 5:22 - faithfulness)</a:t>
            </a:r>
            <a:endParaRPr lang="en-US" sz="2800" dirty="0">
              <a:solidFill>
                <a:schemeClr val="bg1"/>
              </a:solidFill>
            </a:endParaRPr>
          </a:p>
        </p:txBody>
      </p:sp>
    </p:spTree>
    <p:extLst>
      <p:ext uri="{BB962C8B-B14F-4D97-AF65-F5344CB8AC3E}">
        <p14:creationId xmlns:p14="http://schemas.microsoft.com/office/powerpoint/2010/main" val="30318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275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275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27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964367"/>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4"/>
            </a:pPr>
            <a:r>
              <a:rPr lang="en-US" sz="3400" b="1" dirty="0" smtClean="0">
                <a:solidFill>
                  <a:schemeClr val="bg1"/>
                </a:solidFill>
              </a:rPr>
              <a:t>The </a:t>
            </a:r>
            <a:r>
              <a:rPr lang="en-US" sz="3400" b="1" dirty="0" smtClean="0">
                <a:solidFill>
                  <a:schemeClr val="bg1"/>
                </a:solidFill>
              </a:rPr>
              <a:t>practicing believer serves the saints </a:t>
            </a:r>
            <a:r>
              <a:rPr lang="en-US" sz="3400" b="1" baseline="30000" dirty="0" smtClean="0">
                <a:solidFill>
                  <a:schemeClr val="bg1"/>
                </a:solidFill>
              </a:rPr>
              <a:t>(</a:t>
            </a:r>
            <a:r>
              <a:rPr lang="en-US" sz="3400" b="1" baseline="30000" dirty="0" smtClean="0">
                <a:solidFill>
                  <a:schemeClr val="bg1"/>
                </a:solidFill>
              </a:rPr>
              <a:t>6:21d)</a:t>
            </a:r>
            <a:endParaRPr lang="en-US" sz="3400" b="1" baseline="30000" dirty="0" smtClean="0">
              <a:solidFill>
                <a:schemeClr val="bg1"/>
              </a:solidFill>
            </a:endParaRPr>
          </a:p>
        </p:txBody>
      </p:sp>
      <p:sp>
        <p:nvSpPr>
          <p:cNvPr id="10" name="TextBox 9"/>
          <p:cNvSpPr txBox="1"/>
          <p:nvPr/>
        </p:nvSpPr>
        <p:spPr>
          <a:xfrm>
            <a:off x="304800" y="1143000"/>
            <a:ext cx="8610600" cy="523220"/>
          </a:xfrm>
          <a:prstGeom prst="rect">
            <a:avLst/>
          </a:prstGeom>
          <a:noFill/>
        </p:spPr>
        <p:txBody>
          <a:bodyPr wrap="square" rtlCol="0">
            <a:spAutoFit/>
          </a:bodyPr>
          <a:lstStyle/>
          <a:p>
            <a:r>
              <a:rPr lang="en-US" sz="2800" i="1" dirty="0">
                <a:solidFill>
                  <a:schemeClr val="bg1"/>
                </a:solidFill>
              </a:rPr>
              <a:t>Tychicus, the faithful </a:t>
            </a:r>
            <a:r>
              <a:rPr lang="en-US" sz="2800" i="1" u="sng" dirty="0">
                <a:solidFill>
                  <a:schemeClr val="bg1"/>
                </a:solidFill>
              </a:rPr>
              <a:t>minister</a:t>
            </a:r>
            <a:r>
              <a:rPr lang="en-US" sz="2800" i="1" dirty="0">
                <a:solidFill>
                  <a:schemeClr val="bg1"/>
                </a:solidFill>
              </a:rPr>
              <a:t> in the Lord… </a:t>
            </a:r>
            <a:endParaRPr lang="en-US" sz="2800" dirty="0">
              <a:solidFill>
                <a:schemeClr val="bg1"/>
              </a:solidFill>
            </a:endParaRPr>
          </a:p>
        </p:txBody>
      </p:sp>
      <p:sp>
        <p:nvSpPr>
          <p:cNvPr id="3" name="TextBox 2"/>
          <p:cNvSpPr txBox="1"/>
          <p:nvPr/>
        </p:nvSpPr>
        <p:spPr>
          <a:xfrm>
            <a:off x="304800" y="1905000"/>
            <a:ext cx="8610600" cy="954107"/>
          </a:xfrm>
          <a:prstGeom prst="rect">
            <a:avLst/>
          </a:prstGeom>
          <a:noFill/>
        </p:spPr>
        <p:txBody>
          <a:bodyPr wrap="square" rtlCol="0">
            <a:spAutoFit/>
          </a:bodyPr>
          <a:lstStyle/>
          <a:p>
            <a:pPr algn="just"/>
            <a:r>
              <a:rPr lang="en-US" sz="2800" dirty="0" smtClean="0">
                <a:solidFill>
                  <a:schemeClr val="bg1"/>
                </a:solidFill>
              </a:rPr>
              <a:t>“</a:t>
            </a:r>
            <a:r>
              <a:rPr lang="en-US" sz="2800" u="sng" dirty="0" smtClean="0">
                <a:solidFill>
                  <a:schemeClr val="bg1"/>
                </a:solidFill>
              </a:rPr>
              <a:t>minister</a:t>
            </a:r>
            <a:r>
              <a:rPr lang="en-US" sz="2800" dirty="0" smtClean="0">
                <a:solidFill>
                  <a:schemeClr val="bg1"/>
                </a:solidFill>
              </a:rPr>
              <a:t>” (</a:t>
            </a:r>
            <a:r>
              <a:rPr lang="en-US" sz="2800" dirty="0" err="1" smtClean="0">
                <a:solidFill>
                  <a:schemeClr val="bg1"/>
                </a:solidFill>
              </a:rPr>
              <a:t>diakonos</a:t>
            </a:r>
            <a:r>
              <a:rPr lang="en-US" sz="2800" dirty="0" smtClean="0">
                <a:solidFill>
                  <a:schemeClr val="bg1"/>
                </a:solidFill>
              </a:rPr>
              <a:t> – servant) – true of every practicing believer. </a:t>
            </a:r>
            <a:endParaRPr lang="en-US" sz="2800" dirty="0">
              <a:solidFill>
                <a:schemeClr val="bg1"/>
              </a:solidFill>
            </a:endParaRPr>
          </a:p>
        </p:txBody>
      </p:sp>
      <p:sp>
        <p:nvSpPr>
          <p:cNvPr id="6" name="TextBox 5"/>
          <p:cNvSpPr txBox="1"/>
          <p:nvPr/>
        </p:nvSpPr>
        <p:spPr>
          <a:xfrm>
            <a:off x="304800" y="2971800"/>
            <a:ext cx="8610600" cy="954107"/>
          </a:xfrm>
          <a:prstGeom prst="rect">
            <a:avLst/>
          </a:prstGeom>
          <a:noFill/>
        </p:spPr>
        <p:txBody>
          <a:bodyPr wrap="square" rtlCol="0">
            <a:spAutoFit/>
          </a:bodyPr>
          <a:lstStyle/>
          <a:p>
            <a:pPr algn="just"/>
            <a:r>
              <a:rPr lang="en-US" sz="2800" i="1" dirty="0" smtClean="0">
                <a:solidFill>
                  <a:schemeClr val="bg1"/>
                </a:solidFill>
              </a:rPr>
              <a:t>Fellow bond-servant (Colossians 4:8) – literally “slave” of Christ.</a:t>
            </a:r>
            <a:endParaRPr lang="en-US" sz="2800" dirty="0">
              <a:solidFill>
                <a:schemeClr val="bg1"/>
              </a:solidFill>
            </a:endParaRPr>
          </a:p>
        </p:txBody>
      </p:sp>
      <p:sp>
        <p:nvSpPr>
          <p:cNvPr id="7" name="TextBox 6"/>
          <p:cNvSpPr txBox="1"/>
          <p:nvPr/>
        </p:nvSpPr>
        <p:spPr>
          <a:xfrm>
            <a:off x="304800" y="4343400"/>
            <a:ext cx="8610600" cy="1384995"/>
          </a:xfrm>
          <a:prstGeom prst="rect">
            <a:avLst/>
          </a:prstGeom>
          <a:noFill/>
        </p:spPr>
        <p:txBody>
          <a:bodyPr wrap="square" rtlCol="0">
            <a:spAutoFit/>
          </a:bodyPr>
          <a:lstStyle/>
          <a:p>
            <a:pPr algn="just"/>
            <a:r>
              <a:rPr lang="en-US" sz="2800" i="1" dirty="0">
                <a:solidFill>
                  <a:schemeClr val="bg1"/>
                </a:solidFill>
              </a:rPr>
              <a:t>“Well done, good and faithful slave. You were faithful with a few things, I will put you in charge of many things; enter into the joy of your </a:t>
            </a:r>
            <a:r>
              <a:rPr lang="en-US" sz="2800" i="1" dirty="0" smtClean="0">
                <a:solidFill>
                  <a:schemeClr val="bg1"/>
                </a:solidFill>
              </a:rPr>
              <a:t>master” (Matthew 25:21).</a:t>
            </a:r>
            <a:endParaRPr lang="en-US" sz="2800" dirty="0">
              <a:solidFill>
                <a:schemeClr val="bg1"/>
              </a:solidFill>
            </a:endParaRPr>
          </a:p>
        </p:txBody>
      </p:sp>
    </p:spTree>
    <p:extLst>
      <p:ext uri="{BB962C8B-B14F-4D97-AF65-F5344CB8AC3E}">
        <p14:creationId xmlns:p14="http://schemas.microsoft.com/office/powerpoint/2010/main" val="415764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par>
                          <p:cTn id="12" fill="hold">
                            <p:stCondLst>
                              <p:cond delay="7000"/>
                            </p:stCondLst>
                            <p:childTnLst>
                              <p:par>
                                <p:cTn id="13" presetID="10" presetClass="entr" presetSubtype="0" fill="hold" nodeType="afterEffect">
                                  <p:stCondLst>
                                    <p:cond delay="27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75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2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5"/>
            </a:pPr>
            <a:r>
              <a:rPr lang="en-US" sz="3400" b="1" dirty="0" smtClean="0">
                <a:solidFill>
                  <a:schemeClr val="bg1"/>
                </a:solidFill>
              </a:rPr>
              <a:t>The </a:t>
            </a:r>
            <a:r>
              <a:rPr lang="en-US" sz="3400" b="1" dirty="0" smtClean="0">
                <a:solidFill>
                  <a:schemeClr val="bg1"/>
                </a:solidFill>
              </a:rPr>
              <a:t>practicing believer comforts the saints </a:t>
            </a:r>
            <a:r>
              <a:rPr lang="en-US" sz="3400" b="1" baseline="30000" dirty="0" smtClean="0">
                <a:solidFill>
                  <a:schemeClr val="bg1"/>
                </a:solidFill>
              </a:rPr>
              <a:t>(</a:t>
            </a:r>
            <a:r>
              <a:rPr lang="en-US" sz="3400" b="1" baseline="30000" dirty="0" smtClean="0">
                <a:solidFill>
                  <a:schemeClr val="bg1"/>
                </a:solidFill>
              </a:rPr>
              <a:t>6:22)</a:t>
            </a:r>
            <a:endParaRPr lang="en-US" sz="3400" b="1" baseline="30000" dirty="0" smtClean="0">
              <a:solidFill>
                <a:schemeClr val="bg1"/>
              </a:solidFill>
            </a:endParaRPr>
          </a:p>
        </p:txBody>
      </p:sp>
      <p:sp>
        <p:nvSpPr>
          <p:cNvPr id="10" name="TextBox 9"/>
          <p:cNvSpPr txBox="1"/>
          <p:nvPr/>
        </p:nvSpPr>
        <p:spPr>
          <a:xfrm>
            <a:off x="304800" y="1255693"/>
            <a:ext cx="8610600" cy="1384995"/>
          </a:xfrm>
          <a:prstGeom prst="rect">
            <a:avLst/>
          </a:prstGeom>
          <a:noFill/>
        </p:spPr>
        <p:txBody>
          <a:bodyPr wrap="square" rtlCol="0">
            <a:spAutoFit/>
          </a:bodyPr>
          <a:lstStyle/>
          <a:p>
            <a:pPr algn="just"/>
            <a:r>
              <a:rPr lang="en-US" sz="2800" i="1" dirty="0">
                <a:solidFill>
                  <a:schemeClr val="bg1"/>
                </a:solidFill>
              </a:rPr>
              <a:t>I have sent him to you for this very purpose, so that you may know about us, and that he may </a:t>
            </a:r>
            <a:r>
              <a:rPr lang="en-US" sz="2800" i="1" dirty="0" smtClean="0">
                <a:solidFill>
                  <a:schemeClr val="bg1"/>
                </a:solidFill>
              </a:rPr>
              <a:t>comfort* </a:t>
            </a:r>
            <a:r>
              <a:rPr lang="en-US" sz="2800" i="1" dirty="0">
                <a:solidFill>
                  <a:schemeClr val="bg1"/>
                </a:solidFill>
              </a:rPr>
              <a:t>your hearts. </a:t>
            </a:r>
            <a:endParaRPr lang="en-US" sz="2800" dirty="0">
              <a:solidFill>
                <a:schemeClr val="bg1"/>
              </a:solidFill>
            </a:endParaRPr>
          </a:p>
        </p:txBody>
      </p:sp>
      <p:sp>
        <p:nvSpPr>
          <p:cNvPr id="3" name="TextBox 2"/>
          <p:cNvSpPr txBox="1"/>
          <p:nvPr/>
        </p:nvSpPr>
        <p:spPr>
          <a:xfrm>
            <a:off x="304800" y="2743200"/>
            <a:ext cx="8610600" cy="954107"/>
          </a:xfrm>
          <a:prstGeom prst="rect">
            <a:avLst/>
          </a:prstGeom>
          <a:noFill/>
        </p:spPr>
        <p:txBody>
          <a:bodyPr wrap="square" rtlCol="0">
            <a:spAutoFit/>
          </a:bodyPr>
          <a:lstStyle/>
          <a:p>
            <a:pPr algn="just"/>
            <a:r>
              <a:rPr lang="en-US" sz="2800" dirty="0" smtClean="0">
                <a:solidFill>
                  <a:schemeClr val="bg1"/>
                </a:solidFill>
              </a:rPr>
              <a:t>*comfort – “</a:t>
            </a:r>
            <a:r>
              <a:rPr lang="en-US" sz="2800" dirty="0" err="1" smtClean="0">
                <a:solidFill>
                  <a:schemeClr val="bg1"/>
                </a:solidFill>
              </a:rPr>
              <a:t>parakaleo</a:t>
            </a:r>
            <a:r>
              <a:rPr lang="en-US" sz="2800" dirty="0" smtClean="0">
                <a:solidFill>
                  <a:schemeClr val="bg1"/>
                </a:solidFill>
              </a:rPr>
              <a:t>” also means to encourage; aid; counsel. </a:t>
            </a:r>
            <a:endParaRPr lang="en-US" sz="2800" dirty="0">
              <a:solidFill>
                <a:schemeClr val="bg1"/>
              </a:solidFill>
            </a:endParaRPr>
          </a:p>
        </p:txBody>
      </p:sp>
      <p:sp>
        <p:nvSpPr>
          <p:cNvPr id="7" name="TextBox 6"/>
          <p:cNvSpPr txBox="1"/>
          <p:nvPr/>
        </p:nvSpPr>
        <p:spPr>
          <a:xfrm>
            <a:off x="304800" y="3886200"/>
            <a:ext cx="8610600" cy="1384995"/>
          </a:xfrm>
          <a:prstGeom prst="rect">
            <a:avLst/>
          </a:prstGeom>
          <a:noFill/>
        </p:spPr>
        <p:txBody>
          <a:bodyPr wrap="square" rtlCol="0">
            <a:spAutoFit/>
          </a:bodyPr>
          <a:lstStyle/>
          <a:p>
            <a:pPr algn="just"/>
            <a:r>
              <a:rPr lang="en-US" sz="2800" dirty="0">
                <a:solidFill>
                  <a:schemeClr val="bg1"/>
                </a:solidFill>
              </a:rPr>
              <a:t>To be an encourager/comforter means that you seek to help people see </a:t>
            </a:r>
            <a:r>
              <a:rPr lang="en-US" sz="2800" dirty="0" smtClean="0">
                <a:solidFill>
                  <a:schemeClr val="bg1"/>
                </a:solidFill>
              </a:rPr>
              <a:t>circumstances </a:t>
            </a:r>
            <a:r>
              <a:rPr lang="en-US" sz="2800" dirty="0">
                <a:solidFill>
                  <a:schemeClr val="bg1"/>
                </a:solidFill>
              </a:rPr>
              <a:t>from God’s perspective, which always brings hope and encouragement </a:t>
            </a:r>
            <a:endParaRPr lang="en-US" sz="2800" dirty="0">
              <a:solidFill>
                <a:schemeClr val="bg1"/>
              </a:solidFill>
            </a:endParaRPr>
          </a:p>
        </p:txBody>
      </p:sp>
    </p:spTree>
    <p:extLst>
      <p:ext uri="{BB962C8B-B14F-4D97-AF65-F5344CB8AC3E}">
        <p14:creationId xmlns:p14="http://schemas.microsoft.com/office/powerpoint/2010/main" val="425287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2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6:21-22</a:t>
            </a:r>
            <a:endParaRPr lang="en-US" sz="4800" dirty="0">
              <a:solidFill>
                <a:schemeClr val="bg1"/>
              </a:solidFill>
            </a:endParaRPr>
          </a:p>
        </p:txBody>
      </p:sp>
      <p:sp>
        <p:nvSpPr>
          <p:cNvPr id="10" name="TextBox 9"/>
          <p:cNvSpPr txBox="1"/>
          <p:nvPr/>
        </p:nvSpPr>
        <p:spPr>
          <a:xfrm>
            <a:off x="304800" y="914400"/>
            <a:ext cx="8610600" cy="3477875"/>
          </a:xfrm>
          <a:prstGeom prst="rect">
            <a:avLst/>
          </a:prstGeom>
          <a:noFill/>
        </p:spPr>
        <p:txBody>
          <a:bodyPr wrap="square" rtlCol="0">
            <a:spAutoFit/>
          </a:bodyPr>
          <a:lstStyle/>
          <a:p>
            <a:pPr algn="just"/>
            <a:r>
              <a:rPr lang="en-US" sz="4400" i="1" dirty="0">
                <a:solidFill>
                  <a:schemeClr val="bg1"/>
                </a:solidFill>
              </a:rPr>
              <a:t>I</a:t>
            </a:r>
            <a:r>
              <a:rPr lang="en-US" sz="4400" i="1" dirty="0" smtClean="0">
                <a:solidFill>
                  <a:schemeClr val="bg1"/>
                </a:solidFill>
              </a:rPr>
              <a:t>n </a:t>
            </a:r>
            <a:r>
              <a:rPr lang="en-US" sz="4400" i="1" dirty="0">
                <a:solidFill>
                  <a:schemeClr val="bg1"/>
                </a:solidFill>
              </a:rPr>
              <a:t>the portrait of Tychicus we find that a practicing believer has fellowship with spiritual leaders; loves, is faithful, serves, and comforts the saints.</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277052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6:21-22</a:t>
            </a:r>
            <a:endParaRPr lang="en-US" sz="4800" dirty="0" smtClean="0">
              <a:solidFill>
                <a:schemeClr val="bg1"/>
              </a:solidFill>
            </a:endParaRPr>
          </a:p>
        </p:txBody>
      </p:sp>
      <p:sp>
        <p:nvSpPr>
          <p:cNvPr id="10" name="TextBox 9"/>
          <p:cNvSpPr txBox="1"/>
          <p:nvPr/>
        </p:nvSpPr>
        <p:spPr>
          <a:xfrm>
            <a:off x="304800" y="917912"/>
            <a:ext cx="8610600" cy="5016758"/>
          </a:xfrm>
          <a:prstGeom prst="rect">
            <a:avLst/>
          </a:prstGeom>
          <a:noFill/>
        </p:spPr>
        <p:txBody>
          <a:bodyPr wrap="square" rtlCol="0">
            <a:spAutoFit/>
          </a:bodyPr>
          <a:lstStyle/>
          <a:p>
            <a:pPr algn="just"/>
            <a:r>
              <a:rPr lang="en-US" sz="4000" i="1" dirty="0">
                <a:solidFill>
                  <a:schemeClr val="bg1"/>
                </a:solidFill>
              </a:rPr>
              <a:t>21 But that you also may know about my circumstances, how I am doing, Tychicus, the beloved brother and faithful minister in the Lord, will make everything known to you. 22 I have sent him to you for this very purpose, so that you may know about us, and that he may comfort your hearts. </a:t>
            </a:r>
            <a:endParaRPr lang="en-US" sz="40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6:21-24</a:t>
            </a:r>
            <a:endParaRPr lang="en-US" sz="4800" dirty="0" smtClean="0">
              <a:solidFill>
                <a:schemeClr val="bg1"/>
              </a:solidFill>
            </a:endParaRPr>
          </a:p>
        </p:txBody>
      </p:sp>
      <p:sp>
        <p:nvSpPr>
          <p:cNvPr id="10" name="TextBox 9"/>
          <p:cNvSpPr txBox="1"/>
          <p:nvPr/>
        </p:nvSpPr>
        <p:spPr>
          <a:xfrm>
            <a:off x="304800" y="917912"/>
            <a:ext cx="8610600" cy="5847755"/>
          </a:xfrm>
          <a:prstGeom prst="rect">
            <a:avLst/>
          </a:prstGeom>
          <a:noFill/>
        </p:spPr>
        <p:txBody>
          <a:bodyPr wrap="square" rtlCol="0">
            <a:spAutoFit/>
          </a:bodyPr>
          <a:lstStyle/>
          <a:p>
            <a:pPr marL="571500" indent="-571500" algn="just">
              <a:buFont typeface="Wingdings" panose="05000000000000000000" pitchFamily="2" charset="2"/>
              <a:buChar char="§"/>
            </a:pPr>
            <a:r>
              <a:rPr lang="en-US" sz="3400" dirty="0" smtClean="0">
                <a:solidFill>
                  <a:schemeClr val="bg1"/>
                </a:solidFill>
              </a:rPr>
              <a:t>Ephesians 6:21-22 - </a:t>
            </a:r>
            <a:r>
              <a:rPr lang="en-US" sz="3400" dirty="0">
                <a:solidFill>
                  <a:schemeClr val="bg1"/>
                </a:solidFill>
              </a:rPr>
              <a:t>Paul’s desire to inform </a:t>
            </a:r>
            <a:r>
              <a:rPr lang="en-US" sz="3400" dirty="0" smtClean="0">
                <a:solidFill>
                  <a:schemeClr val="bg1"/>
                </a:solidFill>
              </a:rPr>
              <a:t>the Ephesians about </a:t>
            </a:r>
            <a:r>
              <a:rPr lang="en-US" sz="3400" dirty="0">
                <a:solidFill>
                  <a:schemeClr val="bg1"/>
                </a:solidFill>
              </a:rPr>
              <a:t>his own </a:t>
            </a:r>
            <a:r>
              <a:rPr lang="en-US" sz="3400" dirty="0" smtClean="0">
                <a:solidFill>
                  <a:schemeClr val="bg1"/>
                </a:solidFill>
              </a:rPr>
              <a:t>circumstances </a:t>
            </a:r>
            <a:r>
              <a:rPr lang="en-US" sz="3400" dirty="0">
                <a:solidFill>
                  <a:schemeClr val="bg1"/>
                </a:solidFill>
              </a:rPr>
              <a:t>along with a </a:t>
            </a:r>
            <a:r>
              <a:rPr lang="en-US" sz="3400" u="sng" dirty="0">
                <a:solidFill>
                  <a:schemeClr val="bg1"/>
                </a:solidFill>
              </a:rPr>
              <a:t>description</a:t>
            </a:r>
            <a:r>
              <a:rPr lang="en-US" sz="3400" dirty="0">
                <a:solidFill>
                  <a:schemeClr val="bg1"/>
                </a:solidFill>
              </a:rPr>
              <a:t>, a portrait, of the man who will carry this </a:t>
            </a:r>
            <a:r>
              <a:rPr lang="en-US" sz="3400" u="sng" dirty="0">
                <a:solidFill>
                  <a:schemeClr val="bg1"/>
                </a:solidFill>
              </a:rPr>
              <a:t>information</a:t>
            </a:r>
            <a:r>
              <a:rPr lang="en-US" sz="3400" dirty="0">
                <a:solidFill>
                  <a:schemeClr val="bg1"/>
                </a:solidFill>
              </a:rPr>
              <a:t>; a man by the name of Tychicus. </a:t>
            </a:r>
            <a:r>
              <a:rPr lang="en-US" sz="3400" dirty="0" smtClean="0">
                <a:solidFill>
                  <a:schemeClr val="bg1"/>
                </a:solidFill>
              </a:rPr>
              <a:t> Paul is seeking their </a:t>
            </a:r>
            <a:r>
              <a:rPr lang="en-US" sz="3400" u="sng" dirty="0" smtClean="0">
                <a:solidFill>
                  <a:schemeClr val="bg1"/>
                </a:solidFill>
              </a:rPr>
              <a:t>education</a:t>
            </a:r>
            <a:r>
              <a:rPr lang="en-US" sz="3400" dirty="0" smtClean="0">
                <a:solidFill>
                  <a:schemeClr val="bg1"/>
                </a:solidFill>
              </a:rPr>
              <a:t>.</a:t>
            </a:r>
          </a:p>
          <a:p>
            <a:pPr marL="571500" indent="-571500" algn="just">
              <a:buFont typeface="Wingdings" panose="05000000000000000000" pitchFamily="2" charset="2"/>
              <a:buChar char="§"/>
            </a:pPr>
            <a:r>
              <a:rPr lang="en-US" sz="3400" dirty="0" smtClean="0">
                <a:solidFill>
                  <a:schemeClr val="bg1"/>
                </a:solidFill>
              </a:rPr>
              <a:t>Ephesians 6:23-24</a:t>
            </a:r>
            <a:r>
              <a:rPr lang="en-US" sz="3400" dirty="0">
                <a:solidFill>
                  <a:schemeClr val="bg1"/>
                </a:solidFill>
              </a:rPr>
              <a:t>, we have a </a:t>
            </a:r>
            <a:r>
              <a:rPr lang="en-US" sz="3400" u="sng" dirty="0">
                <a:solidFill>
                  <a:schemeClr val="bg1"/>
                </a:solidFill>
              </a:rPr>
              <a:t>declaration</a:t>
            </a:r>
            <a:r>
              <a:rPr lang="en-US" sz="3400" dirty="0">
                <a:solidFill>
                  <a:schemeClr val="bg1"/>
                </a:solidFill>
              </a:rPr>
              <a:t> of Paul’s desire for the saints’ </a:t>
            </a:r>
            <a:r>
              <a:rPr lang="en-US" sz="3400" u="sng" dirty="0">
                <a:solidFill>
                  <a:schemeClr val="bg1"/>
                </a:solidFill>
              </a:rPr>
              <a:t>inspiration</a:t>
            </a:r>
            <a:r>
              <a:rPr lang="en-US" sz="3400" dirty="0">
                <a:solidFill>
                  <a:schemeClr val="bg1"/>
                </a:solidFill>
              </a:rPr>
              <a:t> – that they experience the greatness and the fullness of God in their endeavors to follow Christ.  </a:t>
            </a:r>
            <a:r>
              <a:rPr lang="en-US" sz="3400" dirty="0" smtClean="0">
                <a:solidFill>
                  <a:schemeClr val="bg1"/>
                </a:solidFill>
              </a:rPr>
              <a:t>Paul is seeking their </a:t>
            </a:r>
            <a:r>
              <a:rPr lang="en-US" sz="3400" u="sng" dirty="0" smtClean="0">
                <a:solidFill>
                  <a:schemeClr val="bg1"/>
                </a:solidFill>
              </a:rPr>
              <a:t>edification</a:t>
            </a:r>
            <a:r>
              <a:rPr lang="en-US" sz="3400" dirty="0" smtClean="0">
                <a:solidFill>
                  <a:schemeClr val="bg1"/>
                </a:solidFill>
              </a:rPr>
              <a:t>. </a:t>
            </a:r>
            <a:endParaRPr lang="en-US" sz="3400" dirty="0">
              <a:solidFill>
                <a:schemeClr val="bg1"/>
              </a:solidFill>
            </a:endParaRPr>
          </a:p>
        </p:txBody>
      </p:sp>
    </p:spTree>
    <p:extLst>
      <p:ext uri="{BB962C8B-B14F-4D97-AF65-F5344CB8AC3E}">
        <p14:creationId xmlns:p14="http://schemas.microsoft.com/office/powerpoint/2010/main" val="257197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325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6:21-22</a:t>
            </a:r>
            <a:endParaRPr lang="en-US" sz="4800" dirty="0">
              <a:solidFill>
                <a:schemeClr val="bg1"/>
              </a:solidFill>
            </a:endParaRPr>
          </a:p>
        </p:txBody>
      </p:sp>
      <p:sp>
        <p:nvSpPr>
          <p:cNvPr id="10" name="TextBox 9"/>
          <p:cNvSpPr txBox="1"/>
          <p:nvPr/>
        </p:nvSpPr>
        <p:spPr>
          <a:xfrm>
            <a:off x="304800" y="914400"/>
            <a:ext cx="8610600" cy="3477875"/>
          </a:xfrm>
          <a:prstGeom prst="rect">
            <a:avLst/>
          </a:prstGeom>
          <a:noFill/>
        </p:spPr>
        <p:txBody>
          <a:bodyPr wrap="square" rtlCol="0">
            <a:spAutoFit/>
          </a:bodyPr>
          <a:lstStyle/>
          <a:p>
            <a:pPr algn="just"/>
            <a:r>
              <a:rPr lang="en-US" sz="4400" i="1" dirty="0">
                <a:solidFill>
                  <a:schemeClr val="bg1"/>
                </a:solidFill>
              </a:rPr>
              <a:t>I</a:t>
            </a:r>
            <a:r>
              <a:rPr lang="en-US" sz="4400" i="1" dirty="0" smtClean="0">
                <a:solidFill>
                  <a:schemeClr val="bg1"/>
                </a:solidFill>
              </a:rPr>
              <a:t>n </a:t>
            </a:r>
            <a:r>
              <a:rPr lang="en-US" sz="4400" i="1" dirty="0">
                <a:solidFill>
                  <a:schemeClr val="bg1"/>
                </a:solidFill>
              </a:rPr>
              <a:t>the portrait of Tychicus we find that a practicing believer has fellowship with spiritual leaders; loves, is faithful, serves, and comforts the saints.</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41398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5" name="TextBox 4"/>
          <p:cNvSpPr txBox="1"/>
          <p:nvPr/>
        </p:nvSpPr>
        <p:spPr>
          <a:xfrm>
            <a:off x="304800" y="880408"/>
            <a:ext cx="8610600" cy="1938992"/>
          </a:xfrm>
          <a:prstGeom prst="rect">
            <a:avLst/>
          </a:prstGeom>
          <a:solidFill>
            <a:schemeClr val="bg1">
              <a:lumMod val="50000"/>
              <a:alpha val="50000"/>
            </a:schemeClr>
          </a:solidFill>
        </p:spPr>
        <p:txBody>
          <a:bodyPr wrap="square" rtlCol="0">
            <a:spAutoFit/>
          </a:bodyPr>
          <a:lstStyle/>
          <a:p>
            <a:pPr algn="ctr"/>
            <a:r>
              <a:rPr lang="en-US" sz="4000" dirty="0">
                <a:solidFill>
                  <a:schemeClr val="bg1"/>
                </a:solidFill>
              </a:rPr>
              <a:t>“The Portrait of a Practicing </a:t>
            </a:r>
            <a:r>
              <a:rPr lang="en-US" sz="4000" dirty="0" smtClean="0">
                <a:solidFill>
                  <a:schemeClr val="bg1"/>
                </a:solidFill>
              </a:rPr>
              <a:t>Believer” </a:t>
            </a:r>
          </a:p>
          <a:p>
            <a:pPr algn="ctr"/>
            <a:r>
              <a:rPr lang="en-US" sz="4000" dirty="0" smtClean="0">
                <a:solidFill>
                  <a:schemeClr val="bg1"/>
                </a:solidFill>
              </a:rPr>
              <a:t>or</a:t>
            </a:r>
          </a:p>
          <a:p>
            <a:pPr algn="ctr"/>
            <a:r>
              <a:rPr lang="en-US" sz="4000" dirty="0" smtClean="0">
                <a:solidFill>
                  <a:schemeClr val="bg1"/>
                </a:solidFill>
              </a:rPr>
              <a:t>“What </a:t>
            </a:r>
            <a:r>
              <a:rPr lang="en-US" sz="4000" dirty="0">
                <a:solidFill>
                  <a:schemeClr val="bg1"/>
                </a:solidFill>
              </a:rPr>
              <a:t>Paul expects of </a:t>
            </a:r>
            <a:r>
              <a:rPr lang="en-US" sz="4000" dirty="0" smtClean="0">
                <a:solidFill>
                  <a:schemeClr val="bg1"/>
                </a:solidFill>
              </a:rPr>
              <a:t>Believers” </a:t>
            </a:r>
            <a:endParaRPr lang="en-US" sz="4000" dirty="0">
              <a:solidFill>
                <a:schemeClr val="bg1"/>
              </a:solidFill>
            </a:endParaRPr>
          </a:p>
        </p:txBody>
      </p:sp>
      <p:sp>
        <p:nvSpPr>
          <p:cNvPr id="6" name="TextBox 5"/>
          <p:cNvSpPr txBox="1"/>
          <p:nvPr/>
        </p:nvSpPr>
        <p:spPr>
          <a:xfrm>
            <a:off x="304800" y="4696361"/>
            <a:ext cx="8610600" cy="1323439"/>
          </a:xfrm>
          <a:prstGeom prst="rect">
            <a:avLst/>
          </a:prstGeom>
          <a:solidFill>
            <a:schemeClr val="bg1">
              <a:lumMod val="50000"/>
              <a:alpha val="50000"/>
            </a:schemeClr>
          </a:solidFill>
        </p:spPr>
        <p:txBody>
          <a:bodyPr wrap="square" rtlCol="0">
            <a:spAutoFit/>
          </a:bodyPr>
          <a:lstStyle/>
          <a:p>
            <a:pPr algn="ctr"/>
            <a:r>
              <a:rPr lang="en-US" sz="4000" i="1" dirty="0" smtClean="0">
                <a:solidFill>
                  <a:schemeClr val="bg1"/>
                </a:solidFill>
              </a:rPr>
              <a:t>If </a:t>
            </a:r>
            <a:r>
              <a:rPr lang="en-US" sz="4000" i="1" dirty="0">
                <a:solidFill>
                  <a:schemeClr val="bg1"/>
                </a:solidFill>
              </a:rPr>
              <a:t>Paul were to describe your portrait, would he say similar things about you?</a:t>
            </a:r>
            <a:r>
              <a:rPr lang="en-US" sz="4000"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32291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75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250"/>
                                        <p:tgtEl>
                                          <p:spTgt spid="5">
                                            <p:bg/>
                                          </p:spTgt>
                                        </p:tgtEl>
                                      </p:cBhvr>
                                    </p:animEffect>
                                  </p:childTnLst>
                                </p:cTn>
                              </p:par>
                              <p:par>
                                <p:cTn id="8" presetID="10" presetClass="entr" presetSubtype="0" fill="hold" grpId="0" nodeType="withEffect">
                                  <p:stCondLst>
                                    <p:cond delay="175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750"/>
                                        <p:tgtEl>
                                          <p:spTgt spid="5">
                                            <p:txEl>
                                              <p:pRg st="0" end="0"/>
                                            </p:txEl>
                                          </p:spTgt>
                                        </p:tgtEl>
                                      </p:cBhvr>
                                    </p:animEffect>
                                  </p:childTnLst>
                                </p:cTn>
                              </p:par>
                            </p:childTnLst>
                          </p:cTn>
                        </p:par>
                        <p:par>
                          <p:cTn id="11" fill="hold">
                            <p:stCondLst>
                              <p:cond delay="4000"/>
                            </p:stCondLst>
                            <p:childTnLst>
                              <p:par>
                                <p:cTn id="12" presetID="10" presetClass="entr" presetSubtype="0" fill="hold" grpId="0" nodeType="afterEffect">
                                  <p:stCondLst>
                                    <p:cond delay="75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250"/>
                                        <p:tgtEl>
                                          <p:spTgt spid="5">
                                            <p:txEl>
                                              <p:pRg st="1" end="1"/>
                                            </p:txEl>
                                          </p:spTgt>
                                        </p:tgtEl>
                                      </p:cBhvr>
                                    </p:animEffect>
                                  </p:childTnLst>
                                </p:cTn>
                              </p:par>
                            </p:childTnLst>
                          </p:cTn>
                        </p:par>
                        <p:par>
                          <p:cTn id="15" fill="hold">
                            <p:stCondLst>
                              <p:cond delay="6000"/>
                            </p:stCondLst>
                            <p:childTnLst>
                              <p:par>
                                <p:cTn id="16" presetID="10" presetClass="entr" presetSubtype="0" fill="hold" grpId="0" nodeType="afterEffect">
                                  <p:stCondLst>
                                    <p:cond delay="75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1250"/>
                                        <p:tgtEl>
                                          <p:spTgt spid="5">
                                            <p:txEl>
                                              <p:pRg st="2" end="2"/>
                                            </p:txEl>
                                          </p:spTgt>
                                        </p:tgtEl>
                                      </p:cBhvr>
                                    </p:animEffect>
                                  </p:childTnLst>
                                </p:cTn>
                              </p:par>
                            </p:childTnLst>
                          </p:cTn>
                        </p:par>
                        <p:par>
                          <p:cTn id="19" fill="hold">
                            <p:stCondLst>
                              <p:cond delay="8000"/>
                            </p:stCondLst>
                            <p:childTnLst>
                              <p:par>
                                <p:cTn id="20" presetID="10" presetClass="entr" presetSubtype="0" fill="hold" grpId="0" nodeType="afterEffect">
                                  <p:stCondLst>
                                    <p:cond delay="3750"/>
                                  </p:stCondLst>
                                  <p:childTnLst>
                                    <p:set>
                                      <p:cBhvr>
                                        <p:cTn id="21" dur="1" fill="hold">
                                          <p:stCondLst>
                                            <p:cond delay="0"/>
                                          </p:stCondLst>
                                        </p:cTn>
                                        <p:tgtEl>
                                          <p:spTgt spid="6">
                                            <p:bg/>
                                          </p:spTgt>
                                        </p:tgtEl>
                                        <p:attrNameLst>
                                          <p:attrName>style.visibility</p:attrName>
                                        </p:attrNameLst>
                                      </p:cBhvr>
                                      <p:to>
                                        <p:strVal val="visible"/>
                                      </p:to>
                                    </p:set>
                                    <p:animEffect transition="in" filter="fade">
                                      <p:cBhvr>
                                        <p:cTn id="22" dur="1250"/>
                                        <p:tgtEl>
                                          <p:spTgt spid="6">
                                            <p:bg/>
                                          </p:spTgt>
                                        </p:tgtEl>
                                      </p:cBhvr>
                                    </p:animEffect>
                                  </p:childTnLst>
                                </p:cTn>
                              </p:par>
                              <p:par>
                                <p:cTn id="23" presetID="10" presetClass="entr" presetSubtype="0" fill="hold" grpId="0" nodeType="withEffect">
                                  <p:stCondLst>
                                    <p:cond delay="375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1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John 13:34-35</a:t>
            </a:r>
            <a:endParaRPr lang="en-US" sz="4800" dirty="0" smtClean="0">
              <a:solidFill>
                <a:schemeClr val="bg1"/>
              </a:solidFill>
            </a:endParaRPr>
          </a:p>
        </p:txBody>
      </p:sp>
      <p:sp>
        <p:nvSpPr>
          <p:cNvPr id="10" name="TextBox 9"/>
          <p:cNvSpPr txBox="1"/>
          <p:nvPr/>
        </p:nvSpPr>
        <p:spPr>
          <a:xfrm>
            <a:off x="304800" y="917912"/>
            <a:ext cx="8610600" cy="4154984"/>
          </a:xfrm>
          <a:prstGeom prst="rect">
            <a:avLst/>
          </a:prstGeom>
          <a:noFill/>
        </p:spPr>
        <p:txBody>
          <a:bodyPr wrap="square" rtlCol="0">
            <a:spAutoFit/>
          </a:bodyPr>
          <a:lstStyle/>
          <a:p>
            <a:pPr algn="just"/>
            <a:r>
              <a:rPr lang="en-US" sz="4400" i="1" dirty="0">
                <a:solidFill>
                  <a:schemeClr val="bg1"/>
                </a:solidFill>
              </a:rPr>
              <a:t>“34 A new commandment I give to you, that you love one another, even as I have loved you, that you also love one another. 35 By this all men will know that you are My disciples, if you have love for one another.”</a:t>
            </a:r>
            <a:r>
              <a:rPr lang="en-US" sz="4400" dirty="0">
                <a:solidFill>
                  <a:schemeClr val="bg1"/>
                </a:solidFill>
              </a:rPr>
              <a:t> </a:t>
            </a:r>
          </a:p>
        </p:txBody>
      </p:sp>
    </p:spTree>
    <p:extLst>
      <p:ext uri="{BB962C8B-B14F-4D97-AF65-F5344CB8AC3E}">
        <p14:creationId xmlns:p14="http://schemas.microsoft.com/office/powerpoint/2010/main" val="121997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Lucian – Greek Writer – 150AD</a:t>
            </a:r>
            <a:endParaRPr lang="en-US" sz="4800" dirty="0" smtClean="0">
              <a:solidFill>
                <a:schemeClr val="bg1"/>
              </a:solidFill>
            </a:endParaRPr>
          </a:p>
        </p:txBody>
      </p:sp>
      <p:sp>
        <p:nvSpPr>
          <p:cNvPr id="10" name="TextBox 9"/>
          <p:cNvSpPr txBox="1"/>
          <p:nvPr/>
        </p:nvSpPr>
        <p:spPr>
          <a:xfrm>
            <a:off x="304800" y="917912"/>
            <a:ext cx="8610600" cy="4154984"/>
          </a:xfrm>
          <a:prstGeom prst="rect">
            <a:avLst/>
          </a:prstGeom>
          <a:noFill/>
        </p:spPr>
        <p:txBody>
          <a:bodyPr wrap="square" rtlCol="0">
            <a:spAutoFit/>
          </a:bodyPr>
          <a:lstStyle/>
          <a:p>
            <a:pPr algn="just"/>
            <a:r>
              <a:rPr lang="en-US" sz="4400" i="1" dirty="0">
                <a:solidFill>
                  <a:schemeClr val="bg1"/>
                </a:solidFill>
              </a:rPr>
              <a:t>“It is incredible to see the fervor with which the people of that religion help each other in their wants. They spare nothing. Their first legislator [Jesus] has put it into their heads that they are all brethren.”</a:t>
            </a:r>
            <a:r>
              <a:rPr lang="en-US" sz="4400" dirty="0">
                <a:solidFill>
                  <a:schemeClr val="bg1"/>
                </a:solidFill>
              </a:rPr>
              <a:t> </a:t>
            </a:r>
            <a:endParaRPr lang="en-US" sz="4400" dirty="0">
              <a:solidFill>
                <a:schemeClr val="bg1"/>
              </a:solidFill>
            </a:endParaRPr>
          </a:p>
        </p:txBody>
      </p:sp>
    </p:spTree>
    <p:extLst>
      <p:ext uri="{BB962C8B-B14F-4D97-AF65-F5344CB8AC3E}">
        <p14:creationId xmlns:p14="http://schemas.microsoft.com/office/powerpoint/2010/main" val="297833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a:pPr>
            <a:r>
              <a:rPr lang="en-US" sz="3400" b="1" dirty="0" smtClean="0">
                <a:solidFill>
                  <a:schemeClr val="bg1"/>
                </a:solidFill>
              </a:rPr>
              <a:t>The </a:t>
            </a:r>
            <a:r>
              <a:rPr lang="en-US" sz="3400" b="1" dirty="0" smtClean="0">
                <a:solidFill>
                  <a:schemeClr val="bg1"/>
                </a:solidFill>
              </a:rPr>
              <a:t>practicing believer fellowships with spiritual leaders </a:t>
            </a:r>
            <a:r>
              <a:rPr lang="en-US" sz="3400" b="1" baseline="30000" dirty="0" smtClean="0">
                <a:solidFill>
                  <a:schemeClr val="bg1"/>
                </a:solidFill>
              </a:rPr>
              <a:t>(</a:t>
            </a:r>
            <a:r>
              <a:rPr lang="en-US" sz="3400" b="1" baseline="30000" dirty="0" smtClean="0">
                <a:solidFill>
                  <a:schemeClr val="bg1"/>
                </a:solidFill>
              </a:rPr>
              <a:t>6:21)</a:t>
            </a:r>
            <a:endParaRPr lang="en-US" sz="3400" b="1" baseline="30000" dirty="0" smtClean="0">
              <a:solidFill>
                <a:schemeClr val="bg1"/>
              </a:solidFill>
            </a:endParaRPr>
          </a:p>
        </p:txBody>
      </p:sp>
      <p:sp>
        <p:nvSpPr>
          <p:cNvPr id="10" name="TextBox 9"/>
          <p:cNvSpPr txBox="1"/>
          <p:nvPr/>
        </p:nvSpPr>
        <p:spPr>
          <a:xfrm>
            <a:off x="304800" y="1305580"/>
            <a:ext cx="8610600" cy="954107"/>
          </a:xfrm>
          <a:prstGeom prst="rect">
            <a:avLst/>
          </a:prstGeom>
          <a:noFill/>
        </p:spPr>
        <p:txBody>
          <a:bodyPr wrap="square" rtlCol="0">
            <a:spAutoFit/>
          </a:bodyPr>
          <a:lstStyle/>
          <a:p>
            <a:pPr algn="just"/>
            <a:r>
              <a:rPr lang="en-US" sz="2800" i="1" dirty="0">
                <a:solidFill>
                  <a:schemeClr val="bg1"/>
                </a:solidFill>
              </a:rPr>
              <a:t>But that you also may know about my circumstances, how I am doing, Tychicus…will make everything known to you.</a:t>
            </a:r>
            <a:endParaRPr lang="en-US" sz="2800" dirty="0">
              <a:solidFill>
                <a:schemeClr val="bg1"/>
              </a:solidFill>
            </a:endParaRPr>
          </a:p>
        </p:txBody>
      </p:sp>
      <p:sp>
        <p:nvSpPr>
          <p:cNvPr id="3" name="TextBox 2"/>
          <p:cNvSpPr txBox="1"/>
          <p:nvPr/>
        </p:nvSpPr>
        <p:spPr>
          <a:xfrm>
            <a:off x="304800" y="2286000"/>
            <a:ext cx="8610600" cy="3970318"/>
          </a:xfrm>
          <a:prstGeom prst="rect">
            <a:avLst/>
          </a:prstGeom>
          <a:noFill/>
        </p:spPr>
        <p:txBody>
          <a:bodyPr wrap="square" rtlCol="0">
            <a:spAutoFit/>
          </a:bodyPr>
          <a:lstStyle/>
          <a:p>
            <a:pPr algn="just"/>
            <a:r>
              <a:rPr lang="en-US" sz="2800" i="1" dirty="0" smtClean="0">
                <a:solidFill>
                  <a:schemeClr val="bg1"/>
                </a:solidFill>
              </a:rPr>
              <a:t>Tychicus (“fortunate”):</a:t>
            </a:r>
          </a:p>
          <a:p>
            <a:pPr marL="457200" indent="-457200" algn="just">
              <a:buFont typeface="Wingdings" panose="05000000000000000000" pitchFamily="2" charset="2"/>
              <a:buChar char="§"/>
            </a:pPr>
            <a:r>
              <a:rPr lang="en-US" sz="2800" dirty="0" smtClean="0">
                <a:solidFill>
                  <a:schemeClr val="bg1"/>
                </a:solidFill>
              </a:rPr>
              <a:t>A </a:t>
            </a:r>
            <a:r>
              <a:rPr lang="en-US" sz="2800" dirty="0">
                <a:solidFill>
                  <a:schemeClr val="bg1"/>
                </a:solidFill>
              </a:rPr>
              <a:t>trustworthy friend of Paul and servant of the Lord from Asia Minor. </a:t>
            </a:r>
            <a:endParaRPr lang="en-US" sz="2800" dirty="0" smtClean="0">
              <a:solidFill>
                <a:schemeClr val="bg1"/>
              </a:solidFill>
            </a:endParaRPr>
          </a:p>
          <a:p>
            <a:pPr marL="457200" indent="-457200" algn="just">
              <a:buFont typeface="Wingdings" panose="05000000000000000000" pitchFamily="2" charset="2"/>
              <a:buChar char="§"/>
            </a:pPr>
            <a:r>
              <a:rPr lang="en-US" sz="2800" dirty="0" smtClean="0">
                <a:solidFill>
                  <a:schemeClr val="bg1"/>
                </a:solidFill>
              </a:rPr>
              <a:t>Accompanied </a:t>
            </a:r>
            <a:r>
              <a:rPr lang="en-US" sz="2800" dirty="0">
                <a:solidFill>
                  <a:schemeClr val="bg1"/>
                </a:solidFill>
              </a:rPr>
              <a:t>Paul on part of his third missionary journey (Acts </a:t>
            </a:r>
            <a:r>
              <a:rPr lang="en-US" sz="2800" dirty="0" smtClean="0">
                <a:solidFill>
                  <a:schemeClr val="bg1"/>
                </a:solidFill>
              </a:rPr>
              <a:t>20:4 – 55 AD). </a:t>
            </a:r>
          </a:p>
          <a:p>
            <a:pPr marL="457200" indent="-457200" algn="just">
              <a:buFont typeface="Wingdings" panose="05000000000000000000" pitchFamily="2" charset="2"/>
              <a:buChar char="§"/>
            </a:pPr>
            <a:r>
              <a:rPr lang="en-US" sz="2800" dirty="0" smtClean="0">
                <a:solidFill>
                  <a:schemeClr val="bg1"/>
                </a:solidFill>
              </a:rPr>
              <a:t>He </a:t>
            </a:r>
            <a:r>
              <a:rPr lang="en-US" sz="2800" dirty="0">
                <a:solidFill>
                  <a:schemeClr val="bg1"/>
                </a:solidFill>
              </a:rPr>
              <a:t>was one of the men who helped take the collection to </a:t>
            </a:r>
            <a:r>
              <a:rPr lang="en-US" sz="2800" dirty="0" smtClean="0">
                <a:solidFill>
                  <a:schemeClr val="bg1"/>
                </a:solidFill>
              </a:rPr>
              <a:t>Jerusalem. </a:t>
            </a:r>
          </a:p>
          <a:p>
            <a:pPr marL="457200" indent="-457200" algn="just">
              <a:buFont typeface="Wingdings" panose="05000000000000000000" pitchFamily="2" charset="2"/>
              <a:buChar char="§"/>
            </a:pPr>
            <a:r>
              <a:rPr lang="en-US" sz="2800" dirty="0" smtClean="0">
                <a:solidFill>
                  <a:schemeClr val="bg1"/>
                </a:solidFill>
              </a:rPr>
              <a:t>He </a:t>
            </a:r>
            <a:r>
              <a:rPr lang="en-US" sz="2800" dirty="0">
                <a:solidFill>
                  <a:schemeClr val="bg1"/>
                </a:solidFill>
              </a:rPr>
              <a:t>made his way back to Rome to be with Paul in his first imprisonment</a:t>
            </a:r>
            <a:r>
              <a:rPr lang="en-US" sz="2800" dirty="0" smtClean="0">
                <a:solidFill>
                  <a:schemeClr val="bg1"/>
                </a:solidFill>
              </a:rPr>
              <a:t>. (60 AD)</a:t>
            </a:r>
            <a:endParaRPr lang="en-US" sz="2800" dirty="0">
              <a:solidFill>
                <a:schemeClr val="bg1"/>
              </a:solidFill>
            </a:endParaRPr>
          </a:p>
        </p:txBody>
      </p:sp>
    </p:spTree>
    <p:extLst>
      <p:ext uri="{BB962C8B-B14F-4D97-AF65-F5344CB8AC3E}">
        <p14:creationId xmlns:p14="http://schemas.microsoft.com/office/powerpoint/2010/main" val="33031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750"/>
                                        <p:tgtEl>
                                          <p:spTgt spid="3">
                                            <p:txEl>
                                              <p:pRg st="0" end="0"/>
                                            </p:txEl>
                                          </p:spTgt>
                                        </p:tgtEl>
                                      </p:cBhvr>
                                    </p:animEffect>
                                  </p:childTnLst>
                                </p:cTn>
                              </p:par>
                            </p:childTnLst>
                          </p:cTn>
                        </p:par>
                        <p:par>
                          <p:cTn id="13" fill="hold">
                            <p:stCondLst>
                              <p:cond delay="2750"/>
                            </p:stCondLst>
                            <p:childTnLst>
                              <p:par>
                                <p:cTn id="14" presetID="10" presetClass="entr" presetSubtype="0" fill="hold" nodeType="afterEffect">
                                  <p:stCondLst>
                                    <p:cond delay="5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750"/>
                                        <p:tgtEl>
                                          <p:spTgt spid="3">
                                            <p:txEl>
                                              <p:pRg st="1" end="1"/>
                                            </p:txEl>
                                          </p:spTgt>
                                        </p:tgtEl>
                                      </p:cBhvr>
                                    </p:animEffect>
                                  </p:childTnLst>
                                </p:cTn>
                              </p:par>
                            </p:childTnLst>
                          </p:cTn>
                        </p:par>
                        <p:par>
                          <p:cTn id="17" fill="hold">
                            <p:stCondLst>
                              <p:cond delay="6000"/>
                            </p:stCondLst>
                            <p:childTnLst>
                              <p:par>
                                <p:cTn id="18" presetID="10" presetClass="entr" presetSubtype="0" fill="hold" nodeType="afterEffect">
                                  <p:stCondLst>
                                    <p:cond delay="50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750"/>
                                        <p:tgtEl>
                                          <p:spTgt spid="3">
                                            <p:txEl>
                                              <p:pRg st="2" end="2"/>
                                            </p:txEl>
                                          </p:spTgt>
                                        </p:tgtEl>
                                      </p:cBhvr>
                                    </p:animEffect>
                                  </p:childTnLst>
                                </p:cTn>
                              </p:par>
                            </p:childTnLst>
                          </p:cTn>
                        </p:par>
                        <p:par>
                          <p:cTn id="21" fill="hold">
                            <p:stCondLst>
                              <p:cond delay="9250"/>
                            </p:stCondLst>
                            <p:childTnLst>
                              <p:par>
                                <p:cTn id="22" presetID="10" presetClass="entr" presetSubtype="0" fill="hold" nodeType="afterEffect">
                                  <p:stCondLst>
                                    <p:cond delay="50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2750"/>
                                        <p:tgtEl>
                                          <p:spTgt spid="3">
                                            <p:txEl>
                                              <p:pRg st="3" end="3"/>
                                            </p:txEl>
                                          </p:spTgt>
                                        </p:tgtEl>
                                      </p:cBhvr>
                                    </p:animEffect>
                                  </p:childTnLst>
                                </p:cTn>
                              </p:par>
                            </p:childTnLst>
                          </p:cTn>
                        </p:par>
                        <p:par>
                          <p:cTn id="25" fill="hold">
                            <p:stCondLst>
                              <p:cond delay="12500"/>
                            </p:stCondLst>
                            <p:childTnLst>
                              <p:par>
                                <p:cTn id="26" presetID="10" presetClass="entr" presetSubtype="0" fill="hold" nodeType="afterEffect">
                                  <p:stCondLst>
                                    <p:cond delay="50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2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138773"/>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a:pPr>
            <a:r>
              <a:rPr lang="en-US" sz="3400" b="1" dirty="0" smtClean="0">
                <a:solidFill>
                  <a:schemeClr val="bg1"/>
                </a:solidFill>
              </a:rPr>
              <a:t>The </a:t>
            </a:r>
            <a:r>
              <a:rPr lang="en-US" sz="3400" b="1" dirty="0" smtClean="0">
                <a:solidFill>
                  <a:schemeClr val="bg1"/>
                </a:solidFill>
              </a:rPr>
              <a:t>practicing believer fellowships with spiritual leaders </a:t>
            </a:r>
            <a:r>
              <a:rPr lang="en-US" sz="3400" b="1" baseline="30000" dirty="0" smtClean="0">
                <a:solidFill>
                  <a:schemeClr val="bg1"/>
                </a:solidFill>
              </a:rPr>
              <a:t>(</a:t>
            </a:r>
            <a:r>
              <a:rPr lang="en-US" sz="3400" b="1" baseline="30000" dirty="0" smtClean="0">
                <a:solidFill>
                  <a:schemeClr val="bg1"/>
                </a:solidFill>
              </a:rPr>
              <a:t>6:21)</a:t>
            </a:r>
            <a:endParaRPr lang="en-US" sz="3400" b="1" baseline="30000" dirty="0" smtClean="0">
              <a:solidFill>
                <a:schemeClr val="bg1"/>
              </a:solidFill>
            </a:endParaRPr>
          </a:p>
        </p:txBody>
      </p:sp>
      <p:sp>
        <p:nvSpPr>
          <p:cNvPr id="10" name="TextBox 9"/>
          <p:cNvSpPr txBox="1"/>
          <p:nvPr/>
        </p:nvSpPr>
        <p:spPr>
          <a:xfrm>
            <a:off x="304800" y="1305580"/>
            <a:ext cx="8610600" cy="954107"/>
          </a:xfrm>
          <a:prstGeom prst="rect">
            <a:avLst/>
          </a:prstGeom>
          <a:noFill/>
        </p:spPr>
        <p:txBody>
          <a:bodyPr wrap="square" rtlCol="0">
            <a:spAutoFit/>
          </a:bodyPr>
          <a:lstStyle/>
          <a:p>
            <a:pPr algn="just"/>
            <a:r>
              <a:rPr lang="en-US" sz="2800" i="1" dirty="0">
                <a:solidFill>
                  <a:schemeClr val="bg1"/>
                </a:solidFill>
              </a:rPr>
              <a:t>But that you also may know about my circumstances, how I am doing, Tychicus…will make everything known to you.</a:t>
            </a:r>
            <a:endParaRPr lang="en-US" sz="2800" dirty="0">
              <a:solidFill>
                <a:schemeClr val="bg1"/>
              </a:solidFill>
            </a:endParaRPr>
          </a:p>
        </p:txBody>
      </p:sp>
      <p:sp>
        <p:nvSpPr>
          <p:cNvPr id="3" name="TextBox 2"/>
          <p:cNvSpPr txBox="1"/>
          <p:nvPr/>
        </p:nvSpPr>
        <p:spPr>
          <a:xfrm>
            <a:off x="304800" y="2286000"/>
            <a:ext cx="8610600" cy="4401205"/>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smtClean="0">
                <a:solidFill>
                  <a:schemeClr val="bg1"/>
                </a:solidFill>
              </a:rPr>
              <a:t>Sent back </a:t>
            </a:r>
            <a:r>
              <a:rPr lang="en-US" sz="2800" dirty="0">
                <a:solidFill>
                  <a:schemeClr val="bg1"/>
                </a:solidFill>
              </a:rPr>
              <a:t>to Asia Minor with the letters to the Ephesians, the Colossians, and to a man named Philemon around 60 AD. </a:t>
            </a:r>
            <a:endParaRPr lang="en-US" sz="2800" dirty="0" smtClean="0">
              <a:solidFill>
                <a:schemeClr val="bg1"/>
              </a:solidFill>
            </a:endParaRPr>
          </a:p>
          <a:p>
            <a:pPr marL="457200" indent="-457200" algn="just">
              <a:buFont typeface="Wingdings" panose="05000000000000000000" pitchFamily="2" charset="2"/>
              <a:buChar char="§"/>
            </a:pPr>
            <a:r>
              <a:rPr lang="en-US" sz="2800" dirty="0" smtClean="0">
                <a:solidFill>
                  <a:schemeClr val="bg1"/>
                </a:solidFill>
              </a:rPr>
              <a:t>Tychicus </a:t>
            </a:r>
            <a:r>
              <a:rPr lang="en-US" sz="2800" dirty="0">
                <a:solidFill>
                  <a:schemeClr val="bg1"/>
                </a:solidFill>
              </a:rPr>
              <a:t>would escort the runaway slave, Onesimus, </a:t>
            </a:r>
            <a:r>
              <a:rPr lang="en-US" sz="2800" dirty="0" smtClean="0">
                <a:solidFill>
                  <a:schemeClr val="bg1"/>
                </a:solidFill>
              </a:rPr>
              <a:t>back </a:t>
            </a:r>
            <a:r>
              <a:rPr lang="en-US" sz="2800" dirty="0">
                <a:solidFill>
                  <a:schemeClr val="bg1"/>
                </a:solidFill>
              </a:rPr>
              <a:t>to his owner, Philemon. </a:t>
            </a:r>
            <a:endParaRPr lang="en-US" sz="2800" dirty="0" smtClean="0">
              <a:solidFill>
                <a:schemeClr val="bg1"/>
              </a:solidFill>
            </a:endParaRPr>
          </a:p>
          <a:p>
            <a:pPr marL="457200" indent="-457200" algn="just">
              <a:buFont typeface="Wingdings" panose="05000000000000000000" pitchFamily="2" charset="2"/>
              <a:buChar char="§"/>
            </a:pPr>
            <a:r>
              <a:rPr lang="en-US" sz="2800" dirty="0">
                <a:solidFill>
                  <a:schemeClr val="bg1"/>
                </a:solidFill>
              </a:rPr>
              <a:t>A</a:t>
            </a:r>
            <a:r>
              <a:rPr lang="en-US" sz="2800" dirty="0" smtClean="0">
                <a:solidFill>
                  <a:schemeClr val="bg1"/>
                </a:solidFill>
              </a:rPr>
              <a:t>round </a:t>
            </a:r>
            <a:r>
              <a:rPr lang="en-US" sz="2800" dirty="0">
                <a:solidFill>
                  <a:schemeClr val="bg1"/>
                </a:solidFill>
              </a:rPr>
              <a:t>62 AD, </a:t>
            </a:r>
            <a:r>
              <a:rPr lang="en-US" sz="2800" dirty="0" smtClean="0">
                <a:solidFill>
                  <a:schemeClr val="bg1"/>
                </a:solidFill>
              </a:rPr>
              <a:t>sent to </a:t>
            </a:r>
            <a:r>
              <a:rPr lang="en-US" sz="2800" dirty="0">
                <a:solidFill>
                  <a:schemeClr val="bg1"/>
                </a:solidFill>
              </a:rPr>
              <a:t>relieve Titus on the island of Crete (Titus 3:12). </a:t>
            </a:r>
            <a:endParaRPr lang="en-US" sz="2800" dirty="0" smtClean="0">
              <a:solidFill>
                <a:schemeClr val="bg1"/>
              </a:solidFill>
            </a:endParaRPr>
          </a:p>
          <a:p>
            <a:pPr marL="457200" indent="-457200" algn="just">
              <a:buFont typeface="Wingdings" panose="05000000000000000000" pitchFamily="2" charset="2"/>
              <a:buChar char="§"/>
            </a:pPr>
            <a:r>
              <a:rPr lang="en-US" sz="2800" dirty="0" smtClean="0">
                <a:solidFill>
                  <a:schemeClr val="bg1"/>
                </a:solidFill>
              </a:rPr>
              <a:t>With Paul </a:t>
            </a:r>
            <a:r>
              <a:rPr lang="en-US" sz="2800" dirty="0">
                <a:solidFill>
                  <a:schemeClr val="bg1"/>
                </a:solidFill>
              </a:rPr>
              <a:t>during his second </a:t>
            </a:r>
            <a:r>
              <a:rPr lang="en-US" sz="2800" dirty="0" smtClean="0">
                <a:solidFill>
                  <a:schemeClr val="bg1"/>
                </a:solidFill>
              </a:rPr>
              <a:t>imprisonment. (66 AD)</a:t>
            </a:r>
          </a:p>
          <a:p>
            <a:pPr marL="457200" indent="-457200" algn="just">
              <a:buFont typeface="Wingdings" panose="05000000000000000000" pitchFamily="2" charset="2"/>
              <a:buChar char="§"/>
            </a:pPr>
            <a:r>
              <a:rPr lang="en-US" sz="2800" dirty="0" smtClean="0">
                <a:solidFill>
                  <a:schemeClr val="bg1"/>
                </a:solidFill>
              </a:rPr>
              <a:t>Sent to back to </a:t>
            </a:r>
            <a:r>
              <a:rPr lang="en-US" sz="2800" dirty="0">
                <a:solidFill>
                  <a:schemeClr val="bg1"/>
                </a:solidFill>
              </a:rPr>
              <a:t>Ephesus </a:t>
            </a:r>
            <a:r>
              <a:rPr lang="en-US" sz="2800" dirty="0" smtClean="0">
                <a:solidFill>
                  <a:schemeClr val="bg1"/>
                </a:solidFill>
              </a:rPr>
              <a:t>to relieve Timothy so he </a:t>
            </a:r>
            <a:r>
              <a:rPr lang="en-US" sz="2800" dirty="0">
                <a:solidFill>
                  <a:schemeClr val="bg1"/>
                </a:solidFill>
              </a:rPr>
              <a:t>could try </a:t>
            </a:r>
            <a:r>
              <a:rPr lang="en-US" sz="2800" dirty="0" smtClean="0">
                <a:solidFill>
                  <a:schemeClr val="bg1"/>
                </a:solidFill>
              </a:rPr>
              <a:t>to get to Paul </a:t>
            </a:r>
            <a:r>
              <a:rPr lang="en-US" sz="2800" dirty="0">
                <a:solidFill>
                  <a:schemeClr val="bg1"/>
                </a:solidFill>
              </a:rPr>
              <a:t>before </a:t>
            </a:r>
            <a:r>
              <a:rPr lang="en-US" sz="2800" dirty="0" smtClean="0">
                <a:solidFill>
                  <a:schemeClr val="bg1"/>
                </a:solidFill>
              </a:rPr>
              <a:t>his execution (68 AD)</a:t>
            </a:r>
            <a:endParaRPr lang="en-US" sz="2800" dirty="0">
              <a:solidFill>
                <a:schemeClr val="bg1"/>
              </a:solidFill>
            </a:endParaRPr>
          </a:p>
        </p:txBody>
      </p:sp>
    </p:spTree>
    <p:extLst>
      <p:ext uri="{BB962C8B-B14F-4D97-AF65-F5344CB8AC3E}">
        <p14:creationId xmlns:p14="http://schemas.microsoft.com/office/powerpoint/2010/main" val="225887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3750"/>
                            </p:stCondLst>
                            <p:childTnLst>
                              <p:par>
                                <p:cTn id="13" presetID="10" presetClass="entr" presetSubtype="0" fill="hold"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p:stCondLst>
                              <p:cond delay="6250"/>
                            </p:stCondLst>
                            <p:childTnLst>
                              <p:par>
                                <p:cTn id="17" presetID="10" presetClass="entr" presetSubtype="0" fill="hold"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par>
                          <p:cTn id="20" fill="hold">
                            <p:stCondLst>
                              <p:cond delay="8750"/>
                            </p:stCondLst>
                            <p:childTnLst>
                              <p:par>
                                <p:cTn id="21" presetID="10" presetClass="entr" presetSubtype="0" fill="hold"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childTnLst>
                                </p:cTn>
                              </p:par>
                            </p:childTnLst>
                          </p:cTn>
                        </p:par>
                        <p:par>
                          <p:cTn id="24" fill="hold">
                            <p:stCondLst>
                              <p:cond delay="11250"/>
                            </p:stCondLst>
                            <p:childTnLst>
                              <p:par>
                                <p:cTn id="25" presetID="10" presetClass="entr" presetSubtype="0" fill="hold"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22847</TotalTime>
  <Words>970</Words>
  <Application>Microsoft Office PowerPoint</Application>
  <PresentationFormat>On-screen Show (4:3)</PresentationFormat>
  <Paragraphs>53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719</cp:revision>
  <dcterms:created xsi:type="dcterms:W3CDTF">2013-08-08T16:28:40Z</dcterms:created>
  <dcterms:modified xsi:type="dcterms:W3CDTF">2017-08-26T17:29:12Z</dcterms:modified>
</cp:coreProperties>
</file>