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1455" r:id="rId2"/>
    <p:sldId id="818" r:id="rId3"/>
    <p:sldId id="1646" r:id="rId4"/>
    <p:sldId id="1647" r:id="rId5"/>
    <p:sldId id="1648" r:id="rId6"/>
    <p:sldId id="1649" r:id="rId7"/>
    <p:sldId id="1640" r:id="rId8"/>
    <p:sldId id="1402" r:id="rId9"/>
    <p:sldId id="1554" r:id="rId10"/>
    <p:sldId id="1650" r:id="rId11"/>
    <p:sldId id="1651" r:id="rId12"/>
    <p:sldId id="1627" r:id="rId13"/>
    <p:sldId id="1652" r:id="rId14"/>
    <p:sldId id="1653" r:id="rId15"/>
    <p:sldId id="1654" r:id="rId16"/>
    <p:sldId id="1655" r:id="rId17"/>
    <p:sldId id="1656" r:id="rId18"/>
    <p:sldId id="1657" r:id="rId19"/>
    <p:sldId id="1658" r:id="rId20"/>
    <p:sldId id="1659" r:id="rId21"/>
    <p:sldId id="1660" r:id="rId22"/>
    <p:sldId id="1661" r:id="rId23"/>
    <p:sldId id="1662" r:id="rId24"/>
    <p:sldId id="1663" r:id="rId25"/>
    <p:sldId id="1664" r:id="rId26"/>
    <p:sldId id="1665" r:id="rId27"/>
    <p:sldId id="85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8/12/2017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8/12/2017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8/12/2017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8/12/2017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8/12/2017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8/12/2017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8/12/2017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8/12/2017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1 Corinthians 9:16</a:t>
            </a:r>
            <a:endParaRPr lang="en-US" sz="4800" dirty="0" smtClean="0">
              <a:solidFill>
                <a:schemeClr val="bg1"/>
              </a:solidFill>
            </a:endParaRPr>
          </a:p>
        </p:txBody>
      </p:sp>
      <p:sp>
        <p:nvSpPr>
          <p:cNvPr id="10" name="TextBox 9"/>
          <p:cNvSpPr txBox="1"/>
          <p:nvPr/>
        </p:nvSpPr>
        <p:spPr>
          <a:xfrm>
            <a:off x="304800" y="917912"/>
            <a:ext cx="8610600" cy="2800767"/>
          </a:xfrm>
          <a:prstGeom prst="rect">
            <a:avLst/>
          </a:prstGeom>
          <a:noFill/>
        </p:spPr>
        <p:txBody>
          <a:bodyPr wrap="square" rtlCol="0">
            <a:spAutoFit/>
          </a:bodyPr>
          <a:lstStyle/>
          <a:p>
            <a:pPr algn="just"/>
            <a:r>
              <a:rPr lang="en-US" sz="4400" i="1" dirty="0">
                <a:solidFill>
                  <a:schemeClr val="bg1"/>
                </a:solidFill>
              </a:rPr>
              <a:t>“For if I preach the gospel, I have nothing to boast of, for I am under compulsion; for woe is me if I do not preach the gospel”</a:t>
            </a:r>
            <a:endParaRPr lang="en-US" sz="4400" dirty="0">
              <a:solidFill>
                <a:schemeClr val="bg1"/>
              </a:solidFill>
            </a:endParaRPr>
          </a:p>
        </p:txBody>
      </p:sp>
    </p:spTree>
    <p:extLst>
      <p:ext uri="{BB962C8B-B14F-4D97-AF65-F5344CB8AC3E}">
        <p14:creationId xmlns:p14="http://schemas.microsoft.com/office/powerpoint/2010/main" val="96355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97739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Charles Spurgeon</a:t>
            </a:r>
            <a:endParaRPr lang="en-US" sz="4800" dirty="0" smtClean="0">
              <a:solidFill>
                <a:schemeClr val="bg1"/>
              </a:solidFill>
            </a:endParaRPr>
          </a:p>
        </p:txBody>
      </p:sp>
      <p:sp>
        <p:nvSpPr>
          <p:cNvPr id="7" name="TextBox 6"/>
          <p:cNvSpPr txBox="1"/>
          <p:nvPr/>
        </p:nvSpPr>
        <p:spPr>
          <a:xfrm>
            <a:off x="304800" y="1143000"/>
            <a:ext cx="8610600" cy="4832092"/>
          </a:xfrm>
          <a:prstGeom prst="rect">
            <a:avLst/>
          </a:prstGeom>
          <a:noFill/>
        </p:spPr>
        <p:txBody>
          <a:bodyPr wrap="square" rtlCol="0">
            <a:spAutoFit/>
          </a:bodyPr>
          <a:lstStyle/>
          <a:p>
            <a:pPr algn="just"/>
            <a:r>
              <a:rPr lang="en-US" sz="4400" i="1" dirty="0">
                <a:solidFill>
                  <a:schemeClr val="bg1"/>
                </a:solidFill>
              </a:rPr>
              <a:t>“Among all the formative influences that go to make up a man honored of God in the ministry, I know of none more mighty than the intercession of his parishioners. Without it, he will most likely be a failure!”</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17617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3400" b="1" dirty="0" smtClean="0">
                <a:solidFill>
                  <a:schemeClr val="bg1"/>
                </a:solidFill>
              </a:rPr>
              <a:t>We are to pray that the gospel be communicated </a:t>
            </a:r>
            <a:r>
              <a:rPr lang="en-US" sz="3400" b="1" u="sng" dirty="0" smtClean="0">
                <a:solidFill>
                  <a:schemeClr val="bg1"/>
                </a:solidFill>
              </a:rPr>
              <a:t>conceptually</a:t>
            </a:r>
            <a:r>
              <a:rPr lang="en-US" sz="3400" b="1" dirty="0" smtClean="0">
                <a:solidFill>
                  <a:schemeClr val="bg1"/>
                </a:solidFill>
              </a:rPr>
              <a:t> </a:t>
            </a:r>
            <a:r>
              <a:rPr lang="en-US" sz="3400" b="1" baseline="30000" dirty="0" smtClean="0">
                <a:solidFill>
                  <a:schemeClr val="bg1"/>
                </a:solidFill>
              </a:rPr>
              <a:t>(6:19b)</a:t>
            </a:r>
            <a:endParaRPr lang="en-US" sz="3400" b="1" baseline="30000" dirty="0" smtClean="0">
              <a:solidFill>
                <a:schemeClr val="bg1"/>
              </a:solidFill>
            </a:endParaRPr>
          </a:p>
        </p:txBody>
      </p:sp>
      <p:sp>
        <p:nvSpPr>
          <p:cNvPr id="10" name="TextBox 9"/>
          <p:cNvSpPr txBox="1"/>
          <p:nvPr/>
        </p:nvSpPr>
        <p:spPr>
          <a:xfrm>
            <a:off x="304800" y="1305580"/>
            <a:ext cx="8610600" cy="523220"/>
          </a:xfrm>
          <a:prstGeom prst="rect">
            <a:avLst/>
          </a:prstGeom>
          <a:noFill/>
        </p:spPr>
        <p:txBody>
          <a:bodyPr wrap="square" rtlCol="0">
            <a:spAutoFit/>
          </a:bodyPr>
          <a:lstStyle/>
          <a:p>
            <a:r>
              <a:rPr lang="en-US" sz="2800" i="1" dirty="0">
                <a:solidFill>
                  <a:schemeClr val="bg1"/>
                </a:solidFill>
              </a:rPr>
              <a:t>that utterance may be given to me </a:t>
            </a:r>
            <a:endParaRPr lang="en-US" sz="2800" dirty="0">
              <a:solidFill>
                <a:schemeClr val="bg1"/>
              </a:solidFill>
            </a:endParaRPr>
          </a:p>
        </p:txBody>
      </p:sp>
      <p:sp>
        <p:nvSpPr>
          <p:cNvPr id="3" name="TextBox 2"/>
          <p:cNvSpPr txBox="1"/>
          <p:nvPr/>
        </p:nvSpPr>
        <p:spPr>
          <a:xfrm>
            <a:off x="304800" y="2093655"/>
            <a:ext cx="8610600" cy="1754326"/>
          </a:xfrm>
          <a:prstGeom prst="rect">
            <a:avLst/>
          </a:prstGeom>
          <a:noFill/>
        </p:spPr>
        <p:txBody>
          <a:bodyPr wrap="square" rtlCol="0">
            <a:spAutoFit/>
          </a:bodyPr>
          <a:lstStyle/>
          <a:p>
            <a:pPr algn="just"/>
            <a:r>
              <a:rPr lang="en-US" sz="3600" dirty="0">
                <a:solidFill>
                  <a:schemeClr val="bg1"/>
                </a:solidFill>
              </a:rPr>
              <a:t>This word </a:t>
            </a:r>
            <a:r>
              <a:rPr lang="en-US" sz="3600" i="1" dirty="0">
                <a:solidFill>
                  <a:schemeClr val="bg1"/>
                </a:solidFill>
              </a:rPr>
              <a:t>“utterance”</a:t>
            </a:r>
            <a:r>
              <a:rPr lang="en-US" sz="3600" dirty="0">
                <a:solidFill>
                  <a:schemeClr val="bg1"/>
                </a:solidFill>
              </a:rPr>
              <a:t> </a:t>
            </a:r>
            <a:r>
              <a:rPr lang="en-US" sz="3600" dirty="0" smtClean="0">
                <a:solidFill>
                  <a:schemeClr val="bg1"/>
                </a:solidFill>
              </a:rPr>
              <a:t>is the Greek word “logos” – “full expression of concepts or ideas” </a:t>
            </a:r>
            <a:endParaRPr lang="en-US" sz="3600" dirty="0">
              <a:solidFill>
                <a:schemeClr val="bg1"/>
              </a:solidFill>
            </a:endParaRPr>
          </a:p>
        </p:txBody>
      </p:sp>
      <p:sp>
        <p:nvSpPr>
          <p:cNvPr id="6" name="TextBox 5"/>
          <p:cNvSpPr txBox="1"/>
          <p:nvPr/>
        </p:nvSpPr>
        <p:spPr>
          <a:xfrm>
            <a:off x="304800" y="4036874"/>
            <a:ext cx="8610600" cy="1754326"/>
          </a:xfrm>
          <a:prstGeom prst="rect">
            <a:avLst/>
          </a:prstGeom>
          <a:noFill/>
        </p:spPr>
        <p:txBody>
          <a:bodyPr wrap="square" rtlCol="0">
            <a:spAutoFit/>
          </a:bodyPr>
          <a:lstStyle/>
          <a:p>
            <a:pPr algn="just"/>
            <a:r>
              <a:rPr lang="en-US" sz="3600" dirty="0" smtClean="0">
                <a:solidFill>
                  <a:schemeClr val="bg1"/>
                </a:solidFill>
              </a:rPr>
              <a:t>To be given “utterance” is to be given the truths of God from God to communicate to others.</a:t>
            </a:r>
            <a:endParaRPr lang="en-US" sz="3600" dirty="0">
              <a:solidFill>
                <a:schemeClr val="bg1"/>
              </a:solidFill>
            </a:endParaRPr>
          </a:p>
        </p:txBody>
      </p:sp>
    </p:spTree>
    <p:extLst>
      <p:ext uri="{BB962C8B-B14F-4D97-AF65-F5344CB8AC3E}">
        <p14:creationId xmlns:p14="http://schemas.microsoft.com/office/powerpoint/2010/main" val="395745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750"/>
                                        <p:tgtEl>
                                          <p:spTgt spid="3">
                                            <p:txEl>
                                              <p:pRg st="0" end="0"/>
                                            </p:txEl>
                                          </p:spTgt>
                                        </p:tgtEl>
                                      </p:cBhvr>
                                    </p:animEffect>
                                  </p:childTnLst>
                                </p:cTn>
                              </p:par>
                            </p:childTnLst>
                          </p:cTn>
                        </p:par>
                        <p:par>
                          <p:cTn id="12" fill="hold">
                            <p:stCondLst>
                              <p:cond delay="11000"/>
                            </p:stCondLst>
                            <p:childTnLst>
                              <p:par>
                                <p:cTn id="13" presetID="10" presetClass="entr" presetSubtype="0" fill="hold" nodeType="afterEffect">
                                  <p:stCondLst>
                                    <p:cond delay="3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7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Rediscovering Expository Preaching</a:t>
            </a:r>
          </a:p>
          <a:p>
            <a:pPr algn="ctr"/>
            <a:r>
              <a:rPr lang="en-US" sz="2400" dirty="0" smtClean="0">
                <a:solidFill>
                  <a:schemeClr val="bg1"/>
                </a:solidFill>
              </a:rPr>
              <a:t>John MacArthur</a:t>
            </a:r>
            <a:endParaRPr lang="en-US" sz="2400" dirty="0" smtClean="0">
              <a:solidFill>
                <a:schemeClr val="bg1"/>
              </a:solidFill>
            </a:endParaRPr>
          </a:p>
        </p:txBody>
      </p:sp>
      <p:sp>
        <p:nvSpPr>
          <p:cNvPr id="7" name="TextBox 6"/>
          <p:cNvSpPr txBox="1"/>
          <p:nvPr/>
        </p:nvSpPr>
        <p:spPr>
          <a:xfrm>
            <a:off x="304800" y="1295400"/>
            <a:ext cx="8610600" cy="3785652"/>
          </a:xfrm>
          <a:prstGeom prst="rect">
            <a:avLst/>
          </a:prstGeom>
          <a:noFill/>
        </p:spPr>
        <p:txBody>
          <a:bodyPr wrap="square" rtlCol="0">
            <a:spAutoFit/>
          </a:bodyPr>
          <a:lstStyle/>
          <a:p>
            <a:pPr algn="just"/>
            <a:r>
              <a:rPr lang="en-US" sz="4000" dirty="0">
                <a:solidFill>
                  <a:schemeClr val="bg1"/>
                </a:solidFill>
              </a:rPr>
              <a:t>Burn his eyes with weary study. Wreck his emotional poise with worry for God. And make him exchange his pious stance for a humble walk with God and man. Make him spend and be spent for the glory of God. </a:t>
            </a:r>
            <a:endParaRPr lang="en-US" sz="4000" dirty="0">
              <a:solidFill>
                <a:schemeClr val="bg1"/>
              </a:solidFill>
            </a:endParaRPr>
          </a:p>
        </p:txBody>
      </p:sp>
    </p:spTree>
    <p:extLst>
      <p:ext uri="{BB962C8B-B14F-4D97-AF65-F5344CB8AC3E}">
        <p14:creationId xmlns:p14="http://schemas.microsoft.com/office/powerpoint/2010/main" val="312902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Rediscovering Expository Preaching</a:t>
            </a:r>
          </a:p>
          <a:p>
            <a:pPr algn="ctr"/>
            <a:r>
              <a:rPr lang="en-US" sz="2400" dirty="0" smtClean="0">
                <a:solidFill>
                  <a:schemeClr val="bg1"/>
                </a:solidFill>
              </a:rPr>
              <a:t>John MacArthur</a:t>
            </a:r>
            <a:endParaRPr lang="en-US" sz="2400" dirty="0" smtClean="0">
              <a:solidFill>
                <a:schemeClr val="bg1"/>
              </a:solidFill>
            </a:endParaRPr>
          </a:p>
        </p:txBody>
      </p:sp>
      <p:sp>
        <p:nvSpPr>
          <p:cNvPr id="7" name="TextBox 6"/>
          <p:cNvSpPr txBox="1"/>
          <p:nvPr/>
        </p:nvSpPr>
        <p:spPr>
          <a:xfrm>
            <a:off x="304800" y="1295400"/>
            <a:ext cx="8610600" cy="3170099"/>
          </a:xfrm>
          <a:prstGeom prst="rect">
            <a:avLst/>
          </a:prstGeom>
          <a:noFill/>
        </p:spPr>
        <p:txBody>
          <a:bodyPr wrap="square" rtlCol="0">
            <a:spAutoFit/>
          </a:bodyPr>
          <a:lstStyle/>
          <a:p>
            <a:pPr algn="just"/>
            <a:r>
              <a:rPr lang="en-US" sz="4000" dirty="0">
                <a:solidFill>
                  <a:schemeClr val="bg1"/>
                </a:solidFill>
              </a:rPr>
              <a:t>Rip out his telephone. Burn up his ecclesiastical success sheets. Put water in his gas tank. Give him a Bible and tie him to the pulpit. And make him preach the Word of the living God! </a:t>
            </a:r>
            <a:endParaRPr lang="en-US" sz="4000" dirty="0">
              <a:solidFill>
                <a:schemeClr val="bg1"/>
              </a:solidFill>
            </a:endParaRPr>
          </a:p>
        </p:txBody>
      </p:sp>
    </p:spTree>
    <p:extLst>
      <p:ext uri="{BB962C8B-B14F-4D97-AF65-F5344CB8AC3E}">
        <p14:creationId xmlns:p14="http://schemas.microsoft.com/office/powerpoint/2010/main" val="363942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Rediscovering Expository Preaching</a:t>
            </a:r>
          </a:p>
          <a:p>
            <a:pPr algn="ctr"/>
            <a:r>
              <a:rPr lang="en-US" sz="2400" dirty="0" smtClean="0">
                <a:solidFill>
                  <a:schemeClr val="bg1"/>
                </a:solidFill>
              </a:rPr>
              <a:t>John MacArthur</a:t>
            </a:r>
            <a:endParaRPr lang="en-US" sz="2400" dirty="0" smtClean="0">
              <a:solidFill>
                <a:schemeClr val="bg1"/>
              </a:solidFill>
            </a:endParaRPr>
          </a:p>
        </p:txBody>
      </p:sp>
      <p:sp>
        <p:nvSpPr>
          <p:cNvPr id="7" name="TextBox 6"/>
          <p:cNvSpPr txBox="1"/>
          <p:nvPr/>
        </p:nvSpPr>
        <p:spPr>
          <a:xfrm>
            <a:off x="304800" y="1295400"/>
            <a:ext cx="8610600" cy="5632311"/>
          </a:xfrm>
          <a:prstGeom prst="rect">
            <a:avLst/>
          </a:prstGeom>
          <a:noFill/>
        </p:spPr>
        <p:txBody>
          <a:bodyPr wrap="square" rtlCol="0">
            <a:spAutoFit/>
          </a:bodyPr>
          <a:lstStyle/>
          <a:p>
            <a:pPr algn="just"/>
            <a:r>
              <a:rPr lang="en-US" sz="4000" dirty="0">
                <a:solidFill>
                  <a:schemeClr val="bg1"/>
                </a:solidFill>
              </a:rPr>
              <a:t>Test him. Quiz him. Examine him. Humiliate him for his ignorance of things divine. Shame him for his good comprehension of finances, batting averages, and political in-fighting. Laugh at his frustrated effort to play psychiatrist. Form a choir and raise a chant and haunt him with it night and day – “Sir, we would see Jesus.”</a:t>
            </a:r>
            <a:r>
              <a:rPr lang="en-US" sz="4000" b="1" i="1" baseline="30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363942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Rediscovering Expository Preaching</a:t>
            </a:r>
          </a:p>
          <a:p>
            <a:pPr algn="ctr"/>
            <a:r>
              <a:rPr lang="en-US" sz="2400" dirty="0" smtClean="0">
                <a:solidFill>
                  <a:schemeClr val="bg1"/>
                </a:solidFill>
              </a:rPr>
              <a:t>John MacArthur</a:t>
            </a:r>
            <a:endParaRPr lang="en-US" sz="2400" dirty="0" smtClean="0">
              <a:solidFill>
                <a:schemeClr val="bg1"/>
              </a:solidFill>
            </a:endParaRPr>
          </a:p>
        </p:txBody>
      </p:sp>
      <p:sp>
        <p:nvSpPr>
          <p:cNvPr id="7" name="TextBox 6"/>
          <p:cNvSpPr txBox="1"/>
          <p:nvPr/>
        </p:nvSpPr>
        <p:spPr>
          <a:xfrm>
            <a:off x="304800" y="1295400"/>
            <a:ext cx="8610600" cy="5216813"/>
          </a:xfrm>
          <a:prstGeom prst="rect">
            <a:avLst/>
          </a:prstGeom>
          <a:noFill/>
        </p:spPr>
        <p:txBody>
          <a:bodyPr wrap="square" rtlCol="0">
            <a:spAutoFit/>
          </a:bodyPr>
          <a:lstStyle/>
          <a:p>
            <a:pPr algn="just"/>
            <a:r>
              <a:rPr lang="en-US" sz="3700" dirty="0">
                <a:solidFill>
                  <a:schemeClr val="bg1"/>
                </a:solidFill>
              </a:rPr>
              <a:t>When at long last he dares assay the pulpit, ask him if he has a word from God. If he does not, then dismiss him. Tell him you can read the morning paper and digest the television commentaries, and think through the day’s superficial problems, and manage the community’s weary drives, and bless the sordid baked potatoes and green beans, ad infinitum, better than he </a:t>
            </a:r>
            <a:r>
              <a:rPr lang="en-US" sz="3700" dirty="0" smtClean="0">
                <a:solidFill>
                  <a:schemeClr val="bg1"/>
                </a:solidFill>
              </a:rPr>
              <a:t>can.</a:t>
            </a:r>
            <a:endParaRPr lang="en-US" sz="3700" dirty="0">
              <a:solidFill>
                <a:schemeClr val="bg1"/>
              </a:solidFill>
            </a:endParaRPr>
          </a:p>
        </p:txBody>
      </p:sp>
    </p:spTree>
    <p:extLst>
      <p:ext uri="{BB962C8B-B14F-4D97-AF65-F5344CB8AC3E}">
        <p14:creationId xmlns:p14="http://schemas.microsoft.com/office/powerpoint/2010/main" val="363942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Rediscovering Expository Preaching</a:t>
            </a:r>
          </a:p>
          <a:p>
            <a:pPr algn="ctr"/>
            <a:r>
              <a:rPr lang="en-US" sz="2400" dirty="0" smtClean="0">
                <a:solidFill>
                  <a:schemeClr val="bg1"/>
                </a:solidFill>
              </a:rPr>
              <a:t>John MacArthur</a:t>
            </a:r>
            <a:endParaRPr lang="en-US" sz="2400" dirty="0" smtClean="0">
              <a:solidFill>
                <a:schemeClr val="bg1"/>
              </a:solidFill>
            </a:endParaRPr>
          </a:p>
        </p:txBody>
      </p:sp>
      <p:sp>
        <p:nvSpPr>
          <p:cNvPr id="7" name="TextBox 6"/>
          <p:cNvSpPr txBox="1"/>
          <p:nvPr/>
        </p:nvSpPr>
        <p:spPr>
          <a:xfrm>
            <a:off x="304800" y="1295400"/>
            <a:ext cx="8610600" cy="3170099"/>
          </a:xfrm>
          <a:prstGeom prst="rect">
            <a:avLst/>
          </a:prstGeom>
          <a:noFill/>
        </p:spPr>
        <p:txBody>
          <a:bodyPr wrap="square" rtlCol="0">
            <a:spAutoFit/>
          </a:bodyPr>
          <a:lstStyle/>
          <a:p>
            <a:pPr algn="just"/>
            <a:r>
              <a:rPr lang="en-US" sz="4000" dirty="0">
                <a:solidFill>
                  <a:schemeClr val="bg1"/>
                </a:solidFill>
              </a:rPr>
              <a:t>Command him not to come back until he’s read and reread, written and rewritten, until he can stand up, worn and forlorn, and say, </a:t>
            </a:r>
            <a:r>
              <a:rPr lang="en-US" sz="4000" i="1" dirty="0">
                <a:solidFill>
                  <a:schemeClr val="bg1"/>
                </a:solidFill>
              </a:rPr>
              <a:t>“Thus </a:t>
            </a:r>
            <a:r>
              <a:rPr lang="en-US" sz="4000" i="1" dirty="0" err="1">
                <a:solidFill>
                  <a:schemeClr val="bg1"/>
                </a:solidFill>
              </a:rPr>
              <a:t>saith</a:t>
            </a:r>
            <a:r>
              <a:rPr lang="en-US" sz="4000" i="1" dirty="0">
                <a:solidFill>
                  <a:schemeClr val="bg1"/>
                </a:solidFill>
              </a:rPr>
              <a:t> the Lord.”</a:t>
            </a:r>
            <a:r>
              <a:rPr lang="en-US" sz="4000" b="1" i="1" baseline="30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353366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Rediscovering Expository Preaching</a:t>
            </a:r>
          </a:p>
          <a:p>
            <a:pPr algn="ctr"/>
            <a:r>
              <a:rPr lang="en-US" sz="2400" dirty="0" smtClean="0">
                <a:solidFill>
                  <a:schemeClr val="bg1"/>
                </a:solidFill>
              </a:rPr>
              <a:t>John MacArthur</a:t>
            </a:r>
            <a:endParaRPr lang="en-US" sz="2400" dirty="0" smtClean="0">
              <a:solidFill>
                <a:schemeClr val="bg1"/>
              </a:solidFill>
            </a:endParaRPr>
          </a:p>
        </p:txBody>
      </p:sp>
      <p:sp>
        <p:nvSpPr>
          <p:cNvPr id="7" name="TextBox 6"/>
          <p:cNvSpPr txBox="1"/>
          <p:nvPr/>
        </p:nvSpPr>
        <p:spPr>
          <a:xfrm>
            <a:off x="304800" y="1295400"/>
            <a:ext cx="8610600" cy="4401205"/>
          </a:xfrm>
          <a:prstGeom prst="rect">
            <a:avLst/>
          </a:prstGeom>
          <a:noFill/>
        </p:spPr>
        <p:txBody>
          <a:bodyPr wrap="square" rtlCol="0">
            <a:spAutoFit/>
          </a:bodyPr>
          <a:lstStyle/>
          <a:p>
            <a:pPr algn="just"/>
            <a:r>
              <a:rPr lang="en-US" sz="4000" dirty="0">
                <a:solidFill>
                  <a:schemeClr val="bg1"/>
                </a:solidFill>
              </a:rPr>
              <a:t>Break him across the board of his ill-gotten popularity. Smack him hard with his own prestige. Corner him with questions about God. Cover him with demands for celestial wisdom. And give him no escape until he’s back against the wall of the Word.</a:t>
            </a:r>
            <a:r>
              <a:rPr lang="en-US" sz="4000" b="1" i="1" baseline="30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353366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6:18-20</a:t>
            </a:r>
          </a:p>
        </p:txBody>
      </p:sp>
      <p:sp>
        <p:nvSpPr>
          <p:cNvPr id="10" name="TextBox 9"/>
          <p:cNvSpPr txBox="1"/>
          <p:nvPr/>
        </p:nvSpPr>
        <p:spPr>
          <a:xfrm>
            <a:off x="304800" y="917912"/>
            <a:ext cx="8610600" cy="5632311"/>
          </a:xfrm>
          <a:prstGeom prst="rect">
            <a:avLst/>
          </a:prstGeom>
          <a:noFill/>
        </p:spPr>
        <p:txBody>
          <a:bodyPr wrap="square" rtlCol="0">
            <a:spAutoFit/>
          </a:bodyPr>
          <a:lstStyle/>
          <a:p>
            <a:pPr algn="just"/>
            <a:r>
              <a:rPr lang="en-US" sz="3600" i="1" dirty="0">
                <a:solidFill>
                  <a:schemeClr val="bg1"/>
                </a:solidFill>
              </a:rPr>
              <a:t> 18 With all prayer and petition pray at all times in the Spirit, and with this in view, be on the alert with all perseverance and petition for all the saints, 19 and pray on my behalf, that utterance may be given to me in the opening of my mouth, to make known with boldness the mystery of the gospel, 20 for which I am an ambassador in chains; that in proclaiming it I may speak boldly, as I ought to speak. </a:t>
            </a:r>
            <a:endParaRPr lang="en-US" sz="36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Rediscovering Expository Preaching</a:t>
            </a:r>
          </a:p>
          <a:p>
            <a:pPr algn="ctr"/>
            <a:r>
              <a:rPr lang="en-US" sz="2400" dirty="0" smtClean="0">
                <a:solidFill>
                  <a:schemeClr val="bg1"/>
                </a:solidFill>
              </a:rPr>
              <a:t>John MacArthur</a:t>
            </a:r>
            <a:endParaRPr lang="en-US" sz="2400" dirty="0" smtClean="0">
              <a:solidFill>
                <a:schemeClr val="bg1"/>
              </a:solidFill>
            </a:endParaRPr>
          </a:p>
        </p:txBody>
      </p:sp>
      <p:sp>
        <p:nvSpPr>
          <p:cNvPr id="7" name="TextBox 6"/>
          <p:cNvSpPr txBox="1"/>
          <p:nvPr/>
        </p:nvSpPr>
        <p:spPr>
          <a:xfrm>
            <a:off x="304800" y="1295400"/>
            <a:ext cx="8610600" cy="5016758"/>
          </a:xfrm>
          <a:prstGeom prst="rect">
            <a:avLst/>
          </a:prstGeom>
          <a:noFill/>
        </p:spPr>
        <p:txBody>
          <a:bodyPr wrap="square" rtlCol="0">
            <a:spAutoFit/>
          </a:bodyPr>
          <a:lstStyle/>
          <a:p>
            <a:pPr lvl="0" algn="just"/>
            <a:r>
              <a:rPr lang="en-US" sz="4000" dirty="0">
                <a:solidFill>
                  <a:schemeClr val="bg1"/>
                </a:solidFill>
              </a:rPr>
              <a:t>And sit down before him and listen to the only word he has left – God’s Word. Let him be totally ignorant of the down-street gossip, but give him a chapter and order him to walk around it, camp on it, sup with it, and come at last to speak it backward and forward, until all he says about it rings with the truth of eternity. </a:t>
            </a:r>
          </a:p>
        </p:txBody>
      </p:sp>
    </p:spTree>
    <p:extLst>
      <p:ext uri="{BB962C8B-B14F-4D97-AF65-F5344CB8AC3E}">
        <p14:creationId xmlns:p14="http://schemas.microsoft.com/office/powerpoint/2010/main" val="119999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3"/>
            </a:pPr>
            <a:r>
              <a:rPr lang="en-US" sz="3400" b="1" dirty="0" smtClean="0">
                <a:solidFill>
                  <a:schemeClr val="bg1"/>
                </a:solidFill>
              </a:rPr>
              <a:t>We are to pray that the gospel be communicated </a:t>
            </a:r>
            <a:r>
              <a:rPr lang="en-US" sz="3400" b="1" u="sng" dirty="0" smtClean="0">
                <a:solidFill>
                  <a:schemeClr val="bg1"/>
                </a:solidFill>
              </a:rPr>
              <a:t>confidently</a:t>
            </a:r>
            <a:r>
              <a:rPr lang="en-US" sz="3400" b="1" baseline="30000" dirty="0" smtClean="0">
                <a:solidFill>
                  <a:schemeClr val="bg1"/>
                </a:solidFill>
              </a:rPr>
              <a:t>(6:19c)</a:t>
            </a:r>
            <a:endParaRPr lang="en-US" sz="3400" b="1" baseline="30000" dirty="0" smtClean="0">
              <a:solidFill>
                <a:schemeClr val="bg1"/>
              </a:solidFill>
            </a:endParaRPr>
          </a:p>
        </p:txBody>
      </p:sp>
      <p:sp>
        <p:nvSpPr>
          <p:cNvPr id="10" name="TextBox 9"/>
          <p:cNvSpPr txBox="1"/>
          <p:nvPr/>
        </p:nvSpPr>
        <p:spPr>
          <a:xfrm>
            <a:off x="304800" y="1305580"/>
            <a:ext cx="8610600" cy="523220"/>
          </a:xfrm>
          <a:prstGeom prst="rect">
            <a:avLst/>
          </a:prstGeom>
          <a:noFill/>
        </p:spPr>
        <p:txBody>
          <a:bodyPr wrap="square" rtlCol="0">
            <a:spAutoFit/>
          </a:bodyPr>
          <a:lstStyle/>
          <a:p>
            <a:r>
              <a:rPr lang="en-US" sz="2800" i="1" dirty="0">
                <a:solidFill>
                  <a:schemeClr val="bg1"/>
                </a:solidFill>
              </a:rPr>
              <a:t>in the opening of my mouth, to make known with boldness </a:t>
            </a:r>
            <a:endParaRPr lang="en-US" sz="2800" dirty="0">
              <a:solidFill>
                <a:schemeClr val="bg1"/>
              </a:solidFill>
            </a:endParaRPr>
          </a:p>
        </p:txBody>
      </p:sp>
      <p:sp>
        <p:nvSpPr>
          <p:cNvPr id="3" name="TextBox 2"/>
          <p:cNvSpPr txBox="1"/>
          <p:nvPr/>
        </p:nvSpPr>
        <p:spPr>
          <a:xfrm>
            <a:off x="304800" y="2093655"/>
            <a:ext cx="8610600" cy="2862322"/>
          </a:xfrm>
          <a:prstGeom prst="rect">
            <a:avLst/>
          </a:prstGeom>
          <a:noFill/>
        </p:spPr>
        <p:txBody>
          <a:bodyPr wrap="square" rtlCol="0">
            <a:spAutoFit/>
          </a:bodyPr>
          <a:lstStyle/>
          <a:p>
            <a:pPr algn="just"/>
            <a:r>
              <a:rPr lang="en-US" sz="3600" dirty="0">
                <a:solidFill>
                  <a:schemeClr val="bg1"/>
                </a:solidFill>
              </a:rPr>
              <a:t>W</a:t>
            </a:r>
            <a:r>
              <a:rPr lang="en-US" sz="3600" dirty="0" smtClean="0">
                <a:solidFill>
                  <a:schemeClr val="bg1"/>
                </a:solidFill>
              </a:rPr>
              <a:t>hether </a:t>
            </a:r>
            <a:r>
              <a:rPr lang="en-US" sz="3600" dirty="0">
                <a:solidFill>
                  <a:schemeClr val="bg1"/>
                </a:solidFill>
              </a:rPr>
              <a:t>we open our mouths, or are seeking to make known some aspect of the gospel; it is the gospel that is to be communicated confidently, boldly, without reservation, with full conviction. </a:t>
            </a:r>
          </a:p>
        </p:txBody>
      </p:sp>
    </p:spTree>
    <p:extLst>
      <p:ext uri="{BB962C8B-B14F-4D97-AF65-F5344CB8AC3E}">
        <p14:creationId xmlns:p14="http://schemas.microsoft.com/office/powerpoint/2010/main" val="298799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3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Acts 4:29-31</a:t>
            </a:r>
            <a:endParaRPr lang="en-US" sz="4800" dirty="0" smtClean="0">
              <a:solidFill>
                <a:schemeClr val="bg1"/>
              </a:solidFill>
            </a:endParaRPr>
          </a:p>
        </p:txBody>
      </p:sp>
      <p:sp>
        <p:nvSpPr>
          <p:cNvPr id="10" name="TextBox 9"/>
          <p:cNvSpPr txBox="1"/>
          <p:nvPr/>
        </p:nvSpPr>
        <p:spPr>
          <a:xfrm>
            <a:off x="304800" y="917912"/>
            <a:ext cx="8610600" cy="5632311"/>
          </a:xfrm>
          <a:prstGeom prst="rect">
            <a:avLst/>
          </a:prstGeom>
          <a:noFill/>
        </p:spPr>
        <p:txBody>
          <a:bodyPr wrap="square" rtlCol="0">
            <a:spAutoFit/>
          </a:bodyPr>
          <a:lstStyle/>
          <a:p>
            <a:pPr algn="just"/>
            <a:r>
              <a:rPr lang="en-US" sz="3600" i="1" dirty="0">
                <a:solidFill>
                  <a:schemeClr val="bg1"/>
                </a:solidFill>
              </a:rPr>
              <a:t>“29 And now, Lord, take note of their threats, and grant that Your bond-servants may speak Your word with all </a:t>
            </a:r>
            <a:r>
              <a:rPr lang="en-US" sz="3600" b="1" i="1" u="sng" dirty="0" smtClean="0">
                <a:solidFill>
                  <a:schemeClr val="bg1"/>
                </a:solidFill>
              </a:rPr>
              <a:t>confidence</a:t>
            </a:r>
            <a:r>
              <a:rPr lang="en-US" sz="3600" i="1" dirty="0" smtClean="0">
                <a:solidFill>
                  <a:schemeClr val="bg1"/>
                </a:solidFill>
              </a:rPr>
              <a:t>, </a:t>
            </a:r>
            <a:r>
              <a:rPr lang="en-US" sz="3600" i="1" dirty="0">
                <a:solidFill>
                  <a:schemeClr val="bg1"/>
                </a:solidFill>
              </a:rPr>
              <a:t>30 while You extend Your hand to heal, and signs and wonders take place through the name of Your holy servant Jesus.” 31 And when they had prayed, the place where they had gathered together was shaken, and they were all filled with the Holy Spirit and began to speak the word of God with </a:t>
            </a:r>
            <a:r>
              <a:rPr lang="en-US" sz="3600" b="1" i="1" u="sng" dirty="0" smtClean="0">
                <a:solidFill>
                  <a:schemeClr val="bg1"/>
                </a:solidFill>
              </a:rPr>
              <a:t>boldness</a:t>
            </a:r>
            <a:r>
              <a:rPr lang="en-US" sz="3600" i="1"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93784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4"/>
            </a:pPr>
            <a:r>
              <a:rPr lang="en-US" sz="3400" b="1" dirty="0" smtClean="0">
                <a:solidFill>
                  <a:schemeClr val="bg1"/>
                </a:solidFill>
              </a:rPr>
              <a:t>We are to pray that the gospel be communicated </a:t>
            </a:r>
            <a:r>
              <a:rPr lang="en-US" sz="3400" b="1" u="sng" dirty="0" smtClean="0">
                <a:solidFill>
                  <a:schemeClr val="bg1"/>
                </a:solidFill>
              </a:rPr>
              <a:t>clearly</a:t>
            </a:r>
            <a:r>
              <a:rPr lang="en-US" sz="3400" b="1" baseline="30000" dirty="0" smtClean="0">
                <a:solidFill>
                  <a:schemeClr val="bg1"/>
                </a:solidFill>
              </a:rPr>
              <a:t>(6:19d)</a:t>
            </a:r>
            <a:endParaRPr lang="en-US" sz="3400" b="1" baseline="30000" dirty="0" smtClean="0">
              <a:solidFill>
                <a:schemeClr val="bg1"/>
              </a:solidFill>
            </a:endParaRPr>
          </a:p>
        </p:txBody>
      </p:sp>
      <p:sp>
        <p:nvSpPr>
          <p:cNvPr id="10" name="TextBox 9"/>
          <p:cNvSpPr txBox="1"/>
          <p:nvPr/>
        </p:nvSpPr>
        <p:spPr>
          <a:xfrm>
            <a:off x="304800" y="1305580"/>
            <a:ext cx="8610600" cy="523220"/>
          </a:xfrm>
          <a:prstGeom prst="rect">
            <a:avLst/>
          </a:prstGeom>
          <a:noFill/>
        </p:spPr>
        <p:txBody>
          <a:bodyPr wrap="square" rtlCol="0">
            <a:spAutoFit/>
          </a:bodyPr>
          <a:lstStyle/>
          <a:p>
            <a:r>
              <a:rPr lang="en-US" sz="2800" i="1" dirty="0">
                <a:solidFill>
                  <a:schemeClr val="bg1"/>
                </a:solidFill>
              </a:rPr>
              <a:t>make known…the mystery of the gospel</a:t>
            </a:r>
            <a:r>
              <a:rPr lang="en-US" sz="2800" dirty="0">
                <a:solidFill>
                  <a:schemeClr val="bg1"/>
                </a:solidFill>
              </a:rPr>
              <a:t> </a:t>
            </a:r>
          </a:p>
        </p:txBody>
      </p:sp>
      <p:sp>
        <p:nvSpPr>
          <p:cNvPr id="3" name="TextBox 2"/>
          <p:cNvSpPr txBox="1"/>
          <p:nvPr/>
        </p:nvSpPr>
        <p:spPr>
          <a:xfrm>
            <a:off x="304800" y="2093655"/>
            <a:ext cx="8610600" cy="3416320"/>
          </a:xfrm>
          <a:prstGeom prst="rect">
            <a:avLst/>
          </a:prstGeom>
          <a:noFill/>
        </p:spPr>
        <p:txBody>
          <a:bodyPr wrap="square" rtlCol="0">
            <a:spAutoFit/>
          </a:bodyPr>
          <a:lstStyle/>
          <a:p>
            <a:pPr algn="just"/>
            <a:r>
              <a:rPr lang="en-US" sz="3600" u="sng" dirty="0" err="1">
                <a:solidFill>
                  <a:schemeClr val="bg1"/>
                </a:solidFill>
              </a:rPr>
              <a:t>g</a:t>
            </a:r>
            <a:r>
              <a:rPr lang="en-US" sz="3600" u="sng" dirty="0" err="1" smtClean="0">
                <a:solidFill>
                  <a:schemeClr val="bg1"/>
                </a:solidFill>
              </a:rPr>
              <a:t>inosko</a:t>
            </a:r>
            <a:r>
              <a:rPr lang="en-US" sz="3600" dirty="0" smtClean="0">
                <a:solidFill>
                  <a:schemeClr val="bg1"/>
                </a:solidFill>
              </a:rPr>
              <a:t> – to know or understand something personally or intimately</a:t>
            </a:r>
          </a:p>
          <a:p>
            <a:pPr algn="just"/>
            <a:endParaRPr lang="en-US" sz="3600" dirty="0">
              <a:solidFill>
                <a:schemeClr val="bg1"/>
              </a:solidFill>
            </a:endParaRPr>
          </a:p>
          <a:p>
            <a:pPr algn="just"/>
            <a:r>
              <a:rPr lang="en-US" sz="3600" u="sng" dirty="0" err="1">
                <a:solidFill>
                  <a:schemeClr val="bg1"/>
                </a:solidFill>
              </a:rPr>
              <a:t>g</a:t>
            </a:r>
            <a:r>
              <a:rPr lang="en-US" sz="3600" u="sng" dirty="0" err="1" smtClean="0">
                <a:solidFill>
                  <a:schemeClr val="bg1"/>
                </a:solidFill>
              </a:rPr>
              <a:t>norizo</a:t>
            </a:r>
            <a:r>
              <a:rPr lang="en-US" sz="3600" dirty="0" smtClean="0">
                <a:solidFill>
                  <a:schemeClr val="bg1"/>
                </a:solidFill>
              </a:rPr>
              <a:t> (used here in Ephesians 6:19) – to make something understandable or known to others </a:t>
            </a:r>
            <a:endParaRPr lang="en-US" sz="3600" dirty="0">
              <a:solidFill>
                <a:schemeClr val="bg1"/>
              </a:solidFill>
            </a:endParaRPr>
          </a:p>
        </p:txBody>
      </p:sp>
    </p:spTree>
    <p:extLst>
      <p:ext uri="{BB962C8B-B14F-4D97-AF65-F5344CB8AC3E}">
        <p14:creationId xmlns:p14="http://schemas.microsoft.com/office/powerpoint/2010/main" val="159562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7000"/>
                            </p:stCondLst>
                            <p:childTnLst>
                              <p:par>
                                <p:cTn id="13" presetID="10" presetClass="entr" presetSubtype="0" fill="hold" nodeType="afterEffect">
                                  <p:stCondLst>
                                    <p:cond delay="2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5"/>
            </a:pPr>
            <a:r>
              <a:rPr lang="en-US" sz="3400" b="1" dirty="0" smtClean="0">
                <a:solidFill>
                  <a:schemeClr val="bg1"/>
                </a:solidFill>
              </a:rPr>
              <a:t>We are to pray that the gospel be communicated </a:t>
            </a:r>
            <a:r>
              <a:rPr lang="en-US" sz="3400" b="1" u="sng" dirty="0" err="1" smtClean="0">
                <a:solidFill>
                  <a:schemeClr val="bg1"/>
                </a:solidFill>
              </a:rPr>
              <a:t>commitedly</a:t>
            </a:r>
            <a:r>
              <a:rPr lang="en-US" sz="3400" b="1" baseline="30000" dirty="0" smtClean="0">
                <a:solidFill>
                  <a:schemeClr val="bg1"/>
                </a:solidFill>
              </a:rPr>
              <a:t>(6:20)</a:t>
            </a:r>
            <a:endParaRPr lang="en-US" sz="3400" b="1" baseline="30000" dirty="0" smtClean="0">
              <a:solidFill>
                <a:schemeClr val="bg1"/>
              </a:solidFill>
            </a:endParaRPr>
          </a:p>
        </p:txBody>
      </p:sp>
      <p:sp>
        <p:nvSpPr>
          <p:cNvPr id="10" name="TextBox 9"/>
          <p:cNvSpPr txBox="1"/>
          <p:nvPr/>
        </p:nvSpPr>
        <p:spPr>
          <a:xfrm>
            <a:off x="304800" y="1305580"/>
            <a:ext cx="8610600" cy="954107"/>
          </a:xfrm>
          <a:prstGeom prst="rect">
            <a:avLst/>
          </a:prstGeom>
          <a:noFill/>
        </p:spPr>
        <p:txBody>
          <a:bodyPr wrap="square" rtlCol="0">
            <a:spAutoFit/>
          </a:bodyPr>
          <a:lstStyle/>
          <a:p>
            <a:pPr algn="just"/>
            <a:r>
              <a:rPr lang="en-US" sz="2800" i="1" dirty="0">
                <a:solidFill>
                  <a:schemeClr val="bg1"/>
                </a:solidFill>
              </a:rPr>
              <a:t>for which I am an ambassador in chains; that in proclaiming it I may speak boldly, as I ought to speak. </a:t>
            </a:r>
            <a:endParaRPr lang="en-US" sz="2800" dirty="0">
              <a:solidFill>
                <a:schemeClr val="bg1"/>
              </a:solidFill>
            </a:endParaRPr>
          </a:p>
        </p:txBody>
      </p:sp>
      <p:sp>
        <p:nvSpPr>
          <p:cNvPr id="3" name="TextBox 2"/>
          <p:cNvSpPr txBox="1"/>
          <p:nvPr/>
        </p:nvSpPr>
        <p:spPr>
          <a:xfrm>
            <a:off x="304800" y="2374880"/>
            <a:ext cx="8610600" cy="4247317"/>
          </a:xfrm>
          <a:prstGeom prst="rect">
            <a:avLst/>
          </a:prstGeom>
          <a:noFill/>
        </p:spPr>
        <p:txBody>
          <a:bodyPr wrap="square" rtlCol="0">
            <a:spAutoFit/>
          </a:bodyPr>
          <a:lstStyle/>
          <a:p>
            <a:pPr algn="just"/>
            <a:r>
              <a:rPr lang="en-US" sz="3000" i="1" dirty="0" smtClean="0">
                <a:solidFill>
                  <a:schemeClr val="bg1"/>
                </a:solidFill>
              </a:rPr>
              <a:t>Philippians 1:12-14 --- “12 </a:t>
            </a:r>
            <a:r>
              <a:rPr lang="en-US" sz="3000" i="1" dirty="0">
                <a:solidFill>
                  <a:schemeClr val="bg1"/>
                </a:solidFill>
              </a:rPr>
              <a:t>Now I want you to know, brethren, that my circumstances have turned out for the greater progress of the gospel, 13 so that my imprisonment in the cause of Christ has become well known throughout the whole praetorian guard and to everyone else, 14 and that most of the brethren, trusting in the Lord because of my imprisonment, have far more courage to speak the word of God without fear.” </a:t>
            </a:r>
            <a:endParaRPr lang="en-US" sz="3000" dirty="0">
              <a:solidFill>
                <a:schemeClr val="bg1"/>
              </a:solidFill>
            </a:endParaRPr>
          </a:p>
        </p:txBody>
      </p:sp>
    </p:spTree>
    <p:extLst>
      <p:ext uri="{BB962C8B-B14F-4D97-AF65-F5344CB8AC3E}">
        <p14:creationId xmlns:p14="http://schemas.microsoft.com/office/powerpoint/2010/main" val="3365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Marching Orders</a:t>
            </a:r>
            <a:endParaRPr lang="en-US" sz="4800" dirty="0" smtClean="0">
              <a:solidFill>
                <a:schemeClr val="bg1"/>
              </a:solidFill>
            </a:endParaRPr>
          </a:p>
        </p:txBody>
      </p:sp>
      <p:sp>
        <p:nvSpPr>
          <p:cNvPr id="7" name="TextBox 6"/>
          <p:cNvSpPr txBox="1"/>
          <p:nvPr/>
        </p:nvSpPr>
        <p:spPr>
          <a:xfrm>
            <a:off x="304800" y="1143000"/>
            <a:ext cx="8610600" cy="5078313"/>
          </a:xfrm>
          <a:prstGeom prst="rect">
            <a:avLst/>
          </a:prstGeom>
          <a:noFill/>
        </p:spPr>
        <p:txBody>
          <a:bodyPr wrap="square" rtlCol="0">
            <a:spAutoFit/>
          </a:bodyPr>
          <a:lstStyle/>
          <a:p>
            <a:pPr marL="571500" indent="-571500" algn="just">
              <a:buFont typeface="Wingdings" panose="05000000000000000000" pitchFamily="2" charset="2"/>
              <a:buChar char="§"/>
            </a:pPr>
            <a:r>
              <a:rPr lang="en-US" sz="3600" dirty="0" smtClean="0">
                <a:solidFill>
                  <a:schemeClr val="bg1"/>
                </a:solidFill>
              </a:rPr>
              <a:t>Ephesians 6:10-17 - we </a:t>
            </a:r>
            <a:r>
              <a:rPr lang="en-US" sz="3600" dirty="0">
                <a:solidFill>
                  <a:schemeClr val="bg1"/>
                </a:solidFill>
              </a:rPr>
              <a:t>are given the armor of God for our protection against the enemy.  </a:t>
            </a:r>
            <a:endParaRPr lang="en-US" sz="3600" dirty="0" smtClean="0">
              <a:solidFill>
                <a:schemeClr val="bg1"/>
              </a:solidFill>
            </a:endParaRPr>
          </a:p>
          <a:p>
            <a:pPr marL="571500" indent="-571500" algn="just">
              <a:buFont typeface="Wingdings" panose="05000000000000000000" pitchFamily="2" charset="2"/>
              <a:buChar char="§"/>
            </a:pPr>
            <a:r>
              <a:rPr lang="en-US" sz="3600" dirty="0" smtClean="0">
                <a:solidFill>
                  <a:schemeClr val="bg1"/>
                </a:solidFill>
              </a:rPr>
              <a:t>Ephesians 6:18 - </a:t>
            </a:r>
            <a:r>
              <a:rPr lang="en-US" sz="3600" dirty="0">
                <a:solidFill>
                  <a:schemeClr val="bg1"/>
                </a:solidFill>
              </a:rPr>
              <a:t>we are called to prayer and spiritual alertness in this war.  </a:t>
            </a:r>
            <a:endParaRPr lang="en-US" sz="3600" dirty="0">
              <a:solidFill>
                <a:schemeClr val="bg1"/>
              </a:solidFill>
            </a:endParaRPr>
          </a:p>
          <a:p>
            <a:pPr marL="571500" indent="-571500" algn="just">
              <a:buFont typeface="Wingdings" panose="05000000000000000000" pitchFamily="2" charset="2"/>
              <a:buChar char="§"/>
            </a:pPr>
            <a:r>
              <a:rPr lang="en-US" sz="3600" dirty="0" smtClean="0">
                <a:solidFill>
                  <a:schemeClr val="bg1"/>
                </a:solidFill>
              </a:rPr>
              <a:t>Ephesians 6:19-20 - we </a:t>
            </a:r>
            <a:r>
              <a:rPr lang="en-US" sz="3600" dirty="0">
                <a:solidFill>
                  <a:schemeClr val="bg1"/>
                </a:solidFill>
              </a:rPr>
              <a:t>are called to specific prayer; that the gospel be communicated conceptually, confidently, clearly and committedly. </a:t>
            </a:r>
            <a:endParaRPr lang="en-US" sz="3600" dirty="0">
              <a:solidFill>
                <a:schemeClr val="bg1"/>
              </a:solidFill>
            </a:endParaRPr>
          </a:p>
        </p:txBody>
      </p:sp>
    </p:spTree>
    <p:extLst>
      <p:ext uri="{BB962C8B-B14F-4D97-AF65-F5344CB8AC3E}">
        <p14:creationId xmlns:p14="http://schemas.microsoft.com/office/powerpoint/2010/main" val="301523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2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250"/>
                                        <p:tgtEl>
                                          <p:spTgt spid="7">
                                            <p:txEl>
                                              <p:pRg st="1" end="1"/>
                                            </p:txEl>
                                          </p:spTgt>
                                        </p:tgtEl>
                                      </p:cBhvr>
                                    </p:animEffect>
                                  </p:childTnLst>
                                </p:cTn>
                              </p:par>
                            </p:childTnLst>
                          </p:cTn>
                        </p:par>
                        <p:par>
                          <p:cTn id="12" fill="hold">
                            <p:stCondLst>
                              <p:cond delay="6500"/>
                            </p:stCondLst>
                            <p:childTnLst>
                              <p:par>
                                <p:cTn id="13" presetID="10" presetClass="entr" presetSubtype="0" fill="hold" grpId="0" nodeType="afterEffect">
                                  <p:stCondLst>
                                    <p:cond delay="225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6:19-20</a:t>
            </a:r>
            <a:endParaRPr lang="en-US" sz="4800" dirty="0">
              <a:solidFill>
                <a:schemeClr val="bg1"/>
              </a:solidFill>
            </a:endParaRPr>
          </a:p>
        </p:txBody>
      </p:sp>
      <p:sp>
        <p:nvSpPr>
          <p:cNvPr id="10" name="TextBox 9"/>
          <p:cNvSpPr txBox="1"/>
          <p:nvPr/>
        </p:nvSpPr>
        <p:spPr>
          <a:xfrm>
            <a:off x="304800" y="914400"/>
            <a:ext cx="8610600" cy="3477875"/>
          </a:xfrm>
          <a:prstGeom prst="rect">
            <a:avLst/>
          </a:prstGeom>
          <a:noFill/>
        </p:spPr>
        <p:txBody>
          <a:bodyPr wrap="square" rtlCol="0">
            <a:spAutoFit/>
          </a:bodyPr>
          <a:lstStyle/>
          <a:p>
            <a:pPr algn="just"/>
            <a:r>
              <a:rPr lang="en-US" sz="4400" i="1" dirty="0">
                <a:solidFill>
                  <a:schemeClr val="bg1"/>
                </a:solidFill>
              </a:rPr>
              <a:t>A</a:t>
            </a:r>
            <a:r>
              <a:rPr lang="en-US" sz="4400" i="1" dirty="0" smtClean="0">
                <a:solidFill>
                  <a:schemeClr val="bg1"/>
                </a:solidFill>
              </a:rPr>
              <a:t>s </a:t>
            </a:r>
            <a:r>
              <a:rPr lang="en-US" sz="4400" i="1" dirty="0">
                <a:solidFill>
                  <a:schemeClr val="bg1"/>
                </a:solidFill>
              </a:rPr>
              <a:t>a weapon in spiritual warfare, we are called to </a:t>
            </a:r>
            <a:r>
              <a:rPr lang="en-US" sz="4400" i="1" dirty="0" smtClean="0">
                <a:solidFill>
                  <a:schemeClr val="bg1"/>
                </a:solidFill>
              </a:rPr>
              <a:t>PRAY for </a:t>
            </a:r>
            <a:r>
              <a:rPr lang="en-US" sz="4400" i="1" dirty="0">
                <a:solidFill>
                  <a:schemeClr val="bg1"/>
                </a:solidFill>
              </a:rPr>
              <a:t>one </a:t>
            </a:r>
            <a:r>
              <a:rPr lang="en-US" sz="4400" i="1" dirty="0" smtClean="0">
                <a:solidFill>
                  <a:schemeClr val="bg1"/>
                </a:solidFill>
              </a:rPr>
              <a:t>another; </a:t>
            </a:r>
            <a:r>
              <a:rPr lang="en-US" sz="4400" i="1" dirty="0">
                <a:solidFill>
                  <a:schemeClr val="bg1"/>
                </a:solidFill>
              </a:rPr>
              <a:t>that the gospel be communicated conceptually, </a:t>
            </a:r>
            <a:r>
              <a:rPr lang="en-US" sz="4400" i="1" dirty="0" smtClean="0">
                <a:solidFill>
                  <a:schemeClr val="bg1"/>
                </a:solidFill>
              </a:rPr>
              <a:t>confidently, </a:t>
            </a:r>
            <a:r>
              <a:rPr lang="en-US" sz="4400" i="1" dirty="0">
                <a:solidFill>
                  <a:schemeClr val="bg1"/>
                </a:solidFill>
              </a:rPr>
              <a:t>clearly, and committedly.</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94163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a:t>
            </a:r>
            <a:r>
              <a:rPr lang="en-US" sz="4800" dirty="0" err="1" smtClean="0">
                <a:solidFill>
                  <a:schemeClr val="bg1"/>
                </a:solidFill>
              </a:rPr>
              <a:t>Prayerless</a:t>
            </a:r>
            <a:r>
              <a:rPr lang="en-US" sz="4800" dirty="0" smtClean="0">
                <a:solidFill>
                  <a:schemeClr val="bg1"/>
                </a:solidFill>
              </a:rPr>
              <a:t> Poem</a:t>
            </a:r>
            <a:endParaRPr lang="en-US" sz="4800" dirty="0" smtClean="0">
              <a:solidFill>
                <a:schemeClr val="bg1"/>
              </a:solidFill>
            </a:endParaRPr>
          </a:p>
        </p:txBody>
      </p:sp>
      <p:sp>
        <p:nvSpPr>
          <p:cNvPr id="10" name="TextBox 9"/>
          <p:cNvSpPr txBox="1"/>
          <p:nvPr/>
        </p:nvSpPr>
        <p:spPr>
          <a:xfrm>
            <a:off x="304800" y="917912"/>
            <a:ext cx="8610600" cy="4524315"/>
          </a:xfrm>
          <a:prstGeom prst="rect">
            <a:avLst/>
          </a:prstGeom>
          <a:noFill/>
        </p:spPr>
        <p:txBody>
          <a:bodyPr wrap="square" rtlCol="0">
            <a:spAutoFit/>
          </a:bodyPr>
          <a:lstStyle/>
          <a:p>
            <a:r>
              <a:rPr lang="en-US" sz="3600" dirty="0">
                <a:solidFill>
                  <a:schemeClr val="bg1"/>
                </a:solidFill>
              </a:rPr>
              <a:t>I knelt to pray but not for long, </a:t>
            </a:r>
            <a:br>
              <a:rPr lang="en-US" sz="3600" dirty="0">
                <a:solidFill>
                  <a:schemeClr val="bg1"/>
                </a:solidFill>
              </a:rPr>
            </a:br>
            <a:r>
              <a:rPr lang="en-US" sz="3600" dirty="0">
                <a:solidFill>
                  <a:schemeClr val="bg1"/>
                </a:solidFill>
              </a:rPr>
              <a:t>I had too much to do. </a:t>
            </a:r>
            <a:br>
              <a:rPr lang="en-US" sz="3600" dirty="0">
                <a:solidFill>
                  <a:schemeClr val="bg1"/>
                </a:solidFill>
              </a:rPr>
            </a:br>
            <a:r>
              <a:rPr lang="en-US" sz="3600" dirty="0">
                <a:solidFill>
                  <a:schemeClr val="bg1"/>
                </a:solidFill>
              </a:rPr>
              <a:t>I had to hurry and get to work </a:t>
            </a:r>
          </a:p>
          <a:p>
            <a:r>
              <a:rPr lang="en-US" sz="3600" dirty="0">
                <a:solidFill>
                  <a:schemeClr val="bg1"/>
                </a:solidFill>
              </a:rPr>
              <a:t>For bills would soon be due. </a:t>
            </a:r>
            <a:br>
              <a:rPr lang="en-US" sz="3600" dirty="0">
                <a:solidFill>
                  <a:schemeClr val="bg1"/>
                </a:solidFill>
              </a:rPr>
            </a:br>
            <a:r>
              <a:rPr lang="en-US" sz="3600" dirty="0">
                <a:solidFill>
                  <a:schemeClr val="bg1"/>
                </a:solidFill>
              </a:rPr>
              <a:t>So I knelt and said a hurried prayer, </a:t>
            </a:r>
          </a:p>
          <a:p>
            <a:r>
              <a:rPr lang="en-US" sz="3600" dirty="0">
                <a:solidFill>
                  <a:schemeClr val="bg1"/>
                </a:solidFill>
              </a:rPr>
              <a:t>And jumped up off my knees. </a:t>
            </a:r>
            <a:br>
              <a:rPr lang="en-US" sz="3600" dirty="0">
                <a:solidFill>
                  <a:schemeClr val="bg1"/>
                </a:solidFill>
              </a:rPr>
            </a:br>
            <a:r>
              <a:rPr lang="en-US" sz="3600" dirty="0">
                <a:solidFill>
                  <a:schemeClr val="bg1"/>
                </a:solidFill>
              </a:rPr>
              <a:t>My Christian duty was now done </a:t>
            </a:r>
          </a:p>
          <a:p>
            <a:r>
              <a:rPr lang="en-US" sz="3600" dirty="0">
                <a:solidFill>
                  <a:schemeClr val="bg1"/>
                </a:solidFill>
              </a:rPr>
              <a:t>My soul could rest at </a:t>
            </a:r>
            <a:r>
              <a:rPr lang="en-US" sz="3600" dirty="0" smtClean="0">
                <a:solidFill>
                  <a:schemeClr val="bg1"/>
                </a:solidFill>
              </a:rPr>
              <a:t>ease…</a:t>
            </a:r>
            <a:endParaRPr lang="en-US" sz="3600" dirty="0">
              <a:solidFill>
                <a:schemeClr val="bg1"/>
              </a:solidFill>
            </a:endParaRPr>
          </a:p>
        </p:txBody>
      </p:sp>
    </p:spTree>
    <p:extLst>
      <p:ext uri="{BB962C8B-B14F-4D97-AF65-F5344CB8AC3E}">
        <p14:creationId xmlns:p14="http://schemas.microsoft.com/office/powerpoint/2010/main" val="25719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a:t>
            </a:r>
            <a:r>
              <a:rPr lang="en-US" sz="4800" dirty="0" err="1" smtClean="0">
                <a:solidFill>
                  <a:schemeClr val="bg1"/>
                </a:solidFill>
              </a:rPr>
              <a:t>Prayerless</a:t>
            </a:r>
            <a:r>
              <a:rPr lang="en-US" sz="4800" dirty="0" smtClean="0">
                <a:solidFill>
                  <a:schemeClr val="bg1"/>
                </a:solidFill>
              </a:rPr>
              <a:t> Poem</a:t>
            </a:r>
            <a:endParaRPr lang="en-US" sz="4800" dirty="0" smtClean="0">
              <a:solidFill>
                <a:schemeClr val="bg1"/>
              </a:solidFill>
            </a:endParaRPr>
          </a:p>
        </p:txBody>
      </p:sp>
      <p:sp>
        <p:nvSpPr>
          <p:cNvPr id="10" name="TextBox 9"/>
          <p:cNvSpPr txBox="1"/>
          <p:nvPr/>
        </p:nvSpPr>
        <p:spPr>
          <a:xfrm>
            <a:off x="304800" y="917912"/>
            <a:ext cx="8610600" cy="4524315"/>
          </a:xfrm>
          <a:prstGeom prst="rect">
            <a:avLst/>
          </a:prstGeom>
          <a:noFill/>
        </p:spPr>
        <p:txBody>
          <a:bodyPr wrap="square" rtlCol="0">
            <a:spAutoFit/>
          </a:bodyPr>
          <a:lstStyle/>
          <a:p>
            <a:r>
              <a:rPr lang="en-US" sz="3600" dirty="0" smtClean="0">
                <a:solidFill>
                  <a:schemeClr val="bg1"/>
                </a:solidFill>
              </a:rPr>
              <a:t>All </a:t>
            </a:r>
            <a:r>
              <a:rPr lang="en-US" sz="3600" dirty="0">
                <a:solidFill>
                  <a:schemeClr val="bg1"/>
                </a:solidFill>
              </a:rPr>
              <a:t>day long I had no time </a:t>
            </a:r>
          </a:p>
          <a:p>
            <a:r>
              <a:rPr lang="en-US" sz="3600" dirty="0">
                <a:solidFill>
                  <a:schemeClr val="bg1"/>
                </a:solidFill>
              </a:rPr>
              <a:t>To spread a word of cheer. </a:t>
            </a:r>
            <a:br>
              <a:rPr lang="en-US" sz="3600" dirty="0">
                <a:solidFill>
                  <a:schemeClr val="bg1"/>
                </a:solidFill>
              </a:rPr>
            </a:br>
            <a:r>
              <a:rPr lang="en-US" sz="3600" dirty="0">
                <a:solidFill>
                  <a:schemeClr val="bg1"/>
                </a:solidFill>
              </a:rPr>
              <a:t>No time to speak of Christ to friends, </a:t>
            </a:r>
          </a:p>
          <a:p>
            <a:r>
              <a:rPr lang="en-US" sz="3600" dirty="0">
                <a:solidFill>
                  <a:schemeClr val="bg1"/>
                </a:solidFill>
              </a:rPr>
              <a:t>They'd laugh at me I'd fear. </a:t>
            </a:r>
            <a:br>
              <a:rPr lang="en-US" sz="3600" dirty="0">
                <a:solidFill>
                  <a:schemeClr val="bg1"/>
                </a:solidFill>
              </a:rPr>
            </a:br>
            <a:r>
              <a:rPr lang="en-US" sz="3600" dirty="0" smtClean="0">
                <a:solidFill>
                  <a:schemeClr val="bg1"/>
                </a:solidFill>
              </a:rPr>
              <a:t>“No </a:t>
            </a:r>
            <a:r>
              <a:rPr lang="en-US" sz="3600" dirty="0">
                <a:solidFill>
                  <a:schemeClr val="bg1"/>
                </a:solidFill>
              </a:rPr>
              <a:t>time, no time, too much to do</a:t>
            </a:r>
            <a:r>
              <a:rPr lang="en-US" sz="3600" dirty="0" smtClean="0">
                <a:solidFill>
                  <a:schemeClr val="bg1"/>
                </a:solidFill>
              </a:rPr>
              <a:t>,” </a:t>
            </a:r>
            <a:endParaRPr lang="en-US" sz="3600" dirty="0">
              <a:solidFill>
                <a:schemeClr val="bg1"/>
              </a:solidFill>
            </a:endParaRPr>
          </a:p>
          <a:p>
            <a:r>
              <a:rPr lang="en-US" sz="3600" dirty="0">
                <a:solidFill>
                  <a:schemeClr val="bg1"/>
                </a:solidFill>
              </a:rPr>
              <a:t>That was my constant cry, </a:t>
            </a:r>
            <a:br>
              <a:rPr lang="en-US" sz="3600" dirty="0">
                <a:solidFill>
                  <a:schemeClr val="bg1"/>
                </a:solidFill>
              </a:rPr>
            </a:br>
            <a:r>
              <a:rPr lang="en-US" sz="3600" dirty="0">
                <a:solidFill>
                  <a:schemeClr val="bg1"/>
                </a:solidFill>
              </a:rPr>
              <a:t>No time to give to souls in need </a:t>
            </a:r>
          </a:p>
          <a:p>
            <a:r>
              <a:rPr lang="en-US" sz="3600" dirty="0">
                <a:solidFill>
                  <a:schemeClr val="bg1"/>
                </a:solidFill>
              </a:rPr>
              <a:t>But at last the time, the time to die. </a:t>
            </a:r>
          </a:p>
        </p:txBody>
      </p:sp>
    </p:spTree>
    <p:extLst>
      <p:ext uri="{BB962C8B-B14F-4D97-AF65-F5344CB8AC3E}">
        <p14:creationId xmlns:p14="http://schemas.microsoft.com/office/powerpoint/2010/main" val="82684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a:t>
            </a:r>
            <a:r>
              <a:rPr lang="en-US" sz="4800" dirty="0" err="1" smtClean="0">
                <a:solidFill>
                  <a:schemeClr val="bg1"/>
                </a:solidFill>
              </a:rPr>
              <a:t>Prayerless</a:t>
            </a:r>
            <a:r>
              <a:rPr lang="en-US" sz="4800" dirty="0" smtClean="0">
                <a:solidFill>
                  <a:schemeClr val="bg1"/>
                </a:solidFill>
              </a:rPr>
              <a:t> Poem</a:t>
            </a:r>
            <a:endParaRPr lang="en-US" sz="4800" dirty="0" smtClean="0">
              <a:solidFill>
                <a:schemeClr val="bg1"/>
              </a:solidFill>
            </a:endParaRPr>
          </a:p>
        </p:txBody>
      </p:sp>
      <p:sp>
        <p:nvSpPr>
          <p:cNvPr id="10" name="TextBox 9"/>
          <p:cNvSpPr txBox="1"/>
          <p:nvPr/>
        </p:nvSpPr>
        <p:spPr>
          <a:xfrm>
            <a:off x="304800" y="917912"/>
            <a:ext cx="8610600" cy="4524315"/>
          </a:xfrm>
          <a:prstGeom prst="rect">
            <a:avLst/>
          </a:prstGeom>
          <a:noFill/>
        </p:spPr>
        <p:txBody>
          <a:bodyPr wrap="square" rtlCol="0">
            <a:spAutoFit/>
          </a:bodyPr>
          <a:lstStyle/>
          <a:p>
            <a:r>
              <a:rPr lang="en-US" sz="3600" dirty="0" smtClean="0">
                <a:solidFill>
                  <a:schemeClr val="bg1"/>
                </a:solidFill>
              </a:rPr>
              <a:t>I </a:t>
            </a:r>
            <a:r>
              <a:rPr lang="en-US" sz="3600" dirty="0">
                <a:solidFill>
                  <a:schemeClr val="bg1"/>
                </a:solidFill>
              </a:rPr>
              <a:t>went before the Lord, I came, </a:t>
            </a:r>
          </a:p>
          <a:p>
            <a:r>
              <a:rPr lang="en-US" sz="3600" dirty="0">
                <a:solidFill>
                  <a:schemeClr val="bg1"/>
                </a:solidFill>
              </a:rPr>
              <a:t>I stood with downcast eyes. </a:t>
            </a:r>
            <a:br>
              <a:rPr lang="en-US" sz="3600" dirty="0">
                <a:solidFill>
                  <a:schemeClr val="bg1"/>
                </a:solidFill>
              </a:rPr>
            </a:br>
            <a:r>
              <a:rPr lang="en-US" sz="3600" dirty="0">
                <a:solidFill>
                  <a:schemeClr val="bg1"/>
                </a:solidFill>
              </a:rPr>
              <a:t>For in </a:t>
            </a:r>
            <a:r>
              <a:rPr lang="en-US" sz="3600" dirty="0" smtClean="0">
                <a:solidFill>
                  <a:schemeClr val="bg1"/>
                </a:solidFill>
              </a:rPr>
              <a:t>His </a:t>
            </a:r>
            <a:r>
              <a:rPr lang="en-US" sz="3600" dirty="0">
                <a:solidFill>
                  <a:schemeClr val="bg1"/>
                </a:solidFill>
              </a:rPr>
              <a:t>hands God held a book; </a:t>
            </a:r>
          </a:p>
          <a:p>
            <a:r>
              <a:rPr lang="en-US" sz="3600" dirty="0">
                <a:solidFill>
                  <a:schemeClr val="bg1"/>
                </a:solidFill>
              </a:rPr>
              <a:t>It was the </a:t>
            </a:r>
            <a:r>
              <a:rPr lang="en-US" sz="3600" dirty="0" smtClean="0">
                <a:solidFill>
                  <a:schemeClr val="bg1"/>
                </a:solidFill>
              </a:rPr>
              <a:t>Book </a:t>
            </a:r>
            <a:r>
              <a:rPr lang="en-US" sz="3600" dirty="0">
                <a:solidFill>
                  <a:schemeClr val="bg1"/>
                </a:solidFill>
              </a:rPr>
              <a:t>of </a:t>
            </a:r>
            <a:r>
              <a:rPr lang="en-US" sz="3600" dirty="0" smtClean="0">
                <a:solidFill>
                  <a:schemeClr val="bg1"/>
                </a:solidFill>
              </a:rPr>
              <a:t>Life</a:t>
            </a:r>
            <a:r>
              <a:rPr lang="en-US" sz="3600" dirty="0">
                <a:solidFill>
                  <a:schemeClr val="bg1"/>
                </a:solidFill>
              </a:rPr>
              <a:t>. </a:t>
            </a:r>
            <a:br>
              <a:rPr lang="en-US" sz="3600" dirty="0">
                <a:solidFill>
                  <a:schemeClr val="bg1"/>
                </a:solidFill>
              </a:rPr>
            </a:br>
            <a:r>
              <a:rPr lang="en-US" sz="3600" dirty="0">
                <a:solidFill>
                  <a:schemeClr val="bg1"/>
                </a:solidFill>
              </a:rPr>
              <a:t>God looked into His book and said,</a:t>
            </a:r>
          </a:p>
          <a:p>
            <a:r>
              <a:rPr lang="en-US" sz="3600" dirty="0" smtClean="0">
                <a:solidFill>
                  <a:schemeClr val="bg1"/>
                </a:solidFill>
              </a:rPr>
              <a:t>“Your </a:t>
            </a:r>
            <a:r>
              <a:rPr lang="en-US" sz="3600" dirty="0">
                <a:solidFill>
                  <a:schemeClr val="bg1"/>
                </a:solidFill>
              </a:rPr>
              <a:t>name I cannot find. </a:t>
            </a:r>
            <a:endParaRPr lang="en-US" sz="3600" dirty="0" smtClean="0">
              <a:solidFill>
                <a:schemeClr val="bg1"/>
              </a:solidFill>
            </a:endParaRPr>
          </a:p>
          <a:p>
            <a:r>
              <a:rPr lang="en-US" sz="3600" dirty="0" smtClean="0">
                <a:solidFill>
                  <a:schemeClr val="bg1"/>
                </a:solidFill>
              </a:rPr>
              <a:t>I </a:t>
            </a:r>
            <a:r>
              <a:rPr lang="en-US" sz="3600" dirty="0">
                <a:solidFill>
                  <a:schemeClr val="bg1"/>
                </a:solidFill>
              </a:rPr>
              <a:t>once was going to write it down... </a:t>
            </a:r>
          </a:p>
          <a:p>
            <a:r>
              <a:rPr lang="en-US" sz="3600" dirty="0">
                <a:solidFill>
                  <a:schemeClr val="bg1"/>
                </a:solidFill>
              </a:rPr>
              <a:t>But never found the </a:t>
            </a:r>
            <a:r>
              <a:rPr lang="en-US" sz="3600" dirty="0" smtClean="0">
                <a:solidFill>
                  <a:schemeClr val="bg1"/>
                </a:solidFill>
              </a:rPr>
              <a:t>time.”</a:t>
            </a:r>
            <a:endParaRPr lang="en-US" sz="3600" dirty="0">
              <a:solidFill>
                <a:schemeClr val="bg1"/>
              </a:solidFill>
            </a:endParaRPr>
          </a:p>
        </p:txBody>
      </p:sp>
    </p:spTree>
    <p:extLst>
      <p:ext uri="{BB962C8B-B14F-4D97-AF65-F5344CB8AC3E}">
        <p14:creationId xmlns:p14="http://schemas.microsoft.com/office/powerpoint/2010/main" val="82684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17912"/>
            <a:ext cx="8610600" cy="2123658"/>
          </a:xfrm>
          <a:prstGeom prst="rect">
            <a:avLst/>
          </a:prstGeom>
          <a:noFill/>
        </p:spPr>
        <p:txBody>
          <a:bodyPr wrap="square" rtlCol="0">
            <a:spAutoFit/>
          </a:bodyPr>
          <a:lstStyle/>
          <a:p>
            <a:pPr algn="just"/>
            <a:r>
              <a:rPr lang="en-US" sz="4400" i="1" dirty="0">
                <a:solidFill>
                  <a:schemeClr val="bg1"/>
                </a:solidFill>
              </a:rPr>
              <a:t>O</a:t>
            </a:r>
            <a:r>
              <a:rPr lang="en-US" sz="4400" i="1" dirty="0" smtClean="0">
                <a:solidFill>
                  <a:schemeClr val="bg1"/>
                </a:solidFill>
              </a:rPr>
              <a:t>ne </a:t>
            </a:r>
            <a:r>
              <a:rPr lang="en-US" sz="4400" i="1" dirty="0">
                <a:solidFill>
                  <a:schemeClr val="bg1"/>
                </a:solidFill>
              </a:rPr>
              <a:t>of the defining characteristics of a Christian is that he or she finds time to pray</a:t>
            </a:r>
            <a:r>
              <a:rPr lang="en-US" sz="4400" dirty="0">
                <a:solidFill>
                  <a:schemeClr val="bg1"/>
                </a:solidFill>
              </a:rPr>
              <a:t>.</a:t>
            </a:r>
          </a:p>
        </p:txBody>
      </p:sp>
    </p:spTree>
    <p:extLst>
      <p:ext uri="{BB962C8B-B14F-4D97-AF65-F5344CB8AC3E}">
        <p14:creationId xmlns:p14="http://schemas.microsoft.com/office/powerpoint/2010/main" val="297833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9" y="1371600"/>
            <a:ext cx="9108282" cy="4114800"/>
          </a:xfrm>
          <a:prstGeom prst="rect">
            <a:avLst/>
          </a:prstGeom>
        </p:spPr>
      </p:pic>
    </p:spTree>
    <p:extLst>
      <p:ext uri="{BB962C8B-B14F-4D97-AF65-F5344CB8AC3E}">
        <p14:creationId xmlns:p14="http://schemas.microsoft.com/office/powerpoint/2010/main" val="219363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6:19-20</a:t>
            </a:r>
            <a:endParaRPr lang="en-US" sz="4800" dirty="0">
              <a:solidFill>
                <a:schemeClr val="bg1"/>
              </a:solidFill>
            </a:endParaRPr>
          </a:p>
        </p:txBody>
      </p:sp>
      <p:sp>
        <p:nvSpPr>
          <p:cNvPr id="10" name="TextBox 9"/>
          <p:cNvSpPr txBox="1"/>
          <p:nvPr/>
        </p:nvSpPr>
        <p:spPr>
          <a:xfrm>
            <a:off x="304800" y="914400"/>
            <a:ext cx="8610600" cy="3477875"/>
          </a:xfrm>
          <a:prstGeom prst="rect">
            <a:avLst/>
          </a:prstGeom>
          <a:noFill/>
        </p:spPr>
        <p:txBody>
          <a:bodyPr wrap="square" rtlCol="0">
            <a:spAutoFit/>
          </a:bodyPr>
          <a:lstStyle/>
          <a:p>
            <a:pPr algn="just"/>
            <a:r>
              <a:rPr lang="en-US" sz="4400" i="1" dirty="0">
                <a:solidFill>
                  <a:schemeClr val="bg1"/>
                </a:solidFill>
              </a:rPr>
              <a:t>A</a:t>
            </a:r>
            <a:r>
              <a:rPr lang="en-US" sz="4400" i="1" dirty="0" smtClean="0">
                <a:solidFill>
                  <a:schemeClr val="bg1"/>
                </a:solidFill>
              </a:rPr>
              <a:t>s </a:t>
            </a:r>
            <a:r>
              <a:rPr lang="en-US" sz="4400" i="1" dirty="0">
                <a:solidFill>
                  <a:schemeClr val="bg1"/>
                </a:solidFill>
              </a:rPr>
              <a:t>a weapon in spiritual warfare, we are called to </a:t>
            </a:r>
            <a:r>
              <a:rPr lang="en-US" sz="4400" i="1" dirty="0" smtClean="0">
                <a:solidFill>
                  <a:schemeClr val="bg1"/>
                </a:solidFill>
              </a:rPr>
              <a:t>PRAY for </a:t>
            </a:r>
            <a:r>
              <a:rPr lang="en-US" sz="4400" i="1" dirty="0">
                <a:solidFill>
                  <a:schemeClr val="bg1"/>
                </a:solidFill>
              </a:rPr>
              <a:t>one </a:t>
            </a:r>
            <a:r>
              <a:rPr lang="en-US" sz="4400" i="1" dirty="0" smtClean="0">
                <a:solidFill>
                  <a:schemeClr val="bg1"/>
                </a:solidFill>
              </a:rPr>
              <a:t>another; </a:t>
            </a:r>
            <a:r>
              <a:rPr lang="en-US" sz="4400" i="1" dirty="0">
                <a:solidFill>
                  <a:schemeClr val="bg1"/>
                </a:solidFill>
              </a:rPr>
              <a:t>that the gospel be communicated conceptually, </a:t>
            </a:r>
            <a:r>
              <a:rPr lang="en-US" sz="4400" i="1" dirty="0" smtClean="0">
                <a:solidFill>
                  <a:schemeClr val="bg1"/>
                </a:solidFill>
              </a:rPr>
              <a:t>confidently, </a:t>
            </a:r>
            <a:r>
              <a:rPr lang="en-US" sz="4400" i="1" dirty="0">
                <a:solidFill>
                  <a:schemeClr val="bg1"/>
                </a:solidFill>
              </a:rPr>
              <a:t>clearly, and committedly.</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61555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a:pPr>
            <a:r>
              <a:rPr lang="en-US" sz="3400" b="1" dirty="0" smtClean="0">
                <a:solidFill>
                  <a:schemeClr val="bg1"/>
                </a:solidFill>
              </a:rPr>
              <a:t>The call to pray specifically </a:t>
            </a:r>
            <a:r>
              <a:rPr lang="en-US" sz="3400" b="1" baseline="30000" dirty="0" smtClean="0">
                <a:solidFill>
                  <a:schemeClr val="bg1"/>
                </a:solidFill>
              </a:rPr>
              <a:t>(6:19a)</a:t>
            </a:r>
            <a:endParaRPr lang="en-US" sz="3400" b="1" baseline="30000" dirty="0" smtClean="0">
              <a:solidFill>
                <a:schemeClr val="bg1"/>
              </a:solidFill>
            </a:endParaRPr>
          </a:p>
        </p:txBody>
      </p:sp>
      <p:sp>
        <p:nvSpPr>
          <p:cNvPr id="10" name="TextBox 9"/>
          <p:cNvSpPr txBox="1"/>
          <p:nvPr/>
        </p:nvSpPr>
        <p:spPr>
          <a:xfrm>
            <a:off x="304800" y="772180"/>
            <a:ext cx="8610600" cy="523220"/>
          </a:xfrm>
          <a:prstGeom prst="rect">
            <a:avLst/>
          </a:prstGeom>
          <a:noFill/>
        </p:spPr>
        <p:txBody>
          <a:bodyPr wrap="square" rtlCol="0">
            <a:spAutoFit/>
          </a:bodyPr>
          <a:lstStyle/>
          <a:p>
            <a:r>
              <a:rPr lang="en-US" sz="2800" i="1" dirty="0">
                <a:solidFill>
                  <a:schemeClr val="bg1"/>
                </a:solidFill>
              </a:rPr>
              <a:t>a</a:t>
            </a:r>
            <a:r>
              <a:rPr lang="en-US" sz="2800" i="1" dirty="0" smtClean="0">
                <a:solidFill>
                  <a:schemeClr val="bg1"/>
                </a:solidFill>
              </a:rPr>
              <a:t>nd pray on my behalf…</a:t>
            </a:r>
            <a:endParaRPr lang="en-US" sz="2800" dirty="0">
              <a:solidFill>
                <a:schemeClr val="bg1"/>
              </a:solidFill>
            </a:endParaRPr>
          </a:p>
        </p:txBody>
      </p:sp>
      <p:sp>
        <p:nvSpPr>
          <p:cNvPr id="3" name="TextBox 2"/>
          <p:cNvSpPr txBox="1"/>
          <p:nvPr/>
        </p:nvSpPr>
        <p:spPr>
          <a:xfrm>
            <a:off x="304800" y="1524000"/>
            <a:ext cx="8610600" cy="2554545"/>
          </a:xfrm>
          <a:prstGeom prst="rect">
            <a:avLst/>
          </a:prstGeom>
          <a:noFill/>
        </p:spPr>
        <p:txBody>
          <a:bodyPr wrap="square" rtlCol="0">
            <a:spAutoFit/>
          </a:bodyPr>
          <a:lstStyle/>
          <a:p>
            <a:pPr algn="just"/>
            <a:r>
              <a:rPr lang="en-US" sz="4000" i="1" dirty="0">
                <a:solidFill>
                  <a:schemeClr val="bg1"/>
                </a:solidFill>
              </a:rPr>
              <a:t>I</a:t>
            </a:r>
            <a:r>
              <a:rPr lang="en-US" sz="4000" i="1" dirty="0" smtClean="0">
                <a:solidFill>
                  <a:schemeClr val="bg1"/>
                </a:solidFill>
              </a:rPr>
              <a:t>t </a:t>
            </a:r>
            <a:r>
              <a:rPr lang="en-US" sz="4000" i="1" dirty="0">
                <a:solidFill>
                  <a:schemeClr val="bg1"/>
                </a:solidFill>
              </a:rPr>
              <a:t>is only where the gospel is accurately and boldly proclaimed that a church can grow in spiritual maturity and in numbers.</a:t>
            </a:r>
            <a:endParaRPr lang="en-US" sz="4000" dirty="0">
              <a:solidFill>
                <a:schemeClr val="bg1"/>
              </a:solidFill>
            </a:endParaRPr>
          </a:p>
        </p:txBody>
      </p:sp>
    </p:spTree>
    <p:extLst>
      <p:ext uri="{BB962C8B-B14F-4D97-AF65-F5344CB8AC3E}">
        <p14:creationId xmlns:p14="http://schemas.microsoft.com/office/powerpoint/2010/main" val="33031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59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22793</TotalTime>
  <Words>1198</Words>
  <Application>Microsoft Office PowerPoint</Application>
  <PresentationFormat>On-screen Show (4:3)</PresentationFormat>
  <Paragraphs>75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713</cp:revision>
  <dcterms:created xsi:type="dcterms:W3CDTF">2013-08-08T16:28:40Z</dcterms:created>
  <dcterms:modified xsi:type="dcterms:W3CDTF">2017-08-12T18:12:02Z</dcterms:modified>
</cp:coreProperties>
</file>