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455" r:id="rId2"/>
    <p:sldId id="818" r:id="rId3"/>
    <p:sldId id="1640" r:id="rId4"/>
    <p:sldId id="1402" r:id="rId5"/>
    <p:sldId id="1554" r:id="rId6"/>
    <p:sldId id="1641" r:id="rId7"/>
    <p:sldId id="1627" r:id="rId8"/>
    <p:sldId id="1642" r:id="rId9"/>
    <p:sldId id="1643" r:id="rId10"/>
    <p:sldId id="1644" r:id="rId11"/>
    <p:sldId id="1645" r:id="rId12"/>
    <p:sldId id="85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8/5/2017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8/5/2017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8/5/2017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8/5/2017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8/5/2017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26:36-38; 40-41</a:t>
            </a:r>
            <a:endParaRPr lang="en-US" sz="4800" dirty="0" smtClean="0">
              <a:solidFill>
                <a:schemeClr val="bg1"/>
              </a:solidFill>
            </a:endParaRP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000" i="1" dirty="0">
                <a:solidFill>
                  <a:schemeClr val="bg1"/>
                </a:solidFill>
              </a:rPr>
              <a:t>36 Then Jesus came with them to a place called Gethsemane, and said to His disciples, “Sit here while I go over there and pray.” 37 And He took with Him Peter and the two sons of Zebedee, and began to be grieved and distressed. 38 Then He said to them, “My soul is deeply grieved, to the point of death; remain here and </a:t>
            </a:r>
            <a:r>
              <a:rPr lang="en-US" sz="3000" b="1" i="1" u="sng" dirty="0">
                <a:solidFill>
                  <a:schemeClr val="bg1"/>
                </a:solidFill>
              </a:rPr>
              <a:t>keep watch</a:t>
            </a:r>
            <a:r>
              <a:rPr lang="en-US" sz="3000" i="1" dirty="0">
                <a:solidFill>
                  <a:schemeClr val="bg1"/>
                </a:solidFill>
              </a:rPr>
              <a:t> with Me.” … 40 And He came to the disciples and found them sleeping, and said to Peter, “So, you men could not </a:t>
            </a:r>
            <a:r>
              <a:rPr lang="en-US" sz="3000" b="1" i="1" u="sng" dirty="0">
                <a:solidFill>
                  <a:schemeClr val="bg1"/>
                </a:solidFill>
              </a:rPr>
              <a:t>keep watch</a:t>
            </a:r>
            <a:r>
              <a:rPr lang="en-US" sz="3000" i="1" dirty="0">
                <a:solidFill>
                  <a:schemeClr val="bg1"/>
                </a:solidFill>
              </a:rPr>
              <a:t> with Me for one hour? 41 </a:t>
            </a:r>
            <a:r>
              <a:rPr lang="en-US" sz="3000" b="1" i="1" u="sng" dirty="0">
                <a:solidFill>
                  <a:schemeClr val="bg1"/>
                </a:solidFill>
              </a:rPr>
              <a:t>Keep watching</a:t>
            </a:r>
            <a:r>
              <a:rPr lang="en-US" sz="3000" i="1" dirty="0">
                <a:solidFill>
                  <a:schemeClr val="bg1"/>
                </a:solidFill>
              </a:rPr>
              <a:t> and praying that you may not enter into temptation; the spirit is willing, but the flesh is weak.”</a:t>
            </a:r>
            <a:r>
              <a:rPr lang="en-US" sz="3000" dirty="0">
                <a:solidFill>
                  <a:schemeClr val="bg1"/>
                </a:solidFill>
              </a:rPr>
              <a:t> </a:t>
            </a:r>
            <a:endParaRPr lang="en-US" sz="3000" dirty="0">
              <a:solidFill>
                <a:schemeClr val="bg1"/>
              </a:solidFill>
            </a:endParaRPr>
          </a:p>
        </p:txBody>
      </p:sp>
    </p:spTree>
    <p:extLst>
      <p:ext uri="{BB962C8B-B14F-4D97-AF65-F5344CB8AC3E}">
        <p14:creationId xmlns:p14="http://schemas.microsoft.com/office/powerpoint/2010/main" val="37578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763000" cy="61555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4"/>
            </a:pPr>
            <a:r>
              <a:rPr lang="en-US" sz="3400" b="1" dirty="0" smtClean="0">
                <a:solidFill>
                  <a:schemeClr val="bg1"/>
                </a:solidFill>
              </a:rPr>
              <a:t>Spiritual alertness: requires denial of self</a:t>
            </a:r>
            <a:endParaRPr lang="en-US" sz="3400" b="1" baseline="30000" dirty="0" smtClean="0">
              <a:solidFill>
                <a:schemeClr val="bg1"/>
              </a:solidFill>
            </a:endParaRPr>
          </a:p>
        </p:txBody>
      </p:sp>
      <p:sp>
        <p:nvSpPr>
          <p:cNvPr id="10" name="TextBox 9"/>
          <p:cNvSpPr txBox="1"/>
          <p:nvPr/>
        </p:nvSpPr>
        <p:spPr>
          <a:xfrm>
            <a:off x="304800" y="772180"/>
            <a:ext cx="8610600" cy="954107"/>
          </a:xfrm>
          <a:prstGeom prst="rect">
            <a:avLst/>
          </a:prstGeom>
          <a:noFill/>
        </p:spPr>
        <p:txBody>
          <a:bodyPr wrap="square" rtlCol="0">
            <a:spAutoFit/>
          </a:bodyPr>
          <a:lstStyle/>
          <a:p>
            <a:r>
              <a:rPr lang="en-US" sz="2800" i="1" dirty="0">
                <a:solidFill>
                  <a:schemeClr val="bg1"/>
                </a:solidFill>
              </a:rPr>
              <a:t>and with this in view, be on the </a:t>
            </a:r>
            <a:r>
              <a:rPr lang="en-US" sz="2800" i="1" dirty="0" smtClean="0">
                <a:solidFill>
                  <a:schemeClr val="bg1"/>
                </a:solidFill>
              </a:rPr>
              <a:t>alert with all perseverance and petition for all the saints…</a:t>
            </a:r>
            <a:endParaRPr lang="en-US" sz="2800" dirty="0">
              <a:solidFill>
                <a:schemeClr val="bg1"/>
              </a:solidFill>
            </a:endParaRPr>
          </a:p>
        </p:txBody>
      </p:sp>
      <p:sp>
        <p:nvSpPr>
          <p:cNvPr id="3" name="TextBox 2"/>
          <p:cNvSpPr txBox="1"/>
          <p:nvPr/>
        </p:nvSpPr>
        <p:spPr>
          <a:xfrm>
            <a:off x="304800" y="1747897"/>
            <a:ext cx="8610600" cy="2062103"/>
          </a:xfrm>
          <a:prstGeom prst="rect">
            <a:avLst/>
          </a:prstGeom>
          <a:noFill/>
        </p:spPr>
        <p:txBody>
          <a:bodyPr wrap="square" rtlCol="0">
            <a:spAutoFit/>
          </a:bodyPr>
          <a:lstStyle/>
          <a:p>
            <a:pPr algn="just"/>
            <a:r>
              <a:rPr lang="en-US" sz="3200" dirty="0" smtClean="0">
                <a:solidFill>
                  <a:schemeClr val="bg1"/>
                </a:solidFill>
              </a:rPr>
              <a:t>“If </a:t>
            </a:r>
            <a:r>
              <a:rPr lang="en-US" sz="3200" dirty="0">
                <a:solidFill>
                  <a:schemeClr val="bg1"/>
                </a:solidFill>
              </a:rPr>
              <a:t>you are going to pray for others, you must stop thinking about yourself so that you can focus on others.  Self-focused; self-absorbed people do not pray for others</a:t>
            </a:r>
            <a:r>
              <a:rPr lang="en-US" sz="3200" dirty="0" smtClean="0">
                <a:solidFill>
                  <a:schemeClr val="bg1"/>
                </a:solidFill>
              </a:rPr>
              <a:t>.” </a:t>
            </a:r>
            <a:endParaRPr lang="en-US" sz="3200" dirty="0">
              <a:solidFill>
                <a:schemeClr val="bg1"/>
              </a:solidFill>
            </a:endParaRPr>
          </a:p>
        </p:txBody>
      </p:sp>
      <p:sp>
        <p:nvSpPr>
          <p:cNvPr id="6" name="TextBox 5"/>
          <p:cNvSpPr txBox="1"/>
          <p:nvPr/>
        </p:nvSpPr>
        <p:spPr>
          <a:xfrm>
            <a:off x="304800" y="4033897"/>
            <a:ext cx="8610600" cy="1077218"/>
          </a:xfrm>
          <a:prstGeom prst="rect">
            <a:avLst/>
          </a:prstGeom>
          <a:noFill/>
        </p:spPr>
        <p:txBody>
          <a:bodyPr wrap="square" rtlCol="0">
            <a:spAutoFit/>
          </a:bodyPr>
          <a:lstStyle/>
          <a:p>
            <a:pPr algn="just"/>
            <a:r>
              <a:rPr lang="en-US" sz="3200" i="1" dirty="0">
                <a:solidFill>
                  <a:schemeClr val="bg1"/>
                </a:solidFill>
              </a:rPr>
              <a:t>The greatest cure to self-pity and discouragement is found in serving others to the glory of God.</a:t>
            </a:r>
            <a:r>
              <a:rPr lang="en-US" sz="3200" dirty="0">
                <a:solidFill>
                  <a:schemeClr val="bg1"/>
                </a:solidFill>
              </a:rPr>
              <a:t> </a:t>
            </a:r>
          </a:p>
        </p:txBody>
      </p:sp>
    </p:spTree>
    <p:extLst>
      <p:ext uri="{BB962C8B-B14F-4D97-AF65-F5344CB8AC3E}">
        <p14:creationId xmlns:p14="http://schemas.microsoft.com/office/powerpoint/2010/main" val="28973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6:18-20</a:t>
            </a: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600" i="1" dirty="0">
                <a:solidFill>
                  <a:schemeClr val="bg1"/>
                </a:solidFill>
              </a:rPr>
              <a:t> 18 With all prayer and petition pray at all times in the Spirit, and with this in view, be on the alert with all perseverance and petition for all the saints, 19 and pray on my behalf, that utterance may be given to me in the opening of my mouth, to make known with boldness the mystery of the gospel, 20 for which I am an ambassador in chains; that in proclaiming it I may speak boldly, as I ought to speak.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6961"/>
            <a:ext cx="9144000" cy="5144077"/>
          </a:xfrm>
          <a:prstGeom prst="rect">
            <a:avLst/>
          </a:prstGeom>
        </p:spPr>
      </p:pic>
    </p:spTree>
    <p:extLst>
      <p:ext uri="{BB962C8B-B14F-4D97-AF65-F5344CB8AC3E}">
        <p14:creationId xmlns:p14="http://schemas.microsoft.com/office/powerpoint/2010/main" val="219363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6:18b</a:t>
            </a:r>
            <a:endParaRPr lang="en-US" sz="4800" dirty="0">
              <a:solidFill>
                <a:schemeClr val="bg1"/>
              </a:solidFill>
            </a:endParaRP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In order to stand firm in the faith, believers must practice being spiritually alert in the battle against the devil; an alertness characterized by dependence; determination and denial of self.</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1555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Spiritual alertness: a description</a:t>
            </a:r>
            <a:endParaRPr lang="en-US" sz="3400" b="1" baseline="30000" dirty="0" smtClean="0">
              <a:solidFill>
                <a:schemeClr val="bg1"/>
              </a:solidFill>
            </a:endParaRPr>
          </a:p>
        </p:txBody>
      </p:sp>
      <p:sp>
        <p:nvSpPr>
          <p:cNvPr id="10" name="TextBox 9"/>
          <p:cNvSpPr txBox="1"/>
          <p:nvPr/>
        </p:nvSpPr>
        <p:spPr>
          <a:xfrm>
            <a:off x="304800" y="772180"/>
            <a:ext cx="8610600" cy="523220"/>
          </a:xfrm>
          <a:prstGeom prst="rect">
            <a:avLst/>
          </a:prstGeom>
          <a:noFill/>
        </p:spPr>
        <p:txBody>
          <a:bodyPr wrap="square" rtlCol="0">
            <a:spAutoFit/>
          </a:bodyPr>
          <a:lstStyle/>
          <a:p>
            <a:r>
              <a:rPr lang="en-US" sz="2800" i="1" dirty="0">
                <a:solidFill>
                  <a:schemeClr val="bg1"/>
                </a:solidFill>
              </a:rPr>
              <a:t>and with this in view, be on the </a:t>
            </a:r>
            <a:r>
              <a:rPr lang="en-US" sz="2800" i="1" dirty="0" smtClean="0">
                <a:solidFill>
                  <a:schemeClr val="bg1"/>
                </a:solidFill>
              </a:rPr>
              <a:t>alert…</a:t>
            </a:r>
            <a:endParaRPr lang="en-US" sz="2800" dirty="0">
              <a:solidFill>
                <a:schemeClr val="bg1"/>
              </a:solidFill>
            </a:endParaRPr>
          </a:p>
        </p:txBody>
      </p:sp>
      <p:sp>
        <p:nvSpPr>
          <p:cNvPr id="3" name="TextBox 2"/>
          <p:cNvSpPr txBox="1"/>
          <p:nvPr/>
        </p:nvSpPr>
        <p:spPr>
          <a:xfrm>
            <a:off x="304800" y="1524000"/>
            <a:ext cx="8610600" cy="584775"/>
          </a:xfrm>
          <a:prstGeom prst="rect">
            <a:avLst/>
          </a:prstGeom>
          <a:noFill/>
        </p:spPr>
        <p:txBody>
          <a:bodyPr wrap="square" rtlCol="0">
            <a:spAutoFit/>
          </a:bodyPr>
          <a:lstStyle/>
          <a:p>
            <a:pPr algn="just"/>
            <a:r>
              <a:rPr lang="en-US" sz="3200" dirty="0" smtClean="0">
                <a:solidFill>
                  <a:schemeClr val="bg1"/>
                </a:solidFill>
              </a:rPr>
              <a:t>“be on the alert” – being watchful, alert, carefully</a:t>
            </a:r>
            <a:endParaRPr lang="en-US" sz="3200" baseline="30000" dirty="0" smtClean="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1555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Spiritual alertness: requires dependence</a:t>
            </a:r>
            <a:endParaRPr lang="en-US" sz="3400" b="1" baseline="30000" dirty="0" smtClean="0">
              <a:solidFill>
                <a:schemeClr val="bg1"/>
              </a:solidFill>
            </a:endParaRPr>
          </a:p>
        </p:txBody>
      </p:sp>
      <p:sp>
        <p:nvSpPr>
          <p:cNvPr id="10" name="TextBox 9"/>
          <p:cNvSpPr txBox="1"/>
          <p:nvPr/>
        </p:nvSpPr>
        <p:spPr>
          <a:xfrm>
            <a:off x="304800" y="772180"/>
            <a:ext cx="8610600" cy="523220"/>
          </a:xfrm>
          <a:prstGeom prst="rect">
            <a:avLst/>
          </a:prstGeom>
          <a:noFill/>
        </p:spPr>
        <p:txBody>
          <a:bodyPr wrap="square" rtlCol="0">
            <a:spAutoFit/>
          </a:bodyPr>
          <a:lstStyle/>
          <a:p>
            <a:r>
              <a:rPr lang="en-US" sz="2800" i="1" dirty="0">
                <a:solidFill>
                  <a:schemeClr val="bg1"/>
                </a:solidFill>
              </a:rPr>
              <a:t>and with this in </a:t>
            </a:r>
            <a:r>
              <a:rPr lang="en-US" sz="2800" i="1" dirty="0" smtClean="0">
                <a:solidFill>
                  <a:schemeClr val="bg1"/>
                </a:solidFill>
              </a:rPr>
              <a:t>view…</a:t>
            </a:r>
            <a:endParaRPr lang="en-US" sz="2800" dirty="0">
              <a:solidFill>
                <a:schemeClr val="bg1"/>
              </a:solidFill>
            </a:endParaRPr>
          </a:p>
        </p:txBody>
      </p:sp>
      <p:sp>
        <p:nvSpPr>
          <p:cNvPr id="3" name="TextBox 2"/>
          <p:cNvSpPr txBox="1"/>
          <p:nvPr/>
        </p:nvSpPr>
        <p:spPr>
          <a:xfrm>
            <a:off x="304800" y="1524000"/>
            <a:ext cx="8610600" cy="4524315"/>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smtClean="0">
                <a:solidFill>
                  <a:schemeClr val="bg1"/>
                </a:solidFill>
              </a:rPr>
              <a:t>ESV - </a:t>
            </a:r>
            <a:r>
              <a:rPr lang="en-US" sz="3200" i="1" dirty="0" smtClean="0">
                <a:solidFill>
                  <a:schemeClr val="bg1"/>
                </a:solidFill>
              </a:rPr>
              <a:t>“</a:t>
            </a:r>
            <a:r>
              <a:rPr lang="en-US" sz="3200" i="1" dirty="0">
                <a:solidFill>
                  <a:schemeClr val="bg1"/>
                </a:solidFill>
              </a:rPr>
              <a:t>to that end…”</a:t>
            </a:r>
            <a:r>
              <a:rPr lang="en-US" sz="3200" dirty="0">
                <a:solidFill>
                  <a:schemeClr val="bg1"/>
                </a:solidFill>
              </a:rPr>
              <a:t> </a:t>
            </a:r>
            <a:endParaRPr lang="en-US" sz="3200" dirty="0" smtClean="0">
              <a:solidFill>
                <a:schemeClr val="bg1"/>
              </a:solidFill>
            </a:endParaRPr>
          </a:p>
          <a:p>
            <a:pPr marL="457200" indent="-457200" algn="just">
              <a:buFont typeface="Wingdings" panose="05000000000000000000" pitchFamily="2" charset="2"/>
              <a:buChar char="§"/>
            </a:pPr>
            <a:r>
              <a:rPr lang="en-US" sz="3200" dirty="0" smtClean="0">
                <a:solidFill>
                  <a:schemeClr val="bg1"/>
                </a:solidFill>
              </a:rPr>
              <a:t>NIV - </a:t>
            </a:r>
            <a:r>
              <a:rPr lang="en-US" sz="3200" i="1" dirty="0">
                <a:solidFill>
                  <a:schemeClr val="bg1"/>
                </a:solidFill>
              </a:rPr>
              <a:t>“with this in mind…”</a:t>
            </a:r>
            <a:r>
              <a:rPr lang="en-US" sz="3200" dirty="0">
                <a:solidFill>
                  <a:schemeClr val="bg1"/>
                </a:solidFill>
              </a:rPr>
              <a:t>  </a:t>
            </a:r>
            <a:endParaRPr lang="en-US" sz="3200" dirty="0" smtClean="0">
              <a:solidFill>
                <a:schemeClr val="bg1"/>
              </a:solidFill>
            </a:endParaRPr>
          </a:p>
          <a:p>
            <a:pPr marL="457200" indent="-457200" algn="just">
              <a:buFont typeface="Wingdings" panose="05000000000000000000" pitchFamily="2" charset="2"/>
              <a:buChar char="§"/>
            </a:pPr>
            <a:r>
              <a:rPr lang="en-US" sz="3200" dirty="0" smtClean="0">
                <a:solidFill>
                  <a:schemeClr val="bg1"/>
                </a:solidFill>
              </a:rPr>
              <a:t>NKJV – </a:t>
            </a:r>
            <a:r>
              <a:rPr lang="en-US" sz="3200" i="1" dirty="0" smtClean="0">
                <a:solidFill>
                  <a:schemeClr val="bg1"/>
                </a:solidFill>
              </a:rPr>
              <a:t>“and </a:t>
            </a:r>
            <a:r>
              <a:rPr lang="en-US" sz="3200" i="1" dirty="0">
                <a:solidFill>
                  <a:schemeClr val="bg1"/>
                </a:solidFill>
              </a:rPr>
              <a:t>being watchful to this end…”</a:t>
            </a:r>
            <a:r>
              <a:rPr lang="en-US" sz="3200" dirty="0">
                <a:solidFill>
                  <a:schemeClr val="bg1"/>
                </a:solidFill>
              </a:rPr>
              <a:t> </a:t>
            </a:r>
            <a:endParaRPr lang="en-US" sz="3200" dirty="0" smtClean="0">
              <a:solidFill>
                <a:schemeClr val="bg1"/>
              </a:solidFill>
            </a:endParaRPr>
          </a:p>
          <a:p>
            <a:pPr algn="just"/>
            <a:endParaRPr lang="en-US" sz="3200" dirty="0">
              <a:solidFill>
                <a:schemeClr val="bg1"/>
              </a:solidFill>
            </a:endParaRPr>
          </a:p>
          <a:p>
            <a:pPr algn="just"/>
            <a:r>
              <a:rPr lang="en-US" sz="3200" dirty="0" smtClean="0">
                <a:solidFill>
                  <a:schemeClr val="bg1"/>
                </a:solidFill>
              </a:rPr>
              <a:t>“With </a:t>
            </a:r>
            <a:r>
              <a:rPr lang="en-US" sz="3200" dirty="0">
                <a:solidFill>
                  <a:schemeClr val="bg1"/>
                </a:solidFill>
              </a:rPr>
              <a:t>what in view?  </a:t>
            </a:r>
            <a:r>
              <a:rPr lang="en-US" sz="3200" dirty="0" smtClean="0">
                <a:solidFill>
                  <a:schemeClr val="bg1"/>
                </a:solidFill>
              </a:rPr>
              <a:t>Or, “to what </a:t>
            </a:r>
            <a:r>
              <a:rPr lang="en-US" sz="3200" dirty="0">
                <a:solidFill>
                  <a:schemeClr val="bg1"/>
                </a:solidFill>
              </a:rPr>
              <a:t>end?” </a:t>
            </a:r>
            <a:endParaRPr lang="en-US" sz="3200" dirty="0" smtClean="0">
              <a:solidFill>
                <a:schemeClr val="bg1"/>
              </a:solidFill>
            </a:endParaRPr>
          </a:p>
          <a:p>
            <a:pPr algn="just"/>
            <a:endParaRPr lang="en-US" sz="3200" dirty="0">
              <a:solidFill>
                <a:schemeClr val="bg1"/>
              </a:solidFill>
            </a:endParaRPr>
          </a:p>
          <a:p>
            <a:pPr algn="just"/>
            <a:r>
              <a:rPr lang="en-US" sz="3200" dirty="0" smtClean="0">
                <a:solidFill>
                  <a:schemeClr val="bg1"/>
                </a:solidFill>
              </a:rPr>
              <a:t>All </a:t>
            </a:r>
            <a:r>
              <a:rPr lang="en-US" sz="3200" dirty="0">
                <a:solidFill>
                  <a:schemeClr val="bg1"/>
                </a:solidFill>
              </a:rPr>
              <a:t>of these are calls to look back; a call to be dependent upon something or someone that has just been revealed. </a:t>
            </a:r>
            <a:endParaRPr lang="en-US" sz="3200" baseline="30000" dirty="0" smtClean="0">
              <a:solidFill>
                <a:schemeClr val="bg1"/>
              </a:solidFill>
            </a:endParaRPr>
          </a:p>
        </p:txBody>
      </p:sp>
    </p:spTree>
    <p:extLst>
      <p:ext uri="{BB962C8B-B14F-4D97-AF65-F5344CB8AC3E}">
        <p14:creationId xmlns:p14="http://schemas.microsoft.com/office/powerpoint/2010/main" val="30147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1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750"/>
                                        <p:tgtEl>
                                          <p:spTgt spid="3">
                                            <p:txEl>
                                              <p:pRg st="1" end="1"/>
                                            </p:txEl>
                                          </p:spTgt>
                                        </p:tgtEl>
                                      </p:cBhvr>
                                    </p:animEffect>
                                  </p:childTnLst>
                                </p:cTn>
                              </p:par>
                            </p:childTnLst>
                          </p:cTn>
                        </p:par>
                        <p:par>
                          <p:cTn id="16" fill="hold">
                            <p:stCondLst>
                              <p:cond delay="10000"/>
                            </p:stCondLst>
                            <p:childTnLst>
                              <p:par>
                                <p:cTn id="17" presetID="10" presetClass="entr" presetSubtype="0" fill="hold" nodeType="afterEffect">
                                  <p:stCondLst>
                                    <p:cond delay="1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750"/>
                                        <p:tgtEl>
                                          <p:spTgt spid="3">
                                            <p:txEl>
                                              <p:pRg st="2" end="2"/>
                                            </p:txEl>
                                          </p:spTgt>
                                        </p:tgtEl>
                                      </p:cBhvr>
                                    </p:animEffect>
                                  </p:childTnLst>
                                </p:cTn>
                              </p:par>
                            </p:childTnLst>
                          </p:cTn>
                        </p:par>
                        <p:par>
                          <p:cTn id="20" fill="hold">
                            <p:stCondLst>
                              <p:cond delay="14000"/>
                            </p:stCondLst>
                            <p:childTnLst>
                              <p:par>
                                <p:cTn id="21" presetID="10" presetClass="entr" presetSubtype="0" fill="hold" nodeType="afterEffect">
                                  <p:stCondLst>
                                    <p:cond delay="1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750"/>
                                        <p:tgtEl>
                                          <p:spTgt spid="3">
                                            <p:txEl>
                                              <p:pRg st="4" end="4"/>
                                            </p:txEl>
                                          </p:spTgt>
                                        </p:tgtEl>
                                      </p:cBhvr>
                                    </p:animEffect>
                                  </p:childTnLst>
                                </p:cTn>
                              </p:par>
                            </p:childTnLst>
                          </p:cTn>
                        </p:par>
                        <p:par>
                          <p:cTn id="24" fill="hold">
                            <p:stCondLst>
                              <p:cond delay="18000"/>
                            </p:stCondLst>
                            <p:childTnLst>
                              <p:par>
                                <p:cTn id="25" presetID="10" presetClass="entr" presetSubtype="0" fill="hold" nodeType="afterEffect">
                                  <p:stCondLst>
                                    <p:cond delay="1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Piper</a:t>
            </a:r>
            <a:endParaRPr lang="en-US" sz="4800" dirty="0" smtClean="0">
              <a:solidFill>
                <a:schemeClr val="bg1"/>
              </a:solidFill>
            </a:endParaRPr>
          </a:p>
        </p:txBody>
      </p:sp>
      <p:sp>
        <p:nvSpPr>
          <p:cNvPr id="7" name="TextBox 6"/>
          <p:cNvSpPr txBox="1"/>
          <p:nvPr/>
        </p:nvSpPr>
        <p:spPr>
          <a:xfrm>
            <a:off x="304800" y="1143000"/>
            <a:ext cx="8610600" cy="2554545"/>
          </a:xfrm>
          <a:prstGeom prst="rect">
            <a:avLst/>
          </a:prstGeom>
          <a:noFill/>
        </p:spPr>
        <p:txBody>
          <a:bodyPr wrap="square" rtlCol="0">
            <a:spAutoFit/>
          </a:bodyPr>
          <a:lstStyle/>
          <a:p>
            <a:pPr algn="just"/>
            <a:r>
              <a:rPr lang="en-US" sz="4000" i="1" dirty="0">
                <a:solidFill>
                  <a:schemeClr val="bg1"/>
                </a:solidFill>
              </a:rPr>
              <a:t>Most people show by their priorities and their casual approach to spiritual things that they believe we are at peacetime not wartime.</a:t>
            </a:r>
            <a:endParaRPr lang="en-US" sz="4000" dirty="0">
              <a:solidFill>
                <a:schemeClr val="bg1"/>
              </a:solidFill>
            </a:endParaRPr>
          </a:p>
        </p:txBody>
      </p:sp>
    </p:spTree>
    <p:extLst>
      <p:ext uri="{BB962C8B-B14F-4D97-AF65-F5344CB8AC3E}">
        <p14:creationId xmlns:p14="http://schemas.microsoft.com/office/powerpoint/2010/main" val="17617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Piper</a:t>
            </a:r>
            <a:endParaRPr lang="en-US" sz="4800" dirty="0" smtClean="0">
              <a:solidFill>
                <a:schemeClr val="bg1"/>
              </a:solidFill>
            </a:endParaRPr>
          </a:p>
        </p:txBody>
      </p:sp>
      <p:sp>
        <p:nvSpPr>
          <p:cNvPr id="7" name="TextBox 6"/>
          <p:cNvSpPr txBox="1"/>
          <p:nvPr/>
        </p:nvSpPr>
        <p:spPr>
          <a:xfrm>
            <a:off x="304800" y="1143000"/>
            <a:ext cx="8610600" cy="1323439"/>
          </a:xfrm>
          <a:prstGeom prst="rect">
            <a:avLst/>
          </a:prstGeom>
          <a:noFill/>
        </p:spPr>
        <p:txBody>
          <a:bodyPr wrap="square" rtlCol="0">
            <a:spAutoFit/>
          </a:bodyPr>
          <a:lstStyle/>
          <a:p>
            <a:pPr algn="just"/>
            <a:r>
              <a:rPr lang="en-US" sz="4000" i="1" dirty="0" smtClean="0">
                <a:solidFill>
                  <a:schemeClr val="bg1"/>
                </a:solidFill>
              </a:rPr>
              <a:t>Until </a:t>
            </a:r>
            <a:r>
              <a:rPr lang="en-US" sz="4000" i="1" dirty="0">
                <a:solidFill>
                  <a:schemeClr val="bg1"/>
                </a:solidFill>
              </a:rPr>
              <a:t>you know that life is war, you cannot know what prayer is for</a:t>
            </a:r>
            <a:r>
              <a:rPr lang="en-US" sz="4000" i="1"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7014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763000" cy="61555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3400" b="1" dirty="0" smtClean="0">
                <a:solidFill>
                  <a:schemeClr val="bg1"/>
                </a:solidFill>
              </a:rPr>
              <a:t>Spiritual alertness: requires determination</a:t>
            </a:r>
            <a:endParaRPr lang="en-US" sz="3400" b="1" baseline="30000" dirty="0" smtClean="0">
              <a:solidFill>
                <a:schemeClr val="bg1"/>
              </a:solidFill>
            </a:endParaRPr>
          </a:p>
        </p:txBody>
      </p:sp>
      <p:sp>
        <p:nvSpPr>
          <p:cNvPr id="10" name="TextBox 9"/>
          <p:cNvSpPr txBox="1"/>
          <p:nvPr/>
        </p:nvSpPr>
        <p:spPr>
          <a:xfrm>
            <a:off x="304800" y="772180"/>
            <a:ext cx="8610600" cy="523220"/>
          </a:xfrm>
          <a:prstGeom prst="rect">
            <a:avLst/>
          </a:prstGeom>
          <a:noFill/>
        </p:spPr>
        <p:txBody>
          <a:bodyPr wrap="square" rtlCol="0">
            <a:spAutoFit/>
          </a:bodyPr>
          <a:lstStyle/>
          <a:p>
            <a:r>
              <a:rPr lang="en-US" sz="2800" i="1" dirty="0">
                <a:solidFill>
                  <a:schemeClr val="bg1"/>
                </a:solidFill>
              </a:rPr>
              <a:t>and with this in view, be on the </a:t>
            </a:r>
            <a:r>
              <a:rPr lang="en-US" sz="2800" i="1" dirty="0" smtClean="0">
                <a:solidFill>
                  <a:schemeClr val="bg1"/>
                </a:solidFill>
              </a:rPr>
              <a:t>alert with all perseverance</a:t>
            </a:r>
            <a:endParaRPr lang="en-US" sz="2800" dirty="0">
              <a:solidFill>
                <a:schemeClr val="bg1"/>
              </a:solidFill>
            </a:endParaRPr>
          </a:p>
        </p:txBody>
      </p:sp>
      <p:sp>
        <p:nvSpPr>
          <p:cNvPr id="3" name="TextBox 2"/>
          <p:cNvSpPr txBox="1"/>
          <p:nvPr/>
        </p:nvSpPr>
        <p:spPr>
          <a:xfrm>
            <a:off x="304800" y="1524000"/>
            <a:ext cx="8610600" cy="2062103"/>
          </a:xfrm>
          <a:prstGeom prst="rect">
            <a:avLst/>
          </a:prstGeom>
          <a:noFill/>
        </p:spPr>
        <p:txBody>
          <a:bodyPr wrap="square" rtlCol="0">
            <a:spAutoFit/>
          </a:bodyPr>
          <a:lstStyle/>
          <a:p>
            <a:pPr algn="just"/>
            <a:r>
              <a:rPr lang="en-US" sz="3200" dirty="0" smtClean="0">
                <a:solidFill>
                  <a:schemeClr val="bg1"/>
                </a:solidFill>
              </a:rPr>
              <a:t>“perseverance” - full</a:t>
            </a:r>
            <a:r>
              <a:rPr lang="en-US" sz="3200" dirty="0">
                <a:solidFill>
                  <a:schemeClr val="bg1"/>
                </a:solidFill>
              </a:rPr>
              <a:t>, continual, constant determination without wavering, without falling back.  We might translate it as “</a:t>
            </a:r>
            <a:r>
              <a:rPr lang="en-US" sz="3200" dirty="0" smtClean="0">
                <a:solidFill>
                  <a:schemeClr val="bg1"/>
                </a:solidFill>
              </a:rPr>
              <a:t>steadfastness” </a:t>
            </a:r>
            <a:r>
              <a:rPr lang="en-US" sz="3200" dirty="0">
                <a:solidFill>
                  <a:schemeClr val="bg1"/>
                </a:solidFill>
              </a:rPr>
              <a:t>or </a:t>
            </a:r>
            <a:r>
              <a:rPr lang="en-US" sz="3200" dirty="0" smtClean="0">
                <a:solidFill>
                  <a:schemeClr val="bg1"/>
                </a:solidFill>
              </a:rPr>
              <a:t>“immovability.”  </a:t>
            </a:r>
            <a:endParaRPr lang="en-US" sz="3200" dirty="0">
              <a:solidFill>
                <a:schemeClr val="bg1"/>
              </a:solidFill>
            </a:endParaRPr>
          </a:p>
        </p:txBody>
      </p:sp>
    </p:spTree>
    <p:extLst>
      <p:ext uri="{BB962C8B-B14F-4D97-AF65-F5344CB8AC3E}">
        <p14:creationId xmlns:p14="http://schemas.microsoft.com/office/powerpoint/2010/main" val="15572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22596</TotalTime>
  <Words>544</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707</cp:revision>
  <dcterms:created xsi:type="dcterms:W3CDTF">2013-08-08T16:28:40Z</dcterms:created>
  <dcterms:modified xsi:type="dcterms:W3CDTF">2017-08-05T21:39:38Z</dcterms:modified>
</cp:coreProperties>
</file>