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455" r:id="rId2"/>
    <p:sldId id="818" r:id="rId3"/>
    <p:sldId id="1613" r:id="rId4"/>
    <p:sldId id="1625" r:id="rId5"/>
    <p:sldId id="1626" r:id="rId6"/>
    <p:sldId id="1627" r:id="rId7"/>
    <p:sldId id="1628" r:id="rId8"/>
    <p:sldId id="1402" r:id="rId9"/>
    <p:sldId id="1554" r:id="rId10"/>
    <p:sldId id="1614" r:id="rId11"/>
    <p:sldId id="1630" r:id="rId12"/>
    <p:sldId id="1631" r:id="rId13"/>
    <p:sldId id="1632" r:id="rId14"/>
    <p:sldId id="1633" r:id="rId15"/>
    <p:sldId id="1634" r:id="rId16"/>
    <p:sldId id="1635" r:id="rId17"/>
    <p:sldId id="1629" r:id="rId18"/>
    <p:sldId id="1636" r:id="rId19"/>
    <p:sldId id="1637" r:id="rId20"/>
    <p:sldId id="1638" r:id="rId21"/>
    <p:sldId id="1639" r:id="rId22"/>
    <p:sldId id="85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7/22/2017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7/22/2017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7/22/2017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7/22/2017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7/22/2017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Philippians 4:6</a:t>
            </a:r>
            <a:endParaRPr lang="en-US" sz="4800" dirty="0" smtClean="0">
              <a:solidFill>
                <a:schemeClr val="bg1"/>
              </a:solidFill>
            </a:endParaRPr>
          </a:p>
        </p:txBody>
      </p:sp>
      <p:sp>
        <p:nvSpPr>
          <p:cNvPr id="7" name="TextBox 6"/>
          <p:cNvSpPr txBox="1"/>
          <p:nvPr/>
        </p:nvSpPr>
        <p:spPr>
          <a:xfrm>
            <a:off x="304800" y="1143000"/>
            <a:ext cx="8610600" cy="3170099"/>
          </a:xfrm>
          <a:prstGeom prst="rect">
            <a:avLst/>
          </a:prstGeom>
          <a:noFill/>
        </p:spPr>
        <p:txBody>
          <a:bodyPr wrap="square" rtlCol="0">
            <a:spAutoFit/>
          </a:bodyPr>
          <a:lstStyle/>
          <a:p>
            <a:pPr algn="just"/>
            <a:r>
              <a:rPr lang="en-US" sz="4000" i="1" dirty="0">
                <a:solidFill>
                  <a:schemeClr val="bg1"/>
                </a:solidFill>
              </a:rPr>
              <a:t>“Be anxious for nothing, but in everything by prayer </a:t>
            </a:r>
            <a:r>
              <a:rPr lang="en-US" sz="4000" i="1" baseline="30000" dirty="0">
                <a:solidFill>
                  <a:schemeClr val="bg1"/>
                </a:solidFill>
              </a:rPr>
              <a:t>[general attitude of prayer] </a:t>
            </a:r>
            <a:r>
              <a:rPr lang="en-US" sz="4000" i="1" dirty="0">
                <a:solidFill>
                  <a:schemeClr val="bg1"/>
                </a:solidFill>
              </a:rPr>
              <a:t>and supplication </a:t>
            </a:r>
            <a:r>
              <a:rPr lang="en-US" sz="4000" i="1" baseline="30000" dirty="0">
                <a:solidFill>
                  <a:schemeClr val="bg1"/>
                </a:solidFill>
              </a:rPr>
              <a:t>[specific prayer] </a:t>
            </a:r>
            <a:r>
              <a:rPr lang="en-US" sz="4000" i="1" dirty="0">
                <a:solidFill>
                  <a:schemeClr val="bg1"/>
                </a:solidFill>
              </a:rPr>
              <a:t>with thanksgiving let your requests be made known to God.”</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21523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4000" b="1" dirty="0" smtClean="0">
                <a:solidFill>
                  <a:schemeClr val="bg1"/>
                </a:solidFill>
              </a:rPr>
              <a:t>The particulars of prayer </a:t>
            </a:r>
            <a:r>
              <a:rPr lang="en-US" sz="4000" b="1" baseline="30000" dirty="0" smtClean="0">
                <a:solidFill>
                  <a:schemeClr val="bg1"/>
                </a:solidFill>
              </a:rPr>
              <a:t>(18a)</a:t>
            </a:r>
            <a:endParaRPr lang="en-US" sz="40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r>
              <a:rPr lang="en-US" sz="2800" i="1" dirty="0">
                <a:solidFill>
                  <a:schemeClr val="bg1"/>
                </a:solidFill>
              </a:rPr>
              <a:t>“with all prayer and [all] petition…”</a:t>
            </a:r>
            <a:endParaRPr lang="en-US" sz="2800" dirty="0">
              <a:solidFill>
                <a:schemeClr val="bg1"/>
              </a:solidFill>
            </a:endParaRPr>
          </a:p>
        </p:txBody>
      </p:sp>
      <p:sp>
        <p:nvSpPr>
          <p:cNvPr id="3" name="TextBox 2"/>
          <p:cNvSpPr txBox="1"/>
          <p:nvPr/>
        </p:nvSpPr>
        <p:spPr>
          <a:xfrm>
            <a:off x="304800" y="1524000"/>
            <a:ext cx="8610600" cy="584775"/>
          </a:xfrm>
          <a:prstGeom prst="rect">
            <a:avLst/>
          </a:prstGeom>
          <a:noFill/>
        </p:spPr>
        <p:txBody>
          <a:bodyPr wrap="square" rtlCol="0">
            <a:spAutoFit/>
          </a:bodyPr>
          <a:lstStyle/>
          <a:p>
            <a:pPr marL="742950" indent="-742950" algn="just">
              <a:buAutoNum type="alphaUcPeriod"/>
            </a:pPr>
            <a:r>
              <a:rPr lang="en-US" sz="3200" dirty="0" smtClean="0">
                <a:solidFill>
                  <a:schemeClr val="bg1"/>
                </a:solidFill>
              </a:rPr>
              <a:t>The </a:t>
            </a:r>
            <a:r>
              <a:rPr lang="en-US" sz="3200" u="sng" dirty="0" smtClean="0">
                <a:solidFill>
                  <a:schemeClr val="bg1"/>
                </a:solidFill>
              </a:rPr>
              <a:t>profoundness</a:t>
            </a:r>
            <a:r>
              <a:rPr lang="en-US" sz="3200" dirty="0" smtClean="0">
                <a:solidFill>
                  <a:schemeClr val="bg1"/>
                </a:solidFill>
              </a:rPr>
              <a:t> of prayer </a:t>
            </a:r>
            <a:r>
              <a:rPr lang="en-US" sz="3200" baseline="30000" dirty="0" smtClean="0">
                <a:solidFill>
                  <a:schemeClr val="bg1"/>
                </a:solidFill>
              </a:rPr>
              <a:t>(it is to be broad - general)</a:t>
            </a:r>
            <a:endParaRPr lang="en-US" sz="3200" baseline="30000" dirty="0" smtClean="0">
              <a:solidFill>
                <a:schemeClr val="bg1"/>
              </a:solidFill>
            </a:endParaRPr>
          </a:p>
        </p:txBody>
      </p:sp>
      <p:sp>
        <p:nvSpPr>
          <p:cNvPr id="7" name="TextBox 6"/>
          <p:cNvSpPr txBox="1"/>
          <p:nvPr/>
        </p:nvSpPr>
        <p:spPr>
          <a:xfrm>
            <a:off x="304800" y="2057400"/>
            <a:ext cx="8610600" cy="523220"/>
          </a:xfrm>
          <a:prstGeom prst="rect">
            <a:avLst/>
          </a:prstGeom>
          <a:noFill/>
        </p:spPr>
        <p:txBody>
          <a:bodyPr wrap="square" rtlCol="0">
            <a:spAutoFit/>
          </a:bodyPr>
          <a:lstStyle/>
          <a:p>
            <a:r>
              <a:rPr lang="en-US" sz="2800" i="1" dirty="0">
                <a:solidFill>
                  <a:schemeClr val="bg1"/>
                </a:solidFill>
              </a:rPr>
              <a:t>“with all </a:t>
            </a:r>
            <a:r>
              <a:rPr lang="en-US" sz="2800" i="1" dirty="0" smtClean="0">
                <a:solidFill>
                  <a:schemeClr val="bg1"/>
                </a:solidFill>
              </a:rPr>
              <a:t>[every – every kind of] prayer…” </a:t>
            </a:r>
            <a:endParaRPr lang="en-US" sz="2800" dirty="0">
              <a:solidFill>
                <a:schemeClr val="bg1"/>
              </a:solidFill>
            </a:endParaRPr>
          </a:p>
        </p:txBody>
      </p:sp>
      <p:sp>
        <p:nvSpPr>
          <p:cNvPr id="8" name="TextBox 7"/>
          <p:cNvSpPr txBox="1"/>
          <p:nvPr/>
        </p:nvSpPr>
        <p:spPr>
          <a:xfrm>
            <a:off x="304800" y="2743200"/>
            <a:ext cx="8610600" cy="584775"/>
          </a:xfrm>
          <a:prstGeom prst="rect">
            <a:avLst/>
          </a:prstGeom>
          <a:noFill/>
        </p:spPr>
        <p:txBody>
          <a:bodyPr wrap="square" rtlCol="0">
            <a:spAutoFit/>
          </a:bodyPr>
          <a:lstStyle/>
          <a:p>
            <a:pPr marL="742950" indent="-742950" algn="just">
              <a:buFont typeface="+mj-lt"/>
              <a:buAutoNum type="alphaUcPeriod" startAt="2"/>
            </a:pPr>
            <a:r>
              <a:rPr lang="en-US" sz="3200" dirty="0" smtClean="0">
                <a:solidFill>
                  <a:schemeClr val="bg1"/>
                </a:solidFill>
              </a:rPr>
              <a:t>The </a:t>
            </a:r>
            <a:r>
              <a:rPr lang="en-US" sz="3200" u="sng" dirty="0" smtClean="0">
                <a:solidFill>
                  <a:schemeClr val="bg1"/>
                </a:solidFill>
              </a:rPr>
              <a:t>precision</a:t>
            </a:r>
            <a:r>
              <a:rPr lang="en-US" sz="3200" dirty="0" smtClean="0">
                <a:solidFill>
                  <a:schemeClr val="bg1"/>
                </a:solidFill>
              </a:rPr>
              <a:t> of prayer </a:t>
            </a:r>
            <a:r>
              <a:rPr lang="en-US" sz="3200" baseline="30000" dirty="0" smtClean="0">
                <a:solidFill>
                  <a:schemeClr val="bg1"/>
                </a:solidFill>
              </a:rPr>
              <a:t>(it is to be specific - focused)</a:t>
            </a:r>
            <a:endParaRPr lang="en-US" sz="3200" baseline="30000" dirty="0" smtClean="0">
              <a:solidFill>
                <a:schemeClr val="bg1"/>
              </a:solidFill>
            </a:endParaRPr>
          </a:p>
        </p:txBody>
      </p:sp>
      <p:sp>
        <p:nvSpPr>
          <p:cNvPr id="11" name="TextBox 10"/>
          <p:cNvSpPr txBox="1"/>
          <p:nvPr/>
        </p:nvSpPr>
        <p:spPr>
          <a:xfrm>
            <a:off x="304800" y="3352800"/>
            <a:ext cx="8610600" cy="523220"/>
          </a:xfrm>
          <a:prstGeom prst="rect">
            <a:avLst/>
          </a:prstGeom>
          <a:noFill/>
        </p:spPr>
        <p:txBody>
          <a:bodyPr wrap="square" rtlCol="0">
            <a:spAutoFit/>
          </a:bodyPr>
          <a:lstStyle/>
          <a:p>
            <a:r>
              <a:rPr lang="en-US" sz="2800" i="1" dirty="0">
                <a:solidFill>
                  <a:schemeClr val="bg1"/>
                </a:solidFill>
              </a:rPr>
              <a:t>“with all </a:t>
            </a:r>
            <a:r>
              <a:rPr lang="en-US" sz="2800" i="1" dirty="0" smtClean="0">
                <a:solidFill>
                  <a:schemeClr val="bg1"/>
                </a:solidFill>
              </a:rPr>
              <a:t>[every – every kind of] petition…” </a:t>
            </a:r>
            <a:endParaRPr lang="en-US" sz="2800" dirty="0">
              <a:solidFill>
                <a:schemeClr val="bg1"/>
              </a:solidFill>
            </a:endParaRPr>
          </a:p>
        </p:txBody>
      </p:sp>
      <p:sp>
        <p:nvSpPr>
          <p:cNvPr id="12" name="TextBox 11"/>
          <p:cNvSpPr txBox="1"/>
          <p:nvPr/>
        </p:nvSpPr>
        <p:spPr>
          <a:xfrm>
            <a:off x="304800" y="4063425"/>
            <a:ext cx="8610600" cy="584775"/>
          </a:xfrm>
          <a:prstGeom prst="rect">
            <a:avLst/>
          </a:prstGeom>
          <a:noFill/>
        </p:spPr>
        <p:txBody>
          <a:bodyPr wrap="square" rtlCol="0">
            <a:spAutoFit/>
          </a:bodyPr>
          <a:lstStyle/>
          <a:p>
            <a:pPr marL="742950" indent="-742950" algn="just">
              <a:buFont typeface="+mj-lt"/>
              <a:buAutoNum type="alphaUcPeriod" startAt="3"/>
            </a:pPr>
            <a:r>
              <a:rPr lang="en-US" sz="3200" dirty="0" smtClean="0">
                <a:solidFill>
                  <a:schemeClr val="bg1"/>
                </a:solidFill>
              </a:rPr>
              <a:t>The </a:t>
            </a:r>
            <a:r>
              <a:rPr lang="en-US" sz="3200" u="sng" dirty="0" smtClean="0">
                <a:solidFill>
                  <a:schemeClr val="bg1"/>
                </a:solidFill>
              </a:rPr>
              <a:t>problem</a:t>
            </a:r>
            <a:r>
              <a:rPr lang="en-US" sz="3200" dirty="0">
                <a:solidFill>
                  <a:schemeClr val="bg1"/>
                </a:solidFill>
              </a:rPr>
              <a:t> </a:t>
            </a:r>
            <a:r>
              <a:rPr lang="en-US" sz="3200" dirty="0" smtClean="0">
                <a:solidFill>
                  <a:schemeClr val="bg1"/>
                </a:solidFill>
              </a:rPr>
              <a:t>with </a:t>
            </a:r>
            <a:r>
              <a:rPr lang="en-US" sz="3200" dirty="0" smtClean="0">
                <a:solidFill>
                  <a:schemeClr val="bg1"/>
                </a:solidFill>
              </a:rPr>
              <a:t>prayer </a:t>
            </a:r>
            <a:r>
              <a:rPr lang="en-US" sz="3200" baseline="30000" dirty="0" smtClean="0">
                <a:solidFill>
                  <a:schemeClr val="bg1"/>
                </a:solidFill>
              </a:rPr>
              <a:t>(it is misused/misunderstood)</a:t>
            </a:r>
            <a:endParaRPr lang="en-US" sz="3200" baseline="30000" dirty="0" smtClean="0">
              <a:solidFill>
                <a:schemeClr val="bg1"/>
              </a:solidFill>
            </a:endParaRPr>
          </a:p>
        </p:txBody>
      </p:sp>
    </p:spTree>
    <p:extLst>
      <p:ext uri="{BB962C8B-B14F-4D97-AF65-F5344CB8AC3E}">
        <p14:creationId xmlns:p14="http://schemas.microsoft.com/office/powerpoint/2010/main" val="7377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7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problems with prayer</a:t>
            </a:r>
            <a:endParaRPr lang="en-US" sz="4800" dirty="0" smtClean="0">
              <a:solidFill>
                <a:schemeClr val="bg1"/>
              </a:solidFill>
            </a:endParaRPr>
          </a:p>
        </p:txBody>
      </p:sp>
      <p:sp>
        <p:nvSpPr>
          <p:cNvPr id="7" name="TextBox 6"/>
          <p:cNvSpPr txBox="1"/>
          <p:nvPr/>
        </p:nvSpPr>
        <p:spPr>
          <a:xfrm>
            <a:off x="304800" y="1143000"/>
            <a:ext cx="8610600" cy="3231654"/>
          </a:xfrm>
          <a:prstGeom prst="rect">
            <a:avLst/>
          </a:prstGeom>
          <a:noFill/>
        </p:spPr>
        <p:txBody>
          <a:bodyPr wrap="square" rtlCol="0">
            <a:spAutoFit/>
          </a:bodyPr>
          <a:lstStyle/>
          <a:p>
            <a:pPr marL="742950" indent="-742950" algn="just">
              <a:buFont typeface="+mj-lt"/>
              <a:buAutoNum type="arabicPeriod"/>
            </a:pPr>
            <a:r>
              <a:rPr lang="en-US" sz="3600" i="1" dirty="0" smtClean="0">
                <a:solidFill>
                  <a:schemeClr val="bg1"/>
                </a:solidFill>
              </a:rPr>
              <a:t>God knows all things, why should I pray?</a:t>
            </a:r>
          </a:p>
          <a:p>
            <a:pPr marL="1200150" lvl="1" indent="-742950" algn="just">
              <a:buFont typeface="+mj-lt"/>
              <a:buAutoNum type="alphaLcPeriod"/>
            </a:pPr>
            <a:r>
              <a:rPr lang="en-US" sz="3200" i="1" dirty="0" smtClean="0">
                <a:solidFill>
                  <a:schemeClr val="bg1"/>
                </a:solidFill>
              </a:rPr>
              <a:t>Praying </a:t>
            </a:r>
            <a:r>
              <a:rPr lang="en-US" sz="3200" i="1" dirty="0">
                <a:solidFill>
                  <a:schemeClr val="bg1"/>
                </a:solidFill>
              </a:rPr>
              <a:t>and petitioning God for good things brings God pleasure to grant</a:t>
            </a:r>
            <a:r>
              <a:rPr lang="en-US" sz="3200" i="1" dirty="0" smtClean="0">
                <a:solidFill>
                  <a:schemeClr val="bg1"/>
                </a:solidFill>
              </a:rPr>
              <a:t>.</a:t>
            </a:r>
          </a:p>
          <a:p>
            <a:pPr marL="1200150" lvl="1" indent="-742950" algn="just">
              <a:buFont typeface="+mj-lt"/>
              <a:buAutoNum type="alphaLcPeriod"/>
            </a:pPr>
            <a:r>
              <a:rPr lang="en-US" sz="3200" i="1" dirty="0">
                <a:solidFill>
                  <a:schemeClr val="bg1"/>
                </a:solidFill>
              </a:rPr>
              <a:t>Praying and petitioning God for good things demonstrates humility and dependence upon Him</a:t>
            </a:r>
            <a:r>
              <a:rPr lang="en-US" sz="32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71474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problems with prayer</a:t>
            </a:r>
            <a:endParaRPr lang="en-US" sz="4800" dirty="0" smtClean="0">
              <a:solidFill>
                <a:schemeClr val="bg1"/>
              </a:solidFill>
            </a:endParaRPr>
          </a:p>
        </p:txBody>
      </p:sp>
      <p:sp>
        <p:nvSpPr>
          <p:cNvPr id="7" name="TextBox 6"/>
          <p:cNvSpPr txBox="1"/>
          <p:nvPr/>
        </p:nvSpPr>
        <p:spPr>
          <a:xfrm>
            <a:off x="304800" y="1143000"/>
            <a:ext cx="8610600" cy="2739211"/>
          </a:xfrm>
          <a:prstGeom prst="rect">
            <a:avLst/>
          </a:prstGeom>
          <a:noFill/>
        </p:spPr>
        <p:txBody>
          <a:bodyPr wrap="square" rtlCol="0">
            <a:spAutoFit/>
          </a:bodyPr>
          <a:lstStyle/>
          <a:p>
            <a:pPr marL="742950" lvl="0" indent="-742950" algn="just">
              <a:buFont typeface="+mj-lt"/>
              <a:buAutoNum type="arabicPeriod" startAt="2"/>
            </a:pPr>
            <a:r>
              <a:rPr lang="en-US" sz="3600" i="1" dirty="0" smtClean="0">
                <a:solidFill>
                  <a:schemeClr val="bg1"/>
                </a:solidFill>
              </a:rPr>
              <a:t>I </a:t>
            </a:r>
            <a:r>
              <a:rPr lang="en-US" sz="3600" i="1" dirty="0">
                <a:solidFill>
                  <a:schemeClr val="bg1"/>
                </a:solidFill>
              </a:rPr>
              <a:t>ought not to bother God with my insignificant needs and requests</a:t>
            </a:r>
            <a:r>
              <a:rPr lang="en-US" sz="3600" i="1" dirty="0" smtClean="0">
                <a:solidFill>
                  <a:schemeClr val="bg1"/>
                </a:solidFill>
              </a:rPr>
              <a:t>.</a:t>
            </a:r>
          </a:p>
          <a:p>
            <a:pPr marL="742950" lvl="0" indent="-742950" algn="just">
              <a:buFont typeface="+mj-lt"/>
              <a:buAutoNum type="arabicPeriod" startAt="2"/>
            </a:pPr>
            <a:r>
              <a:rPr lang="en-US" sz="3600" i="1" dirty="0" smtClean="0">
                <a:solidFill>
                  <a:schemeClr val="bg1"/>
                </a:solidFill>
              </a:rPr>
              <a:t>My request is too small; too trivial.</a:t>
            </a:r>
          </a:p>
          <a:p>
            <a:pPr marL="1200150" lvl="1" indent="-742950" algn="just">
              <a:buFont typeface="Wingdings" panose="05000000000000000000" pitchFamily="2" charset="2"/>
              <a:buChar char="§"/>
            </a:pPr>
            <a:r>
              <a:rPr lang="en-US" sz="3200" i="1" dirty="0" smtClean="0">
                <a:solidFill>
                  <a:schemeClr val="bg1"/>
                </a:solidFill>
              </a:rPr>
              <a:t>Isaiah 59:1</a:t>
            </a:r>
          </a:p>
          <a:p>
            <a:pPr marL="1200150" lvl="1" indent="-742950" algn="just">
              <a:buFont typeface="Wingdings" panose="05000000000000000000" pitchFamily="2" charset="2"/>
              <a:buChar char="§"/>
            </a:pPr>
            <a:r>
              <a:rPr lang="en-US" sz="3200" i="1" dirty="0" smtClean="0">
                <a:solidFill>
                  <a:schemeClr val="bg1"/>
                </a:solidFill>
              </a:rPr>
              <a:t>Joshua 10:12-14</a:t>
            </a:r>
            <a:endParaRPr lang="en-US" sz="3200" dirty="0">
              <a:solidFill>
                <a:schemeClr val="bg1"/>
              </a:solidFill>
            </a:endParaRPr>
          </a:p>
        </p:txBody>
      </p:sp>
    </p:spTree>
    <p:extLst>
      <p:ext uri="{BB962C8B-B14F-4D97-AF65-F5344CB8AC3E}">
        <p14:creationId xmlns:p14="http://schemas.microsoft.com/office/powerpoint/2010/main" val="27055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2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The problems with prayer</a:t>
            </a:r>
            <a:endParaRPr lang="en-US" sz="4800" dirty="0" smtClean="0">
              <a:solidFill>
                <a:schemeClr val="bg1"/>
              </a:solidFill>
            </a:endParaRPr>
          </a:p>
        </p:txBody>
      </p:sp>
      <p:sp>
        <p:nvSpPr>
          <p:cNvPr id="7" name="TextBox 6"/>
          <p:cNvSpPr txBox="1"/>
          <p:nvPr/>
        </p:nvSpPr>
        <p:spPr>
          <a:xfrm>
            <a:off x="304800" y="1143000"/>
            <a:ext cx="8610600" cy="4585871"/>
          </a:xfrm>
          <a:prstGeom prst="rect">
            <a:avLst/>
          </a:prstGeom>
          <a:noFill/>
        </p:spPr>
        <p:txBody>
          <a:bodyPr wrap="square" rtlCol="0">
            <a:spAutoFit/>
          </a:bodyPr>
          <a:lstStyle/>
          <a:p>
            <a:pPr marL="742950" indent="-742950" algn="just">
              <a:buFont typeface="+mj-lt"/>
              <a:buAutoNum type="arabicPeriod" startAt="4"/>
            </a:pPr>
            <a:r>
              <a:rPr lang="en-US" sz="3600" i="1" dirty="0" smtClean="0">
                <a:solidFill>
                  <a:schemeClr val="bg1"/>
                </a:solidFill>
              </a:rPr>
              <a:t>But I don’t know what to pray for.</a:t>
            </a:r>
          </a:p>
          <a:p>
            <a:pPr lvl="1" algn="just"/>
            <a:endParaRPr lang="en-US" sz="3200" i="1" dirty="0" smtClean="0">
              <a:solidFill>
                <a:schemeClr val="bg1"/>
              </a:solidFill>
            </a:endParaRPr>
          </a:p>
          <a:p>
            <a:pPr lvl="1" algn="just"/>
            <a:r>
              <a:rPr lang="en-US" sz="3200" i="1" dirty="0" smtClean="0">
                <a:solidFill>
                  <a:schemeClr val="bg1"/>
                </a:solidFill>
              </a:rPr>
              <a:t>If you don’t know what to pray, pray Scripture; pray for the church:</a:t>
            </a:r>
          </a:p>
          <a:p>
            <a:pPr marL="1371600" lvl="2" indent="-457200" algn="just">
              <a:buFont typeface="Wingdings" panose="05000000000000000000" pitchFamily="2" charset="2"/>
              <a:buChar char="§"/>
            </a:pPr>
            <a:r>
              <a:rPr lang="en-US" sz="3200" dirty="0">
                <a:solidFill>
                  <a:schemeClr val="bg1"/>
                </a:solidFill>
              </a:rPr>
              <a:t>Ephesians 1:15-23</a:t>
            </a:r>
          </a:p>
          <a:p>
            <a:pPr marL="1371600" lvl="2" indent="-457200" algn="just">
              <a:buFont typeface="Wingdings" panose="05000000000000000000" pitchFamily="2" charset="2"/>
              <a:buChar char="§"/>
            </a:pPr>
            <a:r>
              <a:rPr lang="en-US" sz="3200" dirty="0">
                <a:solidFill>
                  <a:schemeClr val="bg1"/>
                </a:solidFill>
              </a:rPr>
              <a:t>Ephesians 3:14-21</a:t>
            </a:r>
          </a:p>
          <a:p>
            <a:pPr marL="1371600" lvl="2" indent="-457200" algn="just">
              <a:buFont typeface="Wingdings" panose="05000000000000000000" pitchFamily="2" charset="2"/>
              <a:buChar char="§"/>
            </a:pPr>
            <a:r>
              <a:rPr lang="en-US" sz="3200" dirty="0">
                <a:solidFill>
                  <a:schemeClr val="bg1"/>
                </a:solidFill>
              </a:rPr>
              <a:t>Colossians 1:9-12</a:t>
            </a:r>
          </a:p>
          <a:p>
            <a:pPr marL="1371600" lvl="2" indent="-457200" algn="just">
              <a:buFont typeface="Wingdings" panose="05000000000000000000" pitchFamily="2" charset="2"/>
              <a:buChar char="§"/>
            </a:pPr>
            <a:r>
              <a:rPr lang="en-US" sz="3200" dirty="0">
                <a:solidFill>
                  <a:schemeClr val="bg1"/>
                </a:solidFill>
              </a:rPr>
              <a:t>John 17</a:t>
            </a:r>
          </a:p>
          <a:p>
            <a:pPr marL="914400" lvl="1" indent="-457200" algn="just">
              <a:buFont typeface="Wingdings" panose="05000000000000000000" pitchFamily="2" charset="2"/>
              <a:buChar char="§"/>
            </a:pPr>
            <a:endParaRPr lang="en-US" sz="3200" i="1" dirty="0" smtClean="0">
              <a:solidFill>
                <a:schemeClr val="bg1"/>
              </a:solidFill>
            </a:endParaRPr>
          </a:p>
        </p:txBody>
      </p:sp>
    </p:spTree>
    <p:extLst>
      <p:ext uri="{BB962C8B-B14F-4D97-AF65-F5344CB8AC3E}">
        <p14:creationId xmlns:p14="http://schemas.microsoft.com/office/powerpoint/2010/main" val="12789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250"/>
                                        <p:tgtEl>
                                          <p:spTgt spid="7">
                                            <p:txEl>
                                              <p:pRg st="2" end="2"/>
                                            </p:txEl>
                                          </p:spTgt>
                                        </p:tgtEl>
                                      </p:cBhvr>
                                    </p:animEffect>
                                  </p:childTnLst>
                                </p:cTn>
                              </p:par>
                            </p:childTnLst>
                          </p:cTn>
                        </p:par>
                        <p:par>
                          <p:cTn id="13" fill="hold">
                            <p:stCondLst>
                              <p:cond delay="1250"/>
                            </p:stCondLst>
                            <p:childTnLst>
                              <p:par>
                                <p:cTn id="14" presetID="10" presetClass="entr" presetSubtype="0" fill="hold" grpId="0" nodeType="afterEffect">
                                  <p:stCondLst>
                                    <p:cond delay="75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1250"/>
                                        <p:tgtEl>
                                          <p:spTgt spid="7">
                                            <p:txEl>
                                              <p:pRg st="3" end="3"/>
                                            </p:txEl>
                                          </p:spTgt>
                                        </p:tgtEl>
                                      </p:cBhvr>
                                    </p:animEffect>
                                  </p:childTnLst>
                                </p:cTn>
                              </p:par>
                            </p:childTnLst>
                          </p:cTn>
                        </p:par>
                        <p:par>
                          <p:cTn id="17" fill="hold">
                            <p:stCondLst>
                              <p:cond delay="3250"/>
                            </p:stCondLst>
                            <p:childTnLst>
                              <p:par>
                                <p:cTn id="18" presetID="10" presetClass="entr" presetSubtype="0" fill="hold" grpId="0" nodeType="afterEffect">
                                  <p:stCondLst>
                                    <p:cond delay="75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250"/>
                                        <p:tgtEl>
                                          <p:spTgt spid="7">
                                            <p:txEl>
                                              <p:pRg st="4" end="4"/>
                                            </p:txEl>
                                          </p:spTgt>
                                        </p:tgtEl>
                                      </p:cBhvr>
                                    </p:animEffect>
                                  </p:childTnLst>
                                </p:cTn>
                              </p:par>
                            </p:childTnLst>
                          </p:cTn>
                        </p:par>
                        <p:par>
                          <p:cTn id="21" fill="hold">
                            <p:stCondLst>
                              <p:cond delay="5250"/>
                            </p:stCondLst>
                            <p:childTnLst>
                              <p:par>
                                <p:cTn id="22" presetID="10" presetClass="entr" presetSubtype="0" fill="hold" grpId="0" nodeType="afterEffect">
                                  <p:stCondLst>
                                    <p:cond delay="75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250"/>
                                        <p:tgtEl>
                                          <p:spTgt spid="7">
                                            <p:txEl>
                                              <p:pRg st="5" end="5"/>
                                            </p:txEl>
                                          </p:spTgt>
                                        </p:tgtEl>
                                      </p:cBhvr>
                                    </p:animEffect>
                                  </p:childTnLst>
                                </p:cTn>
                              </p:par>
                            </p:childTnLst>
                          </p:cTn>
                        </p:par>
                        <p:par>
                          <p:cTn id="25" fill="hold">
                            <p:stCondLst>
                              <p:cond delay="7250"/>
                            </p:stCondLst>
                            <p:childTnLst>
                              <p:par>
                                <p:cTn id="26" presetID="10" presetClass="entr" presetSubtype="0" fill="hold" grpId="0" nodeType="afterEffect">
                                  <p:stCondLst>
                                    <p:cond delay="75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25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I John 5:14-15</a:t>
            </a:r>
            <a:endParaRPr lang="en-US" sz="4800" dirty="0" smtClean="0">
              <a:solidFill>
                <a:schemeClr val="bg1"/>
              </a:solidFill>
            </a:endParaRPr>
          </a:p>
        </p:txBody>
      </p:sp>
      <p:sp>
        <p:nvSpPr>
          <p:cNvPr id="7" name="TextBox 6"/>
          <p:cNvSpPr txBox="1"/>
          <p:nvPr/>
        </p:nvSpPr>
        <p:spPr>
          <a:xfrm>
            <a:off x="304800" y="1143000"/>
            <a:ext cx="8610600" cy="4401205"/>
          </a:xfrm>
          <a:prstGeom prst="rect">
            <a:avLst/>
          </a:prstGeom>
          <a:noFill/>
        </p:spPr>
        <p:txBody>
          <a:bodyPr wrap="square" rtlCol="0">
            <a:spAutoFit/>
          </a:bodyPr>
          <a:lstStyle/>
          <a:p>
            <a:pPr algn="just"/>
            <a:r>
              <a:rPr lang="en-US" sz="4000" i="1" dirty="0" smtClean="0">
                <a:solidFill>
                  <a:schemeClr val="bg1"/>
                </a:solidFill>
              </a:rPr>
              <a:t>“This </a:t>
            </a:r>
            <a:r>
              <a:rPr lang="en-US" sz="4000" i="1" dirty="0">
                <a:solidFill>
                  <a:schemeClr val="bg1"/>
                </a:solidFill>
              </a:rPr>
              <a:t>is the confidence which we have before Him, that, if we ask anything according to His will, He hears us. </a:t>
            </a:r>
            <a:r>
              <a:rPr lang="en-US" sz="4000" i="1" dirty="0" smtClean="0">
                <a:solidFill>
                  <a:schemeClr val="bg1"/>
                </a:solidFill>
              </a:rPr>
              <a:t>And </a:t>
            </a:r>
            <a:r>
              <a:rPr lang="en-US" sz="4000" i="1" dirty="0">
                <a:solidFill>
                  <a:schemeClr val="bg1"/>
                </a:solidFill>
              </a:rPr>
              <a:t>if we know that He hears us in whatever we ask, we know that we have the requests which we have asked from Him.”</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3742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prevalence of prayer </a:t>
            </a:r>
            <a:r>
              <a:rPr lang="en-US" sz="4000" b="1" baseline="30000" dirty="0" smtClean="0">
                <a:solidFill>
                  <a:schemeClr val="bg1"/>
                </a:solidFill>
              </a:rPr>
              <a:t>(18b)</a:t>
            </a:r>
            <a:endParaRPr lang="en-US" sz="40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r>
              <a:rPr lang="en-US" sz="2800" i="1" dirty="0">
                <a:solidFill>
                  <a:schemeClr val="bg1"/>
                </a:solidFill>
              </a:rPr>
              <a:t>“[praying] at all times…”</a:t>
            </a:r>
            <a:endParaRPr lang="en-US" sz="2800" dirty="0">
              <a:solidFill>
                <a:schemeClr val="bg1"/>
              </a:solidFill>
            </a:endParaRPr>
          </a:p>
        </p:txBody>
      </p:sp>
      <p:sp>
        <p:nvSpPr>
          <p:cNvPr id="3" name="TextBox 2"/>
          <p:cNvSpPr txBox="1"/>
          <p:nvPr/>
        </p:nvSpPr>
        <p:spPr>
          <a:xfrm>
            <a:off x="304800" y="1524000"/>
            <a:ext cx="8610600" cy="584775"/>
          </a:xfrm>
          <a:prstGeom prst="rect">
            <a:avLst/>
          </a:prstGeom>
          <a:noFill/>
        </p:spPr>
        <p:txBody>
          <a:bodyPr wrap="square" rtlCol="0">
            <a:spAutoFit/>
          </a:bodyPr>
          <a:lstStyle/>
          <a:p>
            <a:pPr marL="742950" indent="-742950" algn="just">
              <a:buAutoNum type="alphaUcPeriod"/>
            </a:pPr>
            <a:r>
              <a:rPr lang="en-US" sz="3200" dirty="0" smtClean="0">
                <a:solidFill>
                  <a:schemeClr val="bg1"/>
                </a:solidFill>
              </a:rPr>
              <a:t>What is prevalent </a:t>
            </a:r>
            <a:r>
              <a:rPr lang="en-US" sz="3200" dirty="0" smtClean="0">
                <a:solidFill>
                  <a:schemeClr val="bg1"/>
                </a:solidFill>
              </a:rPr>
              <a:t>prayer?</a:t>
            </a:r>
            <a:endParaRPr lang="en-US" sz="3200" baseline="30000" dirty="0" smtClean="0">
              <a:solidFill>
                <a:schemeClr val="bg1"/>
              </a:solidFill>
            </a:endParaRPr>
          </a:p>
        </p:txBody>
      </p:sp>
      <p:sp>
        <p:nvSpPr>
          <p:cNvPr id="7" name="TextBox 6"/>
          <p:cNvSpPr txBox="1"/>
          <p:nvPr/>
        </p:nvSpPr>
        <p:spPr>
          <a:xfrm>
            <a:off x="1066800" y="2057400"/>
            <a:ext cx="7848600" cy="523220"/>
          </a:xfrm>
          <a:prstGeom prst="rect">
            <a:avLst/>
          </a:prstGeom>
          <a:noFill/>
        </p:spPr>
        <p:txBody>
          <a:bodyPr wrap="square" rtlCol="0">
            <a:spAutoFit/>
          </a:bodyPr>
          <a:lstStyle/>
          <a:p>
            <a:r>
              <a:rPr lang="en-US" sz="2800" i="1" dirty="0" smtClean="0">
                <a:solidFill>
                  <a:schemeClr val="bg1"/>
                </a:solidFill>
              </a:rPr>
              <a:t>Continual; consistent; attitude of prayer</a:t>
            </a:r>
            <a:endParaRPr lang="en-US" sz="2800" dirty="0">
              <a:solidFill>
                <a:schemeClr val="bg1"/>
              </a:solidFill>
            </a:endParaRPr>
          </a:p>
        </p:txBody>
      </p:sp>
      <p:sp>
        <p:nvSpPr>
          <p:cNvPr id="13" name="TextBox 12"/>
          <p:cNvSpPr txBox="1"/>
          <p:nvPr/>
        </p:nvSpPr>
        <p:spPr>
          <a:xfrm>
            <a:off x="304800" y="2768025"/>
            <a:ext cx="8610600" cy="584775"/>
          </a:xfrm>
          <a:prstGeom prst="rect">
            <a:avLst/>
          </a:prstGeom>
          <a:noFill/>
        </p:spPr>
        <p:txBody>
          <a:bodyPr wrap="square" rtlCol="0">
            <a:spAutoFit/>
          </a:bodyPr>
          <a:lstStyle/>
          <a:p>
            <a:pPr marL="742950" indent="-742950" algn="just">
              <a:buFont typeface="+mj-lt"/>
              <a:buAutoNum type="alphaUcPeriod" startAt="2"/>
            </a:pPr>
            <a:r>
              <a:rPr lang="en-US" sz="3200" dirty="0" smtClean="0">
                <a:solidFill>
                  <a:schemeClr val="bg1"/>
                </a:solidFill>
              </a:rPr>
              <a:t>How to practice prevalent prayer</a:t>
            </a:r>
            <a:endParaRPr lang="en-US" sz="3200" baseline="30000" dirty="0" smtClean="0">
              <a:solidFill>
                <a:schemeClr val="bg1"/>
              </a:solidFill>
            </a:endParaRPr>
          </a:p>
        </p:txBody>
      </p:sp>
      <p:sp>
        <p:nvSpPr>
          <p:cNvPr id="14" name="TextBox 13"/>
          <p:cNvSpPr txBox="1"/>
          <p:nvPr/>
        </p:nvSpPr>
        <p:spPr>
          <a:xfrm>
            <a:off x="1066800" y="3362980"/>
            <a:ext cx="7848600" cy="523220"/>
          </a:xfrm>
          <a:prstGeom prst="rect">
            <a:avLst/>
          </a:prstGeom>
          <a:noFill/>
        </p:spPr>
        <p:txBody>
          <a:bodyPr wrap="square" rtlCol="0">
            <a:spAutoFit/>
          </a:bodyPr>
          <a:lstStyle/>
          <a:p>
            <a:r>
              <a:rPr lang="en-US" sz="2800" i="1" dirty="0" smtClean="0">
                <a:solidFill>
                  <a:schemeClr val="bg1"/>
                </a:solidFill>
              </a:rPr>
              <a:t>Seek to be in continual; ongoing dialogue with God</a:t>
            </a:r>
            <a:endParaRPr lang="en-US" sz="2800" dirty="0">
              <a:solidFill>
                <a:schemeClr val="bg1"/>
              </a:solidFill>
            </a:endParaRPr>
          </a:p>
        </p:txBody>
      </p:sp>
    </p:spTree>
    <p:extLst>
      <p:ext uri="{BB962C8B-B14F-4D97-AF65-F5344CB8AC3E}">
        <p14:creationId xmlns:p14="http://schemas.microsoft.com/office/powerpoint/2010/main" val="10982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0" presetClass="entr" presetSubtype="0" fill="hold" grpId="0" nodeType="afterEffect">
                                  <p:stCondLst>
                                    <p:cond delay="1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250"/>
                                        <p:tgtEl>
                                          <p:spTgt spid="13"/>
                                        </p:tgtEl>
                                      </p:cBhvr>
                                    </p:animEffect>
                                  </p:childTnLst>
                                </p:cTn>
                              </p:par>
                            </p:childTnLst>
                          </p:cTn>
                        </p:par>
                        <p:par>
                          <p:cTn id="17" fill="hold">
                            <p:stCondLst>
                              <p:cond delay="1250"/>
                            </p:stCondLst>
                            <p:childTnLst>
                              <p:par>
                                <p:cTn id="18" presetID="10" presetClass="entr" presetSubtype="0" fill="hold" grpId="0" nodeType="afterEffect">
                                  <p:stCondLst>
                                    <p:cond delay="175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Translation of Ephesians 6:18</a:t>
            </a:r>
            <a:endParaRPr lang="en-US" sz="4800" dirty="0" smtClean="0">
              <a:solidFill>
                <a:schemeClr val="bg1"/>
              </a:solidFill>
            </a:endParaRPr>
          </a:p>
        </p:txBody>
      </p:sp>
      <p:sp>
        <p:nvSpPr>
          <p:cNvPr id="7" name="TextBox 6"/>
          <p:cNvSpPr txBox="1"/>
          <p:nvPr/>
        </p:nvSpPr>
        <p:spPr>
          <a:xfrm>
            <a:off x="304800" y="1143000"/>
            <a:ext cx="8610600" cy="3785652"/>
          </a:xfrm>
          <a:prstGeom prst="rect">
            <a:avLst/>
          </a:prstGeom>
          <a:noFill/>
        </p:spPr>
        <p:txBody>
          <a:bodyPr wrap="square" rtlCol="0">
            <a:spAutoFit/>
          </a:bodyPr>
          <a:lstStyle/>
          <a:p>
            <a:pPr algn="just"/>
            <a:r>
              <a:rPr lang="en-US" sz="4000" i="1" dirty="0">
                <a:solidFill>
                  <a:schemeClr val="bg1"/>
                </a:solidFill>
              </a:rPr>
              <a:t>“praying with every prayer and every petition at every opportunity in/by/through the Spirit for the purpose of watching attentively with every perseverance and with every petition concerning all the saints…”</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223808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power of prayer </a:t>
            </a:r>
            <a:r>
              <a:rPr lang="en-US" sz="4000" b="1" baseline="30000" dirty="0" smtClean="0">
                <a:solidFill>
                  <a:schemeClr val="bg1"/>
                </a:solidFill>
              </a:rPr>
              <a:t>(18c)</a:t>
            </a:r>
            <a:endParaRPr lang="en-US" sz="40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r>
              <a:rPr lang="en-US" sz="2800" i="1" dirty="0">
                <a:solidFill>
                  <a:schemeClr val="bg1"/>
                </a:solidFill>
              </a:rPr>
              <a:t>“in the Spirit…”</a:t>
            </a:r>
            <a:endParaRPr lang="en-US" sz="2800" dirty="0">
              <a:solidFill>
                <a:schemeClr val="bg1"/>
              </a:solidFill>
            </a:endParaRPr>
          </a:p>
        </p:txBody>
      </p:sp>
      <p:sp>
        <p:nvSpPr>
          <p:cNvPr id="3" name="TextBox 2"/>
          <p:cNvSpPr txBox="1"/>
          <p:nvPr/>
        </p:nvSpPr>
        <p:spPr>
          <a:xfrm>
            <a:off x="304800" y="1371600"/>
            <a:ext cx="8610600" cy="584775"/>
          </a:xfrm>
          <a:prstGeom prst="rect">
            <a:avLst/>
          </a:prstGeom>
          <a:noFill/>
        </p:spPr>
        <p:txBody>
          <a:bodyPr wrap="square" rtlCol="0">
            <a:spAutoFit/>
          </a:bodyPr>
          <a:lstStyle/>
          <a:p>
            <a:pPr marL="742950" indent="-742950" algn="just">
              <a:buAutoNum type="alphaUcPeriod"/>
            </a:pPr>
            <a:r>
              <a:rPr lang="en-US" sz="3200" dirty="0" smtClean="0">
                <a:solidFill>
                  <a:schemeClr val="bg1"/>
                </a:solidFill>
              </a:rPr>
              <a:t>What is praying “in the Spirit”?</a:t>
            </a:r>
            <a:endParaRPr lang="en-US" sz="3200" baseline="30000" dirty="0" smtClean="0">
              <a:solidFill>
                <a:schemeClr val="bg1"/>
              </a:solidFill>
            </a:endParaRPr>
          </a:p>
        </p:txBody>
      </p:sp>
      <p:sp>
        <p:nvSpPr>
          <p:cNvPr id="7" name="TextBox 6"/>
          <p:cNvSpPr txBox="1"/>
          <p:nvPr/>
        </p:nvSpPr>
        <p:spPr>
          <a:xfrm>
            <a:off x="1066800" y="1905000"/>
            <a:ext cx="7848600" cy="1384995"/>
          </a:xfrm>
          <a:prstGeom prst="rect">
            <a:avLst/>
          </a:prstGeom>
          <a:noFill/>
        </p:spPr>
        <p:txBody>
          <a:bodyPr wrap="square" rtlCol="0">
            <a:spAutoFit/>
          </a:bodyPr>
          <a:lstStyle/>
          <a:p>
            <a:pPr marL="457200" indent="-457200">
              <a:buFont typeface="Wingdings" panose="05000000000000000000" pitchFamily="2" charset="2"/>
              <a:buChar char="§"/>
            </a:pPr>
            <a:r>
              <a:rPr lang="en-US" sz="2800" i="1" dirty="0" smtClean="0">
                <a:solidFill>
                  <a:schemeClr val="bg1"/>
                </a:solidFill>
              </a:rPr>
              <a:t>Means to be filled with the Spirit (5:18ff).</a:t>
            </a:r>
          </a:p>
          <a:p>
            <a:pPr marL="457200" indent="-457200">
              <a:buFont typeface="Wingdings" panose="05000000000000000000" pitchFamily="2" charset="2"/>
              <a:buChar char="§"/>
            </a:pPr>
            <a:r>
              <a:rPr lang="en-US" sz="2800" i="1" dirty="0" smtClean="0">
                <a:solidFill>
                  <a:schemeClr val="bg1"/>
                </a:solidFill>
              </a:rPr>
              <a:t>Means our prayers are guided by the sword of the Spirit – the “</a:t>
            </a:r>
            <a:r>
              <a:rPr lang="en-US" sz="2800" i="1" dirty="0" err="1" smtClean="0">
                <a:solidFill>
                  <a:schemeClr val="bg1"/>
                </a:solidFill>
              </a:rPr>
              <a:t>rhema</a:t>
            </a:r>
            <a:r>
              <a:rPr lang="en-US" sz="2800" i="1" dirty="0" smtClean="0">
                <a:solidFill>
                  <a:schemeClr val="bg1"/>
                </a:solidFill>
              </a:rPr>
              <a:t>” of God (6:17).</a:t>
            </a:r>
            <a:endParaRPr lang="en-US" sz="2800" dirty="0">
              <a:solidFill>
                <a:schemeClr val="bg1"/>
              </a:solidFill>
            </a:endParaRPr>
          </a:p>
        </p:txBody>
      </p:sp>
      <p:sp>
        <p:nvSpPr>
          <p:cNvPr id="13" name="TextBox 12"/>
          <p:cNvSpPr txBox="1"/>
          <p:nvPr/>
        </p:nvSpPr>
        <p:spPr>
          <a:xfrm>
            <a:off x="304800" y="3429000"/>
            <a:ext cx="8610600" cy="1077218"/>
          </a:xfrm>
          <a:prstGeom prst="rect">
            <a:avLst/>
          </a:prstGeom>
          <a:noFill/>
        </p:spPr>
        <p:txBody>
          <a:bodyPr wrap="square" rtlCol="0">
            <a:spAutoFit/>
          </a:bodyPr>
          <a:lstStyle/>
          <a:p>
            <a:pPr marL="742950" indent="-742950" algn="just">
              <a:buFont typeface="+mj-lt"/>
              <a:buAutoNum type="alphaUcPeriod" startAt="2"/>
            </a:pPr>
            <a:r>
              <a:rPr lang="en-US" sz="3200" dirty="0" smtClean="0">
                <a:solidFill>
                  <a:schemeClr val="bg1"/>
                </a:solidFill>
              </a:rPr>
              <a:t>How do I pray for things that are not clear in the Scriptures?</a:t>
            </a:r>
            <a:endParaRPr lang="en-US" sz="3200" baseline="30000" dirty="0" smtClean="0">
              <a:solidFill>
                <a:schemeClr val="bg1"/>
              </a:solidFill>
            </a:endParaRPr>
          </a:p>
        </p:txBody>
      </p:sp>
      <p:sp>
        <p:nvSpPr>
          <p:cNvPr id="14" name="TextBox 13"/>
          <p:cNvSpPr txBox="1"/>
          <p:nvPr/>
        </p:nvSpPr>
        <p:spPr>
          <a:xfrm>
            <a:off x="1066800" y="4458831"/>
            <a:ext cx="7848600" cy="2246769"/>
          </a:xfrm>
          <a:prstGeom prst="rect">
            <a:avLst/>
          </a:prstGeom>
          <a:noFill/>
        </p:spPr>
        <p:txBody>
          <a:bodyPr wrap="square" rtlCol="0">
            <a:spAutoFit/>
          </a:bodyPr>
          <a:lstStyle/>
          <a:p>
            <a:pPr algn="just"/>
            <a:r>
              <a:rPr lang="en-US" sz="2800" i="1" dirty="0">
                <a:solidFill>
                  <a:schemeClr val="bg1"/>
                </a:solidFill>
              </a:rPr>
              <a:t>When you are in the Spirit, saturated in the Word of God, </a:t>
            </a:r>
            <a:r>
              <a:rPr lang="en-US" sz="2800" i="1" dirty="0" smtClean="0">
                <a:solidFill>
                  <a:schemeClr val="bg1"/>
                </a:solidFill>
              </a:rPr>
              <a:t>as </a:t>
            </a:r>
            <a:r>
              <a:rPr lang="en-US" sz="2800" i="1" dirty="0">
                <a:solidFill>
                  <a:schemeClr val="bg1"/>
                </a:solidFill>
              </a:rPr>
              <a:t>you pray and spend time in His Word, you begin to understand more and more God’s likes and dislikes and you will be able to discern better what decisions you ought to make that will please Him. </a:t>
            </a:r>
          </a:p>
        </p:txBody>
      </p:sp>
    </p:spTree>
    <p:extLst>
      <p:ext uri="{BB962C8B-B14F-4D97-AF65-F5344CB8AC3E}">
        <p14:creationId xmlns:p14="http://schemas.microsoft.com/office/powerpoint/2010/main" val="249608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2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25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uiExpand="1" build="p"/>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power of prayer </a:t>
            </a:r>
            <a:r>
              <a:rPr lang="en-US" sz="4000" b="1" baseline="30000" dirty="0" smtClean="0">
                <a:solidFill>
                  <a:schemeClr val="bg1"/>
                </a:solidFill>
              </a:rPr>
              <a:t>(18c)</a:t>
            </a:r>
            <a:endParaRPr lang="en-US" sz="40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r>
              <a:rPr lang="en-US" sz="2800" i="1" dirty="0">
                <a:solidFill>
                  <a:schemeClr val="bg1"/>
                </a:solidFill>
              </a:rPr>
              <a:t>“in the Spirit…”</a:t>
            </a:r>
            <a:endParaRPr lang="en-US" sz="2800" dirty="0">
              <a:solidFill>
                <a:schemeClr val="bg1"/>
              </a:solidFill>
            </a:endParaRPr>
          </a:p>
        </p:txBody>
      </p:sp>
      <p:sp>
        <p:nvSpPr>
          <p:cNvPr id="3" name="TextBox 2"/>
          <p:cNvSpPr txBox="1"/>
          <p:nvPr/>
        </p:nvSpPr>
        <p:spPr>
          <a:xfrm>
            <a:off x="304800" y="1371600"/>
            <a:ext cx="8610600" cy="584775"/>
          </a:xfrm>
          <a:prstGeom prst="rect">
            <a:avLst/>
          </a:prstGeom>
          <a:noFill/>
        </p:spPr>
        <p:txBody>
          <a:bodyPr wrap="square" rtlCol="0">
            <a:spAutoFit/>
          </a:bodyPr>
          <a:lstStyle/>
          <a:p>
            <a:pPr marL="742950" indent="-742950" algn="just">
              <a:buAutoNum type="alphaUcPeriod"/>
            </a:pPr>
            <a:r>
              <a:rPr lang="en-US" sz="3200" dirty="0" smtClean="0">
                <a:solidFill>
                  <a:schemeClr val="bg1"/>
                </a:solidFill>
              </a:rPr>
              <a:t>What is praying “in the Spirit”?</a:t>
            </a:r>
            <a:endParaRPr lang="en-US" sz="3200" baseline="30000" dirty="0" smtClean="0">
              <a:solidFill>
                <a:schemeClr val="bg1"/>
              </a:solidFill>
            </a:endParaRPr>
          </a:p>
        </p:txBody>
      </p:sp>
      <p:sp>
        <p:nvSpPr>
          <p:cNvPr id="13" name="TextBox 12"/>
          <p:cNvSpPr txBox="1"/>
          <p:nvPr/>
        </p:nvSpPr>
        <p:spPr>
          <a:xfrm>
            <a:off x="304800" y="1981200"/>
            <a:ext cx="8610600" cy="1077218"/>
          </a:xfrm>
          <a:prstGeom prst="rect">
            <a:avLst/>
          </a:prstGeom>
          <a:noFill/>
        </p:spPr>
        <p:txBody>
          <a:bodyPr wrap="square" rtlCol="0">
            <a:spAutoFit/>
          </a:bodyPr>
          <a:lstStyle/>
          <a:p>
            <a:pPr marL="742950" indent="-742950" algn="just">
              <a:buFont typeface="+mj-lt"/>
              <a:buAutoNum type="alphaUcPeriod" startAt="2"/>
            </a:pPr>
            <a:r>
              <a:rPr lang="en-US" sz="3200" dirty="0" smtClean="0">
                <a:solidFill>
                  <a:schemeClr val="bg1"/>
                </a:solidFill>
              </a:rPr>
              <a:t>How do I pray for things that are not clear in the Scriptures?</a:t>
            </a:r>
            <a:endParaRPr lang="en-US" sz="3200" baseline="30000" dirty="0">
              <a:solidFill>
                <a:schemeClr val="bg1"/>
              </a:solidFill>
            </a:endParaRPr>
          </a:p>
        </p:txBody>
      </p:sp>
      <p:sp>
        <p:nvSpPr>
          <p:cNvPr id="11" name="TextBox 10"/>
          <p:cNvSpPr txBox="1"/>
          <p:nvPr/>
        </p:nvSpPr>
        <p:spPr>
          <a:xfrm>
            <a:off x="304800" y="2971800"/>
            <a:ext cx="8610600" cy="584775"/>
          </a:xfrm>
          <a:prstGeom prst="rect">
            <a:avLst/>
          </a:prstGeom>
          <a:noFill/>
        </p:spPr>
        <p:txBody>
          <a:bodyPr wrap="square" rtlCol="0">
            <a:spAutoFit/>
          </a:bodyPr>
          <a:lstStyle/>
          <a:p>
            <a:pPr marL="742950" indent="-742950" algn="just">
              <a:buFont typeface="+mj-lt"/>
              <a:buAutoNum type="alphaUcPeriod" startAt="3"/>
            </a:pPr>
            <a:r>
              <a:rPr lang="en-US" sz="3200" dirty="0" smtClean="0">
                <a:solidFill>
                  <a:schemeClr val="bg1"/>
                </a:solidFill>
              </a:rPr>
              <a:t>The power of prayer</a:t>
            </a:r>
            <a:endParaRPr lang="en-US" sz="3200" baseline="30000" dirty="0">
              <a:solidFill>
                <a:schemeClr val="bg1"/>
              </a:solidFill>
            </a:endParaRPr>
          </a:p>
        </p:txBody>
      </p:sp>
      <p:sp>
        <p:nvSpPr>
          <p:cNvPr id="12" name="TextBox 11"/>
          <p:cNvSpPr txBox="1"/>
          <p:nvPr/>
        </p:nvSpPr>
        <p:spPr>
          <a:xfrm>
            <a:off x="304800" y="3581400"/>
            <a:ext cx="8610600" cy="1384995"/>
          </a:xfrm>
          <a:prstGeom prst="rect">
            <a:avLst/>
          </a:prstGeom>
          <a:noFill/>
        </p:spPr>
        <p:txBody>
          <a:bodyPr wrap="square" rtlCol="0">
            <a:spAutoFit/>
          </a:bodyPr>
          <a:lstStyle/>
          <a:p>
            <a:pPr algn="just"/>
            <a:r>
              <a:rPr lang="en-US" sz="2800" i="1" dirty="0">
                <a:solidFill>
                  <a:schemeClr val="bg1"/>
                </a:solidFill>
              </a:rPr>
              <a:t>The power of prayer is not found in the eloquence of the one praying, but is found in the power of the Spirit of God working in you.</a:t>
            </a:r>
            <a:endParaRPr lang="en-US" sz="2800" i="1" baseline="30000" dirty="0">
              <a:solidFill>
                <a:schemeClr val="bg1"/>
              </a:solidFill>
            </a:endParaRPr>
          </a:p>
        </p:txBody>
      </p:sp>
    </p:spTree>
    <p:extLst>
      <p:ext uri="{BB962C8B-B14F-4D97-AF65-F5344CB8AC3E}">
        <p14:creationId xmlns:p14="http://schemas.microsoft.com/office/powerpoint/2010/main" val="174474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0" presetClass="entr" presetSubtype="0" fill="hold" grpId="0" nodeType="afterEffect">
                                  <p:stCondLst>
                                    <p:cond delay="7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par>
                          <p:cTn id="12" fill="hold">
                            <p:stCondLst>
                              <p:cond delay="2250"/>
                            </p:stCondLst>
                            <p:childTnLst>
                              <p:par>
                                <p:cTn id="13" presetID="10" presetClass="entr" presetSubtype="0" fill="hold" grpId="0" nodeType="afterEffect">
                                  <p:stCondLst>
                                    <p:cond delay="1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250"/>
                                        <p:tgtEl>
                                          <p:spTgt spid="11"/>
                                        </p:tgtEl>
                                      </p:cBhvr>
                                    </p:animEffect>
                                  </p:childTnLst>
                                </p:cTn>
                              </p:par>
                            </p:childTnLst>
                          </p:cTn>
                        </p:par>
                        <p:par>
                          <p:cTn id="16" fill="hold">
                            <p:stCondLst>
                              <p:cond delay="4750"/>
                            </p:stCondLst>
                            <p:childTnLst>
                              <p:par>
                                <p:cTn id="17" presetID="10" presetClass="entr" presetSubtype="0" fill="hold" grpId="0" nodeType="afterEffect">
                                  <p:stCondLst>
                                    <p:cond delay="37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4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6:18-20</a:t>
            </a:r>
            <a:endParaRPr lang="en-US" sz="4800" dirty="0" smtClean="0">
              <a:solidFill>
                <a:schemeClr val="bg1"/>
              </a:solidFill>
            </a:endParaRPr>
          </a:p>
        </p:txBody>
      </p:sp>
      <p:sp>
        <p:nvSpPr>
          <p:cNvPr id="10" name="TextBox 9"/>
          <p:cNvSpPr txBox="1"/>
          <p:nvPr/>
        </p:nvSpPr>
        <p:spPr>
          <a:xfrm>
            <a:off x="304800" y="917912"/>
            <a:ext cx="8610600" cy="5632311"/>
          </a:xfrm>
          <a:prstGeom prst="rect">
            <a:avLst/>
          </a:prstGeom>
          <a:noFill/>
        </p:spPr>
        <p:txBody>
          <a:bodyPr wrap="square" rtlCol="0">
            <a:spAutoFit/>
          </a:bodyPr>
          <a:lstStyle/>
          <a:p>
            <a:pPr algn="just"/>
            <a:r>
              <a:rPr lang="en-US" sz="3600" i="1" dirty="0">
                <a:solidFill>
                  <a:schemeClr val="bg1"/>
                </a:solidFill>
              </a:rPr>
              <a:t> 18 With all prayer and petition pray at all times in the Spirit, and with this in view, be on the alert with all perseverance and petition for all the saints, 19 and pray on my behalf, that utterance may be given to me in the opening of my mouth, to make known with boldness the mystery of the gospel, 20 for which I am an ambassador in chains; that in proclaiming it I may speak boldly, as I ought to speak. </a:t>
            </a:r>
            <a:endParaRPr lang="en-US" sz="36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16:23</a:t>
            </a:r>
            <a:endParaRPr lang="en-US" sz="4800" dirty="0" smtClean="0">
              <a:solidFill>
                <a:schemeClr val="bg1"/>
              </a:solidFill>
            </a:endParaRPr>
          </a:p>
        </p:txBody>
      </p:sp>
      <p:sp>
        <p:nvSpPr>
          <p:cNvPr id="7" name="TextBox 6"/>
          <p:cNvSpPr txBox="1"/>
          <p:nvPr/>
        </p:nvSpPr>
        <p:spPr>
          <a:xfrm>
            <a:off x="304800" y="1143000"/>
            <a:ext cx="8610600" cy="3170099"/>
          </a:xfrm>
          <a:prstGeom prst="rect">
            <a:avLst/>
          </a:prstGeom>
          <a:noFill/>
        </p:spPr>
        <p:txBody>
          <a:bodyPr wrap="square" rtlCol="0">
            <a:spAutoFit/>
          </a:bodyPr>
          <a:lstStyle/>
          <a:p>
            <a:pPr algn="just"/>
            <a:r>
              <a:rPr lang="en-US" sz="4000" i="1" dirty="0">
                <a:solidFill>
                  <a:schemeClr val="bg1"/>
                </a:solidFill>
              </a:rPr>
              <a:t>“In that day [when the Spirit comes to reside in you] you will not question Me about anything. Truly, truly, I say to you, if you ask the Father for anything in My name, He will give it to you.”</a:t>
            </a:r>
            <a:endParaRPr lang="en-US" sz="4000" dirty="0">
              <a:solidFill>
                <a:schemeClr val="bg1"/>
              </a:solidFill>
            </a:endParaRPr>
          </a:p>
        </p:txBody>
      </p:sp>
    </p:spTree>
    <p:extLst>
      <p:ext uri="{BB962C8B-B14F-4D97-AF65-F5344CB8AC3E}">
        <p14:creationId xmlns:p14="http://schemas.microsoft.com/office/powerpoint/2010/main" val="42233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6:18</a:t>
            </a:r>
            <a:endParaRPr lang="en-US" sz="4800" dirty="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4000" i="1" dirty="0">
                <a:solidFill>
                  <a:schemeClr val="bg1"/>
                </a:solidFill>
              </a:rPr>
              <a:t>“In addition to the armor of God; the believer is to arm himself with the practice of purposeful prayer and spiritual alertness so that he may stand firm against the devil and his forces of evil. The practice of purposeful prayer consists of its particulars (profoundness and preciseness); its prevalence; and its power.”</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7585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Flow of Ephesians 6:10-20</a:t>
            </a:r>
            <a:endParaRPr lang="en-US" sz="4800" dirty="0" smtClean="0">
              <a:solidFill>
                <a:schemeClr val="bg1"/>
              </a:solidFill>
            </a:endParaRPr>
          </a:p>
        </p:txBody>
      </p:sp>
      <p:sp>
        <p:nvSpPr>
          <p:cNvPr id="10" name="TextBox 9"/>
          <p:cNvSpPr txBox="1"/>
          <p:nvPr/>
        </p:nvSpPr>
        <p:spPr>
          <a:xfrm>
            <a:off x="304800" y="1079718"/>
            <a:ext cx="8610600" cy="5201424"/>
          </a:xfrm>
          <a:prstGeom prst="rect">
            <a:avLst/>
          </a:prstGeom>
          <a:noFill/>
        </p:spPr>
        <p:txBody>
          <a:bodyPr wrap="square" rtlCol="0">
            <a:spAutoFit/>
          </a:bodyPr>
          <a:lstStyle/>
          <a:p>
            <a:pPr algn="ctr"/>
            <a:r>
              <a:rPr lang="en-US" sz="4000" b="1" dirty="0" smtClean="0">
                <a:solidFill>
                  <a:schemeClr val="bg1"/>
                </a:solidFill>
              </a:rPr>
              <a:t>Main Command (verb)</a:t>
            </a:r>
          </a:p>
          <a:p>
            <a:pPr algn="ctr"/>
            <a:r>
              <a:rPr lang="en-US" sz="3600" i="1" dirty="0" smtClean="0">
                <a:solidFill>
                  <a:schemeClr val="bg1"/>
                </a:solidFill>
              </a:rPr>
              <a:t>“be strong in the Lord and </a:t>
            </a:r>
          </a:p>
          <a:p>
            <a:pPr algn="ctr"/>
            <a:r>
              <a:rPr lang="en-US" sz="3600" i="1" dirty="0" smtClean="0">
                <a:solidFill>
                  <a:schemeClr val="bg1"/>
                </a:solidFill>
              </a:rPr>
              <a:t>in the strength of His might” (v. 10)</a:t>
            </a:r>
            <a:endParaRPr lang="en-US" sz="2000" i="1" dirty="0" smtClean="0">
              <a:solidFill>
                <a:schemeClr val="bg1"/>
              </a:solidFill>
            </a:endParaRPr>
          </a:p>
          <a:p>
            <a:pPr algn="ctr"/>
            <a:endParaRPr lang="en-US" sz="2000" dirty="0">
              <a:solidFill>
                <a:schemeClr val="bg1"/>
              </a:solidFill>
            </a:endParaRPr>
          </a:p>
          <a:p>
            <a:pPr algn="ctr"/>
            <a:r>
              <a:rPr lang="en-US" sz="3600" b="1" dirty="0" smtClean="0">
                <a:solidFill>
                  <a:schemeClr val="bg1"/>
                </a:solidFill>
              </a:rPr>
              <a:t>How? – 2</a:t>
            </a:r>
            <a:r>
              <a:rPr lang="en-US" sz="3600" b="1" baseline="30000" dirty="0" smtClean="0">
                <a:solidFill>
                  <a:schemeClr val="bg1"/>
                </a:solidFill>
              </a:rPr>
              <a:t>nd</a:t>
            </a:r>
            <a:r>
              <a:rPr lang="en-US" sz="3600" b="1" dirty="0" smtClean="0">
                <a:solidFill>
                  <a:schemeClr val="bg1"/>
                </a:solidFill>
              </a:rPr>
              <a:t> commands (verbs)</a:t>
            </a:r>
          </a:p>
          <a:p>
            <a:pPr algn="ctr"/>
            <a:r>
              <a:rPr lang="en-US" sz="3600" i="1" dirty="0" smtClean="0">
                <a:solidFill>
                  <a:schemeClr val="bg1"/>
                </a:solidFill>
              </a:rPr>
              <a:t>“Put on” and “take up” the full armor of God (vs. 11, 13)</a:t>
            </a:r>
            <a:endParaRPr lang="en-US" sz="2000" i="1" dirty="0" smtClean="0">
              <a:solidFill>
                <a:schemeClr val="bg1"/>
              </a:solidFill>
            </a:endParaRPr>
          </a:p>
          <a:p>
            <a:pPr algn="ctr"/>
            <a:endParaRPr lang="en-US" sz="2000" dirty="0">
              <a:solidFill>
                <a:schemeClr val="bg1"/>
              </a:solidFill>
            </a:endParaRPr>
          </a:p>
          <a:p>
            <a:pPr algn="ctr"/>
            <a:r>
              <a:rPr lang="en-US" sz="3600" b="1" dirty="0" smtClean="0">
                <a:solidFill>
                  <a:schemeClr val="bg1"/>
                </a:solidFill>
              </a:rPr>
              <a:t>Why? – 3</a:t>
            </a:r>
            <a:r>
              <a:rPr lang="en-US" sz="3600" b="1" baseline="30000" dirty="0" smtClean="0">
                <a:solidFill>
                  <a:schemeClr val="bg1"/>
                </a:solidFill>
              </a:rPr>
              <a:t>rd</a:t>
            </a:r>
            <a:r>
              <a:rPr lang="en-US" sz="3600" b="1" dirty="0" smtClean="0">
                <a:solidFill>
                  <a:schemeClr val="bg1"/>
                </a:solidFill>
              </a:rPr>
              <a:t> command (verb)</a:t>
            </a:r>
          </a:p>
          <a:p>
            <a:pPr algn="ctr"/>
            <a:r>
              <a:rPr lang="en-US" sz="3600" dirty="0" smtClean="0">
                <a:solidFill>
                  <a:schemeClr val="bg1"/>
                </a:solidFill>
              </a:rPr>
              <a:t>“Stand firm” (vs. 11, 13, 14)</a:t>
            </a:r>
            <a:endParaRPr lang="en-US" sz="4000" dirty="0">
              <a:solidFill>
                <a:schemeClr val="bg1"/>
              </a:solidFill>
            </a:endParaRPr>
          </a:p>
        </p:txBody>
      </p:sp>
    </p:spTree>
    <p:extLst>
      <p:ext uri="{BB962C8B-B14F-4D97-AF65-F5344CB8AC3E}">
        <p14:creationId xmlns:p14="http://schemas.microsoft.com/office/powerpoint/2010/main" val="40027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750"/>
                                        <p:tgtEl>
                                          <p:spTgt spid="10">
                                            <p:txEl>
                                              <p:pRg st="2" end="2"/>
                                            </p:txEl>
                                          </p:spTgt>
                                        </p:tgtEl>
                                      </p:cBhvr>
                                    </p:animEffect>
                                  </p:childTnLst>
                                </p:cTn>
                              </p:par>
                            </p:childTnLst>
                          </p:cTn>
                        </p:par>
                        <p:par>
                          <p:cTn id="15" fill="hold">
                            <p:stCondLst>
                              <p:cond delay="4000"/>
                            </p:stCondLst>
                            <p:childTnLst>
                              <p:par>
                                <p:cTn id="16" presetID="10" presetClass="entr" presetSubtype="0" fill="hold" grpId="0" nodeType="afterEffect">
                                  <p:stCondLst>
                                    <p:cond delay="225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1250"/>
                                        <p:tgtEl>
                                          <p:spTgt spid="10">
                                            <p:txEl>
                                              <p:pRg st="4" end="4"/>
                                            </p:txEl>
                                          </p:spTgt>
                                        </p:tgtEl>
                                      </p:cBhvr>
                                    </p:animEffect>
                                  </p:childTnLst>
                                </p:cTn>
                              </p:par>
                            </p:childTnLst>
                          </p:cTn>
                        </p:par>
                        <p:par>
                          <p:cTn id="19" fill="hold">
                            <p:stCondLst>
                              <p:cond delay="7500"/>
                            </p:stCondLst>
                            <p:childTnLst>
                              <p:par>
                                <p:cTn id="20" presetID="10" presetClass="entr" presetSubtype="0" fill="hold" grpId="0" nodeType="afterEffect">
                                  <p:stCondLst>
                                    <p:cond delay="75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125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1000"/>
                                        <p:tgtEl>
                                          <p:spTgt spid="10">
                                            <p:txEl>
                                              <p:pRg st="7" end="7"/>
                                            </p:txEl>
                                          </p:spTgt>
                                        </p:tgtEl>
                                      </p:cBhvr>
                                    </p:animEffect>
                                  </p:childTnLst>
                                </p:cTn>
                              </p:par>
                            </p:childTnLst>
                          </p:cTn>
                        </p:par>
                        <p:par>
                          <p:cTn id="28" fill="hold">
                            <p:stCondLst>
                              <p:cond delay="1500"/>
                            </p:stCondLst>
                            <p:childTnLst>
                              <p:par>
                                <p:cTn id="29" presetID="10" presetClass="entr" presetSubtype="0" fill="hold" grpId="0" nodeType="afterEffect">
                                  <p:stCondLst>
                                    <p:cond delay="75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125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Flow of Ephesians 6:10-20</a:t>
            </a:r>
            <a:endParaRPr lang="en-US" sz="4800" dirty="0" smtClean="0">
              <a:solidFill>
                <a:schemeClr val="bg1"/>
              </a:solidFill>
            </a:endParaRPr>
          </a:p>
        </p:txBody>
      </p:sp>
      <p:sp>
        <p:nvSpPr>
          <p:cNvPr id="10" name="TextBox 9"/>
          <p:cNvSpPr txBox="1"/>
          <p:nvPr/>
        </p:nvSpPr>
        <p:spPr>
          <a:xfrm>
            <a:off x="304800" y="1079718"/>
            <a:ext cx="8610600" cy="5570756"/>
          </a:xfrm>
          <a:prstGeom prst="rect">
            <a:avLst/>
          </a:prstGeom>
          <a:noFill/>
        </p:spPr>
        <p:txBody>
          <a:bodyPr wrap="square" rtlCol="0">
            <a:spAutoFit/>
          </a:bodyPr>
          <a:lstStyle/>
          <a:p>
            <a:pPr algn="ctr"/>
            <a:r>
              <a:rPr lang="en-US" sz="2800" dirty="0" smtClean="0">
                <a:solidFill>
                  <a:schemeClr val="bg1"/>
                </a:solidFill>
              </a:rPr>
              <a:t>How do we “stand firm” so that we are strong in the Lord and in the strength of His might? (adverbial participles)</a:t>
            </a:r>
          </a:p>
          <a:p>
            <a:pPr algn="ctr"/>
            <a:endParaRPr lang="en-US" sz="800" dirty="0" smtClean="0">
              <a:solidFill>
                <a:schemeClr val="bg1"/>
              </a:solidFill>
            </a:endParaRPr>
          </a:p>
          <a:p>
            <a:pPr marL="457200" lvl="0" indent="-457200" algn="just">
              <a:buFont typeface="Wingdings" panose="05000000000000000000" pitchFamily="2" charset="2"/>
              <a:buChar char="§"/>
            </a:pPr>
            <a:r>
              <a:rPr lang="en-US" sz="2800" i="1" dirty="0" smtClean="0">
                <a:solidFill>
                  <a:schemeClr val="bg1"/>
                </a:solidFill>
              </a:rPr>
              <a:t>Having </a:t>
            </a:r>
            <a:r>
              <a:rPr lang="en-US" sz="2800" i="1" dirty="0">
                <a:solidFill>
                  <a:schemeClr val="bg1"/>
                </a:solidFill>
              </a:rPr>
              <a:t>girded our loins with </a:t>
            </a:r>
            <a:r>
              <a:rPr lang="en-US" sz="2800" i="1" dirty="0" smtClean="0">
                <a:solidFill>
                  <a:schemeClr val="bg1"/>
                </a:solidFill>
              </a:rPr>
              <a:t>truth (v. 14)</a:t>
            </a:r>
            <a:endParaRPr lang="en-US" sz="2800" i="1" dirty="0">
              <a:solidFill>
                <a:schemeClr val="bg1"/>
              </a:solidFill>
            </a:endParaRPr>
          </a:p>
          <a:p>
            <a:pPr marL="457200" lvl="0" indent="-457200" algn="just">
              <a:buFont typeface="Wingdings" panose="05000000000000000000" pitchFamily="2" charset="2"/>
              <a:buChar char="§"/>
            </a:pPr>
            <a:r>
              <a:rPr lang="en-US" sz="2800" i="1" dirty="0">
                <a:solidFill>
                  <a:schemeClr val="bg1"/>
                </a:solidFill>
              </a:rPr>
              <a:t>Having put on the breastplate of </a:t>
            </a:r>
            <a:r>
              <a:rPr lang="en-US" sz="2800" i="1" dirty="0" smtClean="0">
                <a:solidFill>
                  <a:schemeClr val="bg1"/>
                </a:solidFill>
              </a:rPr>
              <a:t>righteousness (v. 14) </a:t>
            </a:r>
            <a:endParaRPr lang="en-US" sz="2800" i="1" dirty="0">
              <a:solidFill>
                <a:schemeClr val="bg1"/>
              </a:solidFill>
            </a:endParaRPr>
          </a:p>
          <a:p>
            <a:pPr marL="457200" lvl="0" indent="-457200" algn="just">
              <a:buFont typeface="Wingdings" panose="05000000000000000000" pitchFamily="2" charset="2"/>
              <a:buChar char="§"/>
            </a:pPr>
            <a:r>
              <a:rPr lang="en-US" sz="2800" i="1" dirty="0">
                <a:solidFill>
                  <a:schemeClr val="bg1"/>
                </a:solidFill>
              </a:rPr>
              <a:t>Having shod our feet with the preparation of the gospel of peace </a:t>
            </a:r>
            <a:r>
              <a:rPr lang="en-US" sz="2800" i="1" dirty="0" smtClean="0">
                <a:solidFill>
                  <a:schemeClr val="bg1"/>
                </a:solidFill>
              </a:rPr>
              <a:t>(v. 15)</a:t>
            </a:r>
            <a:endParaRPr lang="en-US" sz="2800" i="1" dirty="0">
              <a:solidFill>
                <a:schemeClr val="bg1"/>
              </a:solidFill>
            </a:endParaRPr>
          </a:p>
          <a:p>
            <a:pPr marL="457200" lvl="0" indent="-457200" algn="just">
              <a:buFont typeface="Wingdings" panose="05000000000000000000" pitchFamily="2" charset="2"/>
              <a:buChar char="§"/>
            </a:pPr>
            <a:r>
              <a:rPr lang="en-US" sz="2800" i="1" dirty="0">
                <a:solidFill>
                  <a:schemeClr val="bg1"/>
                </a:solidFill>
              </a:rPr>
              <a:t>Taking up the shield of </a:t>
            </a:r>
            <a:r>
              <a:rPr lang="en-US" sz="2800" i="1" dirty="0" smtClean="0">
                <a:solidFill>
                  <a:schemeClr val="bg1"/>
                </a:solidFill>
              </a:rPr>
              <a:t>faith (v. 16) </a:t>
            </a:r>
            <a:endParaRPr lang="en-US" sz="2800" i="1" dirty="0">
              <a:solidFill>
                <a:schemeClr val="bg1"/>
              </a:solidFill>
            </a:endParaRPr>
          </a:p>
          <a:p>
            <a:pPr marL="457200" lvl="0" indent="-457200" algn="just">
              <a:buFont typeface="Wingdings" panose="05000000000000000000" pitchFamily="2" charset="2"/>
              <a:buChar char="§"/>
            </a:pPr>
            <a:r>
              <a:rPr lang="en-US" sz="2800" i="1" dirty="0">
                <a:solidFill>
                  <a:schemeClr val="bg1"/>
                </a:solidFill>
              </a:rPr>
              <a:t>Receiving (take) the helmet of </a:t>
            </a:r>
            <a:r>
              <a:rPr lang="en-US" sz="2800" i="1" dirty="0" smtClean="0">
                <a:solidFill>
                  <a:schemeClr val="bg1"/>
                </a:solidFill>
              </a:rPr>
              <a:t>salvation (v. 17a) </a:t>
            </a:r>
          </a:p>
          <a:p>
            <a:pPr marL="457200" lvl="0" indent="-457200" algn="just">
              <a:buFont typeface="Wingdings" panose="05000000000000000000" pitchFamily="2" charset="2"/>
              <a:buChar char="§"/>
            </a:pPr>
            <a:r>
              <a:rPr lang="en-US" sz="2800" i="1" dirty="0" smtClean="0">
                <a:solidFill>
                  <a:schemeClr val="bg1"/>
                </a:solidFill>
              </a:rPr>
              <a:t>Receiving </a:t>
            </a:r>
            <a:r>
              <a:rPr lang="en-US" sz="2800" i="1" dirty="0">
                <a:solidFill>
                  <a:schemeClr val="bg1"/>
                </a:solidFill>
              </a:rPr>
              <a:t>(take) the sword of the Spirit, which is the word (</a:t>
            </a:r>
            <a:r>
              <a:rPr lang="en-US" sz="2800" i="1" dirty="0" err="1">
                <a:solidFill>
                  <a:schemeClr val="bg1"/>
                </a:solidFill>
              </a:rPr>
              <a:t>rhema</a:t>
            </a:r>
            <a:r>
              <a:rPr lang="en-US" sz="2800" i="1" dirty="0">
                <a:solidFill>
                  <a:schemeClr val="bg1"/>
                </a:solidFill>
              </a:rPr>
              <a:t>) of </a:t>
            </a:r>
            <a:r>
              <a:rPr lang="en-US" sz="2800" i="1" dirty="0" smtClean="0">
                <a:solidFill>
                  <a:schemeClr val="bg1"/>
                </a:solidFill>
              </a:rPr>
              <a:t>God (v. 17b)</a:t>
            </a:r>
          </a:p>
          <a:p>
            <a:pPr marL="457200" lvl="0" indent="-457200" algn="just">
              <a:buFont typeface="Wingdings" panose="05000000000000000000" pitchFamily="2" charset="2"/>
              <a:buChar char="§"/>
            </a:pPr>
            <a:r>
              <a:rPr lang="en-US" sz="2800" i="1" dirty="0" smtClean="0">
                <a:solidFill>
                  <a:schemeClr val="bg1"/>
                </a:solidFill>
              </a:rPr>
              <a:t>Praying (18a)</a:t>
            </a:r>
          </a:p>
          <a:p>
            <a:pPr marL="457200" lvl="0" indent="-457200" algn="just">
              <a:buFont typeface="Wingdings" panose="05000000000000000000" pitchFamily="2" charset="2"/>
              <a:buChar char="§"/>
            </a:pPr>
            <a:r>
              <a:rPr lang="en-US" sz="2800" i="1" dirty="0" smtClean="0">
                <a:solidFill>
                  <a:schemeClr val="bg1"/>
                </a:solidFill>
              </a:rPr>
              <a:t>Being on the alert – watching (18b)</a:t>
            </a:r>
            <a:endParaRPr lang="en-US" sz="4000" dirty="0">
              <a:solidFill>
                <a:schemeClr val="bg1"/>
              </a:solidFill>
            </a:endParaRPr>
          </a:p>
        </p:txBody>
      </p:sp>
    </p:spTree>
    <p:extLst>
      <p:ext uri="{BB962C8B-B14F-4D97-AF65-F5344CB8AC3E}">
        <p14:creationId xmlns:p14="http://schemas.microsoft.com/office/powerpoint/2010/main" val="34788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3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par>
                          <p:cTn id="12" fill="hold">
                            <p:stCondLst>
                              <p:cond delay="6500"/>
                            </p:stCondLst>
                            <p:childTnLst>
                              <p:par>
                                <p:cTn id="13" presetID="10" presetClass="entr" presetSubtype="0" fill="hold" grpId="0" nodeType="afterEffect">
                                  <p:stCondLst>
                                    <p:cond delay="75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250"/>
                                        <p:tgtEl>
                                          <p:spTgt spid="10">
                                            <p:txEl>
                                              <p:pRg st="3" end="3"/>
                                            </p:txEl>
                                          </p:spTgt>
                                        </p:tgtEl>
                                      </p:cBhvr>
                                    </p:animEffect>
                                  </p:childTnLst>
                                </p:cTn>
                              </p:par>
                            </p:childTnLst>
                          </p:cTn>
                        </p:par>
                        <p:par>
                          <p:cTn id="16" fill="hold">
                            <p:stCondLst>
                              <p:cond delay="8500"/>
                            </p:stCondLst>
                            <p:childTnLst>
                              <p:par>
                                <p:cTn id="17" presetID="10" presetClass="entr" presetSubtype="0" fill="hold" grpId="0" nodeType="afterEffect">
                                  <p:stCondLst>
                                    <p:cond delay="75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250"/>
                                        <p:tgtEl>
                                          <p:spTgt spid="10">
                                            <p:txEl>
                                              <p:pRg st="4" end="4"/>
                                            </p:txEl>
                                          </p:spTgt>
                                        </p:tgtEl>
                                      </p:cBhvr>
                                    </p:animEffect>
                                  </p:childTnLst>
                                </p:cTn>
                              </p:par>
                            </p:childTnLst>
                          </p:cTn>
                        </p:par>
                        <p:par>
                          <p:cTn id="20" fill="hold">
                            <p:stCondLst>
                              <p:cond delay="10500"/>
                            </p:stCondLst>
                            <p:childTnLst>
                              <p:par>
                                <p:cTn id="21" presetID="10" presetClass="entr" presetSubtype="0" fill="hold" grpId="0" nodeType="afterEffect">
                                  <p:stCondLst>
                                    <p:cond delay="75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1250"/>
                                        <p:tgtEl>
                                          <p:spTgt spid="10">
                                            <p:txEl>
                                              <p:pRg st="5" end="5"/>
                                            </p:txEl>
                                          </p:spTgt>
                                        </p:tgtEl>
                                      </p:cBhvr>
                                    </p:animEffect>
                                  </p:childTnLst>
                                </p:cTn>
                              </p:par>
                            </p:childTnLst>
                          </p:cTn>
                        </p:par>
                        <p:par>
                          <p:cTn id="24" fill="hold">
                            <p:stCondLst>
                              <p:cond delay="12500"/>
                            </p:stCondLst>
                            <p:childTnLst>
                              <p:par>
                                <p:cTn id="25" presetID="10" presetClass="entr" presetSubtype="0" fill="hold" grpId="0" nodeType="afterEffect">
                                  <p:stCondLst>
                                    <p:cond delay="75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1250"/>
                                        <p:tgtEl>
                                          <p:spTgt spid="10">
                                            <p:txEl>
                                              <p:pRg st="6" end="6"/>
                                            </p:txEl>
                                          </p:spTgt>
                                        </p:tgtEl>
                                      </p:cBhvr>
                                    </p:animEffect>
                                  </p:childTnLst>
                                </p:cTn>
                              </p:par>
                            </p:childTnLst>
                          </p:cTn>
                        </p:par>
                        <p:par>
                          <p:cTn id="28" fill="hold">
                            <p:stCondLst>
                              <p:cond delay="14500"/>
                            </p:stCondLst>
                            <p:childTnLst>
                              <p:par>
                                <p:cTn id="29" presetID="10" presetClass="entr" presetSubtype="0" fill="hold" grpId="0" nodeType="afterEffect">
                                  <p:stCondLst>
                                    <p:cond delay="75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fade">
                                      <p:cBhvr>
                                        <p:cTn id="31" dur="1250"/>
                                        <p:tgtEl>
                                          <p:spTgt spid="1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fade">
                                      <p:cBhvr>
                                        <p:cTn id="36" dur="1750"/>
                                        <p:tgtEl>
                                          <p:spTgt spid="10">
                                            <p:txEl>
                                              <p:pRg st="8" end="8"/>
                                            </p:txEl>
                                          </p:spTgt>
                                        </p:tgtEl>
                                      </p:cBhvr>
                                    </p:animEffect>
                                  </p:childTnLst>
                                </p:cTn>
                              </p:par>
                            </p:childTnLst>
                          </p:cTn>
                        </p:par>
                        <p:par>
                          <p:cTn id="37" fill="hold">
                            <p:stCondLst>
                              <p:cond delay="1750"/>
                            </p:stCondLst>
                            <p:childTnLst>
                              <p:par>
                                <p:cTn id="38" presetID="10" presetClass="entr" presetSubtype="0" fill="hold" grpId="0" nodeType="afterEffect">
                                  <p:stCondLst>
                                    <p:cond delay="750"/>
                                  </p:stCondLst>
                                  <p:childTnLst>
                                    <p:set>
                                      <p:cBhvr>
                                        <p:cTn id="39" dur="1" fill="hold">
                                          <p:stCondLst>
                                            <p:cond delay="0"/>
                                          </p:stCondLst>
                                        </p:cTn>
                                        <p:tgtEl>
                                          <p:spTgt spid="10">
                                            <p:txEl>
                                              <p:pRg st="9" end="9"/>
                                            </p:txEl>
                                          </p:spTgt>
                                        </p:tgtEl>
                                        <p:attrNameLst>
                                          <p:attrName>style.visibility</p:attrName>
                                        </p:attrNameLst>
                                      </p:cBhvr>
                                      <p:to>
                                        <p:strVal val="visible"/>
                                      </p:to>
                                    </p:set>
                                    <p:animEffect transition="in" filter="fade">
                                      <p:cBhvr>
                                        <p:cTn id="40" dur="175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ctr"/>
            <a:r>
              <a:rPr lang="en-US" sz="4400" dirty="0" smtClean="0">
                <a:solidFill>
                  <a:schemeClr val="bg1"/>
                </a:solidFill>
              </a:rPr>
              <a:t>The subject of prayer in Ephesians</a:t>
            </a:r>
            <a:endParaRPr lang="en-US" sz="4400" dirty="0" smtClean="0">
              <a:solidFill>
                <a:schemeClr val="bg1"/>
              </a:solidFill>
            </a:endParaRPr>
          </a:p>
        </p:txBody>
      </p:sp>
      <p:sp>
        <p:nvSpPr>
          <p:cNvPr id="7" name="TextBox 6"/>
          <p:cNvSpPr txBox="1"/>
          <p:nvPr/>
        </p:nvSpPr>
        <p:spPr>
          <a:xfrm>
            <a:off x="304800" y="1143000"/>
            <a:ext cx="8610600" cy="2554545"/>
          </a:xfrm>
          <a:prstGeom prst="rect">
            <a:avLst/>
          </a:prstGeom>
          <a:noFill/>
        </p:spPr>
        <p:txBody>
          <a:bodyPr wrap="square" rtlCol="0">
            <a:spAutoFit/>
          </a:bodyPr>
          <a:lstStyle/>
          <a:p>
            <a:pPr marL="571500" indent="-571500" algn="just">
              <a:buFont typeface="Wingdings" panose="05000000000000000000" pitchFamily="2" charset="2"/>
              <a:buChar char="§"/>
            </a:pPr>
            <a:r>
              <a:rPr lang="en-US" sz="4000" i="1" dirty="0" smtClean="0">
                <a:solidFill>
                  <a:schemeClr val="bg1"/>
                </a:solidFill>
              </a:rPr>
              <a:t>Ephesians 1:15-23 (actual prayer)</a:t>
            </a:r>
          </a:p>
          <a:p>
            <a:pPr marL="571500" indent="-571500" algn="just">
              <a:buFont typeface="Wingdings" panose="05000000000000000000" pitchFamily="2" charset="2"/>
              <a:buChar char="§"/>
            </a:pPr>
            <a:r>
              <a:rPr lang="en-US" sz="4000" i="1" dirty="0" smtClean="0">
                <a:solidFill>
                  <a:schemeClr val="bg1"/>
                </a:solidFill>
              </a:rPr>
              <a:t>Ephesians 3:14-21 (actual prayer)</a:t>
            </a:r>
          </a:p>
          <a:p>
            <a:pPr marL="571500" indent="-571500" algn="just">
              <a:buFont typeface="Wingdings" panose="05000000000000000000" pitchFamily="2" charset="2"/>
              <a:buChar char="§"/>
            </a:pPr>
            <a:r>
              <a:rPr lang="en-US" sz="4000" i="1" dirty="0" smtClean="0">
                <a:solidFill>
                  <a:schemeClr val="bg1"/>
                </a:solidFill>
              </a:rPr>
              <a:t>Ephesians 6:18-20 (how to pray)</a:t>
            </a:r>
          </a:p>
          <a:p>
            <a:pPr algn="just"/>
            <a:endParaRPr lang="en-US" sz="4000" dirty="0">
              <a:solidFill>
                <a:schemeClr val="bg1"/>
              </a:solidFill>
            </a:endParaRPr>
          </a:p>
        </p:txBody>
      </p:sp>
    </p:spTree>
    <p:extLst>
      <p:ext uri="{BB962C8B-B14F-4D97-AF65-F5344CB8AC3E}">
        <p14:creationId xmlns:p14="http://schemas.microsoft.com/office/powerpoint/2010/main" val="7676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2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C.S. Lewis</a:t>
            </a:r>
            <a:endParaRPr lang="en-US" sz="4800" dirty="0" smtClean="0">
              <a:solidFill>
                <a:schemeClr val="bg1"/>
              </a:solidFill>
            </a:endParaRPr>
          </a:p>
        </p:txBody>
      </p:sp>
      <p:sp>
        <p:nvSpPr>
          <p:cNvPr id="7" name="TextBox 6"/>
          <p:cNvSpPr txBox="1"/>
          <p:nvPr/>
        </p:nvSpPr>
        <p:spPr>
          <a:xfrm>
            <a:off x="304800" y="1143000"/>
            <a:ext cx="8610600" cy="3785652"/>
          </a:xfrm>
          <a:prstGeom prst="rect">
            <a:avLst/>
          </a:prstGeom>
          <a:noFill/>
        </p:spPr>
        <p:txBody>
          <a:bodyPr wrap="square" rtlCol="0">
            <a:spAutoFit/>
          </a:bodyPr>
          <a:lstStyle/>
          <a:p>
            <a:pPr algn="just"/>
            <a:r>
              <a:rPr lang="en-US" sz="4000" i="1" dirty="0">
                <a:solidFill>
                  <a:schemeClr val="bg1"/>
                </a:solidFill>
              </a:rPr>
              <a:t>“Enemy-occupied territory---that is what this world is. Christianity is the story of how the rightful king has landed, you might say landed in disguise, and is calling us to take part in a great campaign of sabotage.”</a:t>
            </a:r>
            <a:endParaRPr lang="en-US" sz="4000" dirty="0">
              <a:solidFill>
                <a:schemeClr val="bg1"/>
              </a:solidFill>
            </a:endParaRPr>
          </a:p>
        </p:txBody>
      </p:sp>
    </p:spTree>
    <p:extLst>
      <p:ext uri="{BB962C8B-B14F-4D97-AF65-F5344CB8AC3E}">
        <p14:creationId xmlns:p14="http://schemas.microsoft.com/office/powerpoint/2010/main" val="17617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7" name="TextBox 6"/>
          <p:cNvSpPr txBox="1"/>
          <p:nvPr/>
        </p:nvSpPr>
        <p:spPr>
          <a:xfrm>
            <a:off x="304800" y="1143000"/>
            <a:ext cx="8610600" cy="1323439"/>
          </a:xfrm>
          <a:prstGeom prst="rect">
            <a:avLst/>
          </a:prstGeom>
          <a:noFill/>
        </p:spPr>
        <p:txBody>
          <a:bodyPr wrap="square" rtlCol="0">
            <a:spAutoFit/>
          </a:bodyPr>
          <a:lstStyle/>
          <a:p>
            <a:pPr algn="just"/>
            <a:r>
              <a:rPr lang="en-US" sz="4000" i="1" dirty="0" smtClean="0">
                <a:solidFill>
                  <a:schemeClr val="bg1"/>
                </a:solidFill>
              </a:rPr>
              <a:t>At its core, prayer is an activity of warfare!</a:t>
            </a:r>
            <a:endParaRPr lang="en-US" sz="4000" dirty="0">
              <a:solidFill>
                <a:schemeClr val="bg1"/>
              </a:solidFill>
            </a:endParaRPr>
          </a:p>
        </p:txBody>
      </p:sp>
    </p:spTree>
    <p:extLst>
      <p:ext uri="{BB962C8B-B14F-4D97-AF65-F5344CB8AC3E}">
        <p14:creationId xmlns:p14="http://schemas.microsoft.com/office/powerpoint/2010/main" val="36952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6:18</a:t>
            </a:r>
            <a:endParaRPr lang="en-US" sz="4800" dirty="0">
              <a:solidFill>
                <a:schemeClr val="bg1"/>
              </a:solidFill>
            </a:endParaRPr>
          </a:p>
        </p:txBody>
      </p:sp>
      <p:sp>
        <p:nvSpPr>
          <p:cNvPr id="10" name="TextBox 9"/>
          <p:cNvSpPr txBox="1"/>
          <p:nvPr/>
        </p:nvSpPr>
        <p:spPr>
          <a:xfrm>
            <a:off x="304800" y="914400"/>
            <a:ext cx="8610600" cy="5632311"/>
          </a:xfrm>
          <a:prstGeom prst="rect">
            <a:avLst/>
          </a:prstGeom>
          <a:noFill/>
        </p:spPr>
        <p:txBody>
          <a:bodyPr wrap="square" rtlCol="0">
            <a:spAutoFit/>
          </a:bodyPr>
          <a:lstStyle/>
          <a:p>
            <a:pPr algn="just"/>
            <a:r>
              <a:rPr lang="en-US" sz="4000" i="1" dirty="0">
                <a:solidFill>
                  <a:schemeClr val="bg1"/>
                </a:solidFill>
              </a:rPr>
              <a:t>“In addition to the armor of God; the believer is to arm himself with the practice of purposeful prayer and spiritual alertness so that he may stand firm against the devil and his forces of evil. The practice of purposeful prayer consists of its particulars (profoundness and preciseness); its prevalence; and its power.”</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4000" b="1" dirty="0" smtClean="0">
                <a:solidFill>
                  <a:schemeClr val="bg1"/>
                </a:solidFill>
              </a:rPr>
              <a:t>The particulars of prayer </a:t>
            </a:r>
            <a:r>
              <a:rPr lang="en-US" sz="4000" b="1" baseline="30000" dirty="0" smtClean="0">
                <a:solidFill>
                  <a:schemeClr val="bg1"/>
                </a:solidFill>
              </a:rPr>
              <a:t>(18a)</a:t>
            </a:r>
            <a:endParaRPr lang="en-US" sz="40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r>
              <a:rPr lang="en-US" sz="2800" i="1" dirty="0">
                <a:solidFill>
                  <a:schemeClr val="bg1"/>
                </a:solidFill>
              </a:rPr>
              <a:t>“with all prayer and [all] petition…”</a:t>
            </a:r>
            <a:endParaRPr lang="en-US" sz="2800" dirty="0">
              <a:solidFill>
                <a:schemeClr val="bg1"/>
              </a:solidFill>
            </a:endParaRPr>
          </a:p>
        </p:txBody>
      </p:sp>
      <p:sp>
        <p:nvSpPr>
          <p:cNvPr id="3" name="TextBox 2"/>
          <p:cNvSpPr txBox="1"/>
          <p:nvPr/>
        </p:nvSpPr>
        <p:spPr>
          <a:xfrm>
            <a:off x="304800" y="1524000"/>
            <a:ext cx="8610600" cy="584775"/>
          </a:xfrm>
          <a:prstGeom prst="rect">
            <a:avLst/>
          </a:prstGeom>
          <a:noFill/>
        </p:spPr>
        <p:txBody>
          <a:bodyPr wrap="square" rtlCol="0">
            <a:spAutoFit/>
          </a:bodyPr>
          <a:lstStyle/>
          <a:p>
            <a:pPr marL="742950" indent="-742950" algn="just">
              <a:buAutoNum type="alphaUcPeriod"/>
            </a:pPr>
            <a:r>
              <a:rPr lang="en-US" sz="3200" dirty="0" smtClean="0">
                <a:solidFill>
                  <a:schemeClr val="bg1"/>
                </a:solidFill>
              </a:rPr>
              <a:t>The </a:t>
            </a:r>
            <a:r>
              <a:rPr lang="en-US" sz="3200" u="sng" dirty="0" smtClean="0">
                <a:solidFill>
                  <a:schemeClr val="bg1"/>
                </a:solidFill>
              </a:rPr>
              <a:t>profoundness</a:t>
            </a:r>
            <a:r>
              <a:rPr lang="en-US" sz="3200" dirty="0" smtClean="0">
                <a:solidFill>
                  <a:schemeClr val="bg1"/>
                </a:solidFill>
              </a:rPr>
              <a:t> of prayer </a:t>
            </a:r>
            <a:r>
              <a:rPr lang="en-US" sz="3200" baseline="30000" dirty="0" smtClean="0">
                <a:solidFill>
                  <a:schemeClr val="bg1"/>
                </a:solidFill>
              </a:rPr>
              <a:t>(it is to be broad - general)</a:t>
            </a:r>
            <a:endParaRPr lang="en-US" sz="3200" baseline="30000" dirty="0" smtClean="0">
              <a:solidFill>
                <a:schemeClr val="bg1"/>
              </a:solidFill>
            </a:endParaRPr>
          </a:p>
        </p:txBody>
      </p:sp>
      <p:sp>
        <p:nvSpPr>
          <p:cNvPr id="7" name="TextBox 6"/>
          <p:cNvSpPr txBox="1"/>
          <p:nvPr/>
        </p:nvSpPr>
        <p:spPr>
          <a:xfrm>
            <a:off x="304800" y="2057400"/>
            <a:ext cx="8610600" cy="523220"/>
          </a:xfrm>
          <a:prstGeom prst="rect">
            <a:avLst/>
          </a:prstGeom>
          <a:noFill/>
        </p:spPr>
        <p:txBody>
          <a:bodyPr wrap="square" rtlCol="0">
            <a:spAutoFit/>
          </a:bodyPr>
          <a:lstStyle/>
          <a:p>
            <a:r>
              <a:rPr lang="en-US" sz="2800" i="1" dirty="0">
                <a:solidFill>
                  <a:schemeClr val="bg1"/>
                </a:solidFill>
              </a:rPr>
              <a:t>“with all </a:t>
            </a:r>
            <a:r>
              <a:rPr lang="en-US" sz="2800" i="1" dirty="0" smtClean="0">
                <a:solidFill>
                  <a:schemeClr val="bg1"/>
                </a:solidFill>
              </a:rPr>
              <a:t>[every – every kind of] prayer…” </a:t>
            </a:r>
            <a:endParaRPr lang="en-US" sz="2800" dirty="0">
              <a:solidFill>
                <a:schemeClr val="bg1"/>
              </a:solidFill>
            </a:endParaRPr>
          </a:p>
        </p:txBody>
      </p:sp>
      <p:sp>
        <p:nvSpPr>
          <p:cNvPr id="8" name="TextBox 7"/>
          <p:cNvSpPr txBox="1"/>
          <p:nvPr/>
        </p:nvSpPr>
        <p:spPr>
          <a:xfrm>
            <a:off x="304800" y="2743200"/>
            <a:ext cx="8610600" cy="584775"/>
          </a:xfrm>
          <a:prstGeom prst="rect">
            <a:avLst/>
          </a:prstGeom>
          <a:noFill/>
        </p:spPr>
        <p:txBody>
          <a:bodyPr wrap="square" rtlCol="0">
            <a:spAutoFit/>
          </a:bodyPr>
          <a:lstStyle/>
          <a:p>
            <a:pPr marL="742950" indent="-742950" algn="just">
              <a:buFont typeface="+mj-lt"/>
              <a:buAutoNum type="alphaUcPeriod" startAt="2"/>
            </a:pPr>
            <a:r>
              <a:rPr lang="en-US" sz="3200" dirty="0" smtClean="0">
                <a:solidFill>
                  <a:schemeClr val="bg1"/>
                </a:solidFill>
              </a:rPr>
              <a:t>The </a:t>
            </a:r>
            <a:r>
              <a:rPr lang="en-US" sz="3200" u="sng" dirty="0" smtClean="0">
                <a:solidFill>
                  <a:schemeClr val="bg1"/>
                </a:solidFill>
              </a:rPr>
              <a:t>precision</a:t>
            </a:r>
            <a:r>
              <a:rPr lang="en-US" sz="3200" dirty="0" smtClean="0">
                <a:solidFill>
                  <a:schemeClr val="bg1"/>
                </a:solidFill>
              </a:rPr>
              <a:t> of prayer </a:t>
            </a:r>
            <a:r>
              <a:rPr lang="en-US" sz="3200" baseline="30000" dirty="0" smtClean="0">
                <a:solidFill>
                  <a:schemeClr val="bg1"/>
                </a:solidFill>
              </a:rPr>
              <a:t>(it is to be specific - focused)</a:t>
            </a:r>
            <a:endParaRPr lang="en-US" sz="3200" baseline="30000" dirty="0" smtClean="0">
              <a:solidFill>
                <a:schemeClr val="bg1"/>
              </a:solidFill>
            </a:endParaRPr>
          </a:p>
        </p:txBody>
      </p:sp>
      <p:sp>
        <p:nvSpPr>
          <p:cNvPr id="11" name="TextBox 10"/>
          <p:cNvSpPr txBox="1"/>
          <p:nvPr/>
        </p:nvSpPr>
        <p:spPr>
          <a:xfrm>
            <a:off x="304800" y="3352800"/>
            <a:ext cx="8610600" cy="523220"/>
          </a:xfrm>
          <a:prstGeom prst="rect">
            <a:avLst/>
          </a:prstGeom>
          <a:noFill/>
        </p:spPr>
        <p:txBody>
          <a:bodyPr wrap="square" rtlCol="0">
            <a:spAutoFit/>
          </a:bodyPr>
          <a:lstStyle/>
          <a:p>
            <a:r>
              <a:rPr lang="en-US" sz="2800" i="1" dirty="0">
                <a:solidFill>
                  <a:schemeClr val="bg1"/>
                </a:solidFill>
              </a:rPr>
              <a:t>“with all </a:t>
            </a:r>
            <a:r>
              <a:rPr lang="en-US" sz="2800" i="1" dirty="0" smtClean="0">
                <a:solidFill>
                  <a:schemeClr val="bg1"/>
                </a:solidFill>
              </a:rPr>
              <a:t>[every – every kind of] petition…” </a:t>
            </a:r>
            <a:endParaRPr lang="en-US" sz="2800"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par>
                          <p:cTn id="13" fill="hold">
                            <p:stCondLst>
                              <p:cond delay="2750"/>
                            </p:stCondLst>
                            <p:childTnLst>
                              <p:par>
                                <p:cTn id="14" presetID="10" presetClass="entr" presetSubtype="0" fill="hold" grpId="0" nodeType="afterEffect">
                                  <p:stCondLst>
                                    <p:cond delay="75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2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2750"/>
                                        <p:tgtEl>
                                          <p:spTgt spid="8">
                                            <p:txEl>
                                              <p:pRg st="0" end="0"/>
                                            </p:txEl>
                                          </p:spTgt>
                                        </p:tgtEl>
                                      </p:cBhvr>
                                    </p:animEffect>
                                  </p:childTnLst>
                                </p:cTn>
                              </p:par>
                            </p:childTnLst>
                          </p:cTn>
                        </p:par>
                        <p:par>
                          <p:cTn id="22" fill="hold">
                            <p:stCondLst>
                              <p:cond delay="2750"/>
                            </p:stCondLst>
                            <p:childTnLst>
                              <p:par>
                                <p:cTn id="23" presetID="10" presetClass="entr" presetSubtype="0" fill="hold" grpId="0" nodeType="afterEffect">
                                  <p:stCondLst>
                                    <p:cond delay="75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12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P spid="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22549</TotalTime>
  <Words>1176</Words>
  <Application>Microsoft Office PowerPoint</Application>
  <PresentationFormat>On-screen Show (4:3)</PresentationFormat>
  <Paragraphs>92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703</cp:revision>
  <dcterms:created xsi:type="dcterms:W3CDTF">2013-08-08T16:28:40Z</dcterms:created>
  <dcterms:modified xsi:type="dcterms:W3CDTF">2017-07-22T16:08:55Z</dcterms:modified>
</cp:coreProperties>
</file>