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55" r:id="rId2"/>
    <p:sldId id="818" r:id="rId3"/>
    <p:sldId id="1497" r:id="rId4"/>
    <p:sldId id="1596" r:id="rId5"/>
    <p:sldId id="1613" r:id="rId6"/>
    <p:sldId id="1614" r:id="rId7"/>
    <p:sldId id="1402" r:id="rId8"/>
    <p:sldId id="1419" r:id="rId9"/>
    <p:sldId id="1554" r:id="rId10"/>
    <p:sldId id="1615" r:id="rId11"/>
    <p:sldId id="1599" r:id="rId12"/>
    <p:sldId id="1616" r:id="rId13"/>
    <p:sldId id="1600" r:id="rId14"/>
    <p:sldId id="1618" r:id="rId15"/>
    <p:sldId id="1617" r:id="rId16"/>
    <p:sldId id="1601" r:id="rId17"/>
    <p:sldId id="1619" r:id="rId18"/>
    <p:sldId id="1620" r:id="rId19"/>
    <p:sldId id="1607" r:id="rId20"/>
    <p:sldId id="1621" r:id="rId21"/>
    <p:sldId id="1622" r:id="rId22"/>
    <p:sldId id="1623" r:id="rId23"/>
    <p:sldId id="1576" r:id="rId24"/>
    <p:sldId id="1624" r:id="rId25"/>
    <p:sldId id="85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7/15/2017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sword of the Spirit…</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a:t>
            </a:r>
            <a:r>
              <a:rPr lang="en-US" sz="2800" i="1" dirty="0" smtClean="0">
                <a:solidFill>
                  <a:schemeClr val="bg1"/>
                </a:solidFill>
              </a:rPr>
              <a:t>take…the sword of the Spirit, which is the word of God…</a:t>
            </a:r>
            <a:endParaRPr lang="en-US" sz="2800" dirty="0">
              <a:solidFill>
                <a:schemeClr val="bg1"/>
              </a:solidFill>
            </a:endParaRPr>
          </a:p>
        </p:txBody>
      </p:sp>
      <p:sp>
        <p:nvSpPr>
          <p:cNvPr id="3" name="TextBox 2"/>
          <p:cNvSpPr txBox="1"/>
          <p:nvPr/>
        </p:nvSpPr>
        <p:spPr>
          <a:xfrm>
            <a:off x="304800" y="2463225"/>
            <a:ext cx="8610600" cy="584775"/>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The Sword of Christ and the Spirit</a:t>
            </a:r>
            <a:endParaRPr lang="en-US" sz="3200" dirty="0" smtClean="0">
              <a:solidFill>
                <a:schemeClr val="bg1"/>
              </a:solidFill>
            </a:endParaRPr>
          </a:p>
        </p:txBody>
      </p:sp>
      <p:sp>
        <p:nvSpPr>
          <p:cNvPr id="6" name="TextBox 5"/>
          <p:cNvSpPr txBox="1"/>
          <p:nvPr/>
        </p:nvSpPr>
        <p:spPr>
          <a:xfrm>
            <a:off x="304800" y="2958405"/>
            <a:ext cx="8610600" cy="1384995"/>
          </a:xfrm>
          <a:prstGeom prst="rect">
            <a:avLst/>
          </a:prstGeom>
          <a:noFill/>
        </p:spPr>
        <p:txBody>
          <a:bodyPr wrap="square" rtlCol="0">
            <a:spAutoFit/>
          </a:bodyPr>
          <a:lstStyle/>
          <a:p>
            <a:pPr algn="just"/>
            <a:r>
              <a:rPr lang="en-US" sz="2800" i="1" dirty="0">
                <a:solidFill>
                  <a:schemeClr val="bg1"/>
                </a:solidFill>
              </a:rPr>
              <a:t>“In His right hand He held seven stars, and out of His mouth came a sharp two-edged </a:t>
            </a:r>
            <a:r>
              <a:rPr lang="en-US" sz="2800" i="1" u="sng" dirty="0">
                <a:solidFill>
                  <a:schemeClr val="bg1"/>
                </a:solidFill>
              </a:rPr>
              <a:t>sword</a:t>
            </a:r>
            <a:r>
              <a:rPr lang="en-US" sz="2800" i="1" dirty="0">
                <a:solidFill>
                  <a:schemeClr val="bg1"/>
                </a:solidFill>
              </a:rPr>
              <a:t>; and His face was like the sun shining in its strength</a:t>
            </a:r>
            <a:r>
              <a:rPr lang="en-US" sz="2800" i="1" dirty="0" smtClean="0">
                <a:solidFill>
                  <a:schemeClr val="bg1"/>
                </a:solidFill>
              </a:rPr>
              <a:t>.” (Revelation 1:16)</a:t>
            </a:r>
            <a:endParaRPr lang="en-US" sz="2800" dirty="0">
              <a:solidFill>
                <a:schemeClr val="bg1"/>
              </a:solidFill>
            </a:endParaRPr>
          </a:p>
        </p:txBody>
      </p:sp>
      <p:sp>
        <p:nvSpPr>
          <p:cNvPr id="8" name="TextBox 7"/>
          <p:cNvSpPr txBox="1"/>
          <p:nvPr/>
        </p:nvSpPr>
        <p:spPr>
          <a:xfrm>
            <a:off x="304800" y="4584918"/>
            <a:ext cx="8610600" cy="1815882"/>
          </a:xfrm>
          <a:prstGeom prst="rect">
            <a:avLst/>
          </a:prstGeom>
          <a:noFill/>
        </p:spPr>
        <p:txBody>
          <a:bodyPr wrap="square" rtlCol="0">
            <a:spAutoFit/>
          </a:bodyPr>
          <a:lstStyle/>
          <a:p>
            <a:pPr algn="just"/>
            <a:r>
              <a:rPr lang="en-US" sz="2800" i="1" dirty="0">
                <a:solidFill>
                  <a:schemeClr val="bg1"/>
                </a:solidFill>
              </a:rPr>
              <a:t>“From His mouth comes a sharp </a:t>
            </a:r>
            <a:r>
              <a:rPr lang="en-US" sz="2800" i="1" u="sng" dirty="0">
                <a:solidFill>
                  <a:schemeClr val="bg1"/>
                </a:solidFill>
              </a:rPr>
              <a:t>sword</a:t>
            </a:r>
            <a:r>
              <a:rPr lang="en-US" sz="2800" i="1" dirty="0">
                <a:solidFill>
                  <a:schemeClr val="bg1"/>
                </a:solidFill>
              </a:rPr>
              <a:t>, so that with it He may strike down the nations, and He will rule them with a rod of iron; and He treads the wine press of the fierce wrath of God, the Almighty.” </a:t>
            </a:r>
            <a:r>
              <a:rPr lang="en-US" sz="2800" i="1" dirty="0" smtClean="0">
                <a:solidFill>
                  <a:schemeClr val="bg1"/>
                </a:solidFill>
              </a:rPr>
              <a:t> (Revelation 19:5)</a:t>
            </a:r>
            <a:endParaRPr lang="en-US" sz="2800" i="1" dirty="0">
              <a:solidFill>
                <a:schemeClr val="bg1"/>
              </a:solidFill>
            </a:endParaRPr>
          </a:p>
        </p:txBody>
      </p:sp>
      <p:sp>
        <p:nvSpPr>
          <p:cNvPr id="11" name="TextBox 10"/>
          <p:cNvSpPr txBox="1"/>
          <p:nvPr/>
        </p:nvSpPr>
        <p:spPr>
          <a:xfrm>
            <a:off x="304800" y="3073837"/>
            <a:ext cx="8610600" cy="3447098"/>
          </a:xfrm>
          <a:prstGeom prst="rect">
            <a:avLst/>
          </a:prstGeom>
          <a:solidFill>
            <a:schemeClr val="accent1">
              <a:lumMod val="50000"/>
              <a:alpha val="90000"/>
            </a:schemeClr>
          </a:solidFill>
        </p:spPr>
        <p:txBody>
          <a:bodyPr wrap="square" rtlCol="0">
            <a:spAutoFit/>
          </a:bodyPr>
          <a:lstStyle/>
          <a:p>
            <a:pPr algn="just"/>
            <a:endParaRPr lang="en-US" sz="1000" dirty="0" smtClean="0">
              <a:solidFill>
                <a:schemeClr val="bg1"/>
              </a:solidFill>
            </a:endParaRPr>
          </a:p>
          <a:p>
            <a:pPr algn="just"/>
            <a:r>
              <a:rPr lang="en-US" sz="4000" dirty="0" smtClean="0">
                <a:solidFill>
                  <a:schemeClr val="bg1"/>
                </a:solidFill>
              </a:rPr>
              <a:t>Literal translation:  “take…the sword from the Spirit (as a gift); which is the word of God.” </a:t>
            </a:r>
            <a:endParaRPr lang="en-US" sz="4000" dirty="0">
              <a:solidFill>
                <a:schemeClr val="bg1"/>
              </a:solidFill>
            </a:endParaRPr>
          </a:p>
          <a:p>
            <a:pPr algn="just"/>
            <a:endParaRPr lang="en-US" sz="4400" dirty="0" smtClean="0">
              <a:solidFill>
                <a:schemeClr val="bg1"/>
              </a:solidFill>
            </a:endParaRPr>
          </a:p>
          <a:p>
            <a:pPr algn="just"/>
            <a:endParaRPr lang="en-US" sz="4400" dirty="0">
              <a:solidFill>
                <a:schemeClr val="bg1"/>
              </a:solidFill>
            </a:endParaRPr>
          </a:p>
        </p:txBody>
      </p:sp>
    </p:spTree>
    <p:extLst>
      <p:ext uri="{BB962C8B-B14F-4D97-AF65-F5344CB8AC3E}">
        <p14:creationId xmlns:p14="http://schemas.microsoft.com/office/powerpoint/2010/main" val="7488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000"/>
                            </p:stCondLst>
                            <p:childTnLst>
                              <p:par>
                                <p:cTn id="13" presetID="10" presetClass="entr" presetSubtype="0" fill="hold" nodeType="afterEffect">
                                  <p:stCondLst>
                                    <p:cond delay="2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250"/>
                                        <p:tgtEl>
                                          <p:spTgt spid="6">
                                            <p:txEl>
                                              <p:pRg st="0" end="0"/>
                                            </p:txEl>
                                          </p:spTgt>
                                        </p:tgtEl>
                                      </p:cBhvr>
                                    </p:animEffect>
                                  </p:childTnLst>
                                </p:cTn>
                              </p:par>
                            </p:childTnLst>
                          </p:cTn>
                        </p:par>
                        <p:par>
                          <p:cTn id="16" fill="hold">
                            <p:stCondLst>
                              <p:cond delay="9000"/>
                            </p:stCondLst>
                            <p:childTnLst>
                              <p:par>
                                <p:cTn id="17" presetID="10" presetClass="entr" presetSubtype="0" fill="hold" nodeType="afterEffect">
                                  <p:stCondLst>
                                    <p:cond delay="77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25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2 Peter 1:21</a:t>
            </a:r>
            <a:endParaRPr lang="en-US" sz="4800" dirty="0" smtClean="0">
              <a:solidFill>
                <a:schemeClr val="bg1"/>
              </a:solidFill>
            </a:endParaRPr>
          </a:p>
        </p:txBody>
      </p:sp>
      <p:sp>
        <p:nvSpPr>
          <p:cNvPr id="7" name="TextBox 6"/>
          <p:cNvSpPr txBox="1"/>
          <p:nvPr/>
        </p:nvSpPr>
        <p:spPr>
          <a:xfrm>
            <a:off x="304800" y="1295400"/>
            <a:ext cx="8610600" cy="2800767"/>
          </a:xfrm>
          <a:prstGeom prst="rect">
            <a:avLst/>
          </a:prstGeom>
          <a:noFill/>
        </p:spPr>
        <p:txBody>
          <a:bodyPr wrap="square" rtlCol="0">
            <a:spAutoFit/>
          </a:bodyPr>
          <a:lstStyle/>
          <a:p>
            <a:pPr algn="just"/>
            <a:r>
              <a:rPr lang="en-US" sz="4400" i="1" dirty="0">
                <a:solidFill>
                  <a:schemeClr val="bg1"/>
                </a:solidFill>
              </a:rPr>
              <a:t>“for no prophecy was ever made by an act of human will, but men moved by the Holy Spirit spoke from God.”</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10688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sword of the Spirit…</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a:t>
            </a:r>
            <a:r>
              <a:rPr lang="en-US" sz="2800" i="1" dirty="0" smtClean="0">
                <a:solidFill>
                  <a:schemeClr val="bg1"/>
                </a:solidFill>
              </a:rPr>
              <a:t>take…the sword of the Spirit, which is the word of God…</a:t>
            </a:r>
            <a:endParaRPr lang="en-US" sz="2800" dirty="0">
              <a:solidFill>
                <a:schemeClr val="bg1"/>
              </a:solidFill>
            </a:endParaRPr>
          </a:p>
        </p:txBody>
      </p:sp>
      <p:sp>
        <p:nvSpPr>
          <p:cNvPr id="3" name="TextBox 2"/>
          <p:cNvSpPr txBox="1"/>
          <p:nvPr/>
        </p:nvSpPr>
        <p:spPr>
          <a:xfrm>
            <a:off x="304800" y="2463225"/>
            <a:ext cx="8610600" cy="1077218"/>
          </a:xfrm>
          <a:prstGeom prst="rect">
            <a:avLst/>
          </a:prstGeom>
          <a:noFill/>
        </p:spPr>
        <p:txBody>
          <a:bodyPr wrap="square" rtlCol="0">
            <a:spAutoFit/>
          </a:bodyPr>
          <a:lstStyle/>
          <a:p>
            <a:pPr marL="742950" indent="-742950" algn="just">
              <a:buFont typeface="+mj-lt"/>
              <a:buAutoNum type="alphaUcPeriod" startAt="3"/>
            </a:pPr>
            <a:r>
              <a:rPr lang="en-US" sz="3200" dirty="0" smtClean="0">
                <a:solidFill>
                  <a:schemeClr val="bg1"/>
                </a:solidFill>
              </a:rPr>
              <a:t>What is the </a:t>
            </a:r>
            <a:r>
              <a:rPr lang="en-US" sz="3200" dirty="0">
                <a:solidFill>
                  <a:schemeClr val="bg1"/>
                </a:solidFill>
              </a:rPr>
              <a:t>s</a:t>
            </a:r>
            <a:r>
              <a:rPr lang="en-US" sz="3200" dirty="0" smtClean="0">
                <a:solidFill>
                  <a:schemeClr val="bg1"/>
                </a:solidFill>
              </a:rPr>
              <a:t>word of the Spirit; the Word of God?</a:t>
            </a:r>
            <a:endParaRPr lang="en-US" sz="3200" dirty="0" smtClean="0">
              <a:solidFill>
                <a:schemeClr val="bg1"/>
              </a:solidFill>
            </a:endParaRPr>
          </a:p>
        </p:txBody>
      </p:sp>
      <p:sp>
        <p:nvSpPr>
          <p:cNvPr id="8" name="TextBox 7"/>
          <p:cNvSpPr txBox="1"/>
          <p:nvPr/>
        </p:nvSpPr>
        <p:spPr>
          <a:xfrm>
            <a:off x="304800" y="3581400"/>
            <a:ext cx="8610600" cy="224676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smtClean="0">
                <a:solidFill>
                  <a:schemeClr val="bg1"/>
                </a:solidFill>
              </a:rPr>
              <a:t>Not</a:t>
            </a:r>
            <a:r>
              <a:rPr lang="en-US" sz="2800" i="1" dirty="0" smtClean="0">
                <a:solidFill>
                  <a:schemeClr val="bg1"/>
                </a:solidFill>
              </a:rPr>
              <a:t> “logos” </a:t>
            </a:r>
            <a:r>
              <a:rPr lang="en-US" sz="2800" dirty="0" smtClean="0">
                <a:solidFill>
                  <a:schemeClr val="bg1"/>
                </a:solidFill>
              </a:rPr>
              <a:t>(</a:t>
            </a:r>
            <a:r>
              <a:rPr lang="en-US" sz="2800" dirty="0" smtClean="0">
                <a:solidFill>
                  <a:schemeClr val="bg1"/>
                </a:solidFill>
                <a:latin typeface="PCSB Greek" panose="020B0500000000000000" pitchFamily="34" charset="0"/>
              </a:rPr>
              <a:t>lo/go$</a:t>
            </a:r>
            <a:r>
              <a:rPr lang="en-US" sz="2800" dirty="0" smtClean="0">
                <a:solidFill>
                  <a:schemeClr val="bg1"/>
                </a:solidFill>
              </a:rPr>
              <a:t>) which refers </a:t>
            </a:r>
            <a:r>
              <a:rPr lang="en-US" sz="2800" dirty="0">
                <a:solidFill>
                  <a:schemeClr val="bg1"/>
                </a:solidFill>
              </a:rPr>
              <a:t>to all of the written Word or God, in its entirety</a:t>
            </a:r>
            <a:r>
              <a:rPr lang="en-US" sz="2800" dirty="0" smtClean="0">
                <a:solidFill>
                  <a:schemeClr val="bg1"/>
                </a:solidFill>
              </a:rPr>
              <a:t>.</a:t>
            </a:r>
          </a:p>
          <a:p>
            <a:pPr marL="457200" indent="-457200" algn="just">
              <a:buFont typeface="Wingdings" panose="05000000000000000000" pitchFamily="2" charset="2"/>
              <a:buChar char="§"/>
            </a:pPr>
            <a:r>
              <a:rPr lang="en-US" sz="2800" dirty="0" smtClean="0">
                <a:solidFill>
                  <a:schemeClr val="bg1"/>
                </a:solidFill>
              </a:rPr>
              <a:t>But </a:t>
            </a:r>
            <a:r>
              <a:rPr lang="en-US" sz="2800" i="1" dirty="0" smtClean="0">
                <a:solidFill>
                  <a:schemeClr val="bg1"/>
                </a:solidFill>
              </a:rPr>
              <a:t>“</a:t>
            </a:r>
            <a:r>
              <a:rPr lang="en-US" sz="2800" i="1" dirty="0" err="1" smtClean="0">
                <a:solidFill>
                  <a:schemeClr val="bg1"/>
                </a:solidFill>
              </a:rPr>
              <a:t>rhema</a:t>
            </a:r>
            <a:r>
              <a:rPr lang="en-US" sz="2800" i="1" dirty="0" smtClean="0">
                <a:solidFill>
                  <a:schemeClr val="bg1"/>
                </a:solidFill>
              </a:rPr>
              <a:t>” </a:t>
            </a:r>
            <a:r>
              <a:rPr lang="en-US" sz="2800" dirty="0" smtClean="0">
                <a:solidFill>
                  <a:schemeClr val="bg1"/>
                </a:solidFill>
              </a:rPr>
              <a:t>(</a:t>
            </a:r>
            <a:r>
              <a:rPr lang="en-US" sz="2800" dirty="0" smtClean="0">
                <a:solidFill>
                  <a:schemeClr val="bg1"/>
                </a:solidFill>
                <a:latin typeface="PCSB Greek" panose="020B0500000000000000" pitchFamily="34" charset="0"/>
              </a:rPr>
              <a:t>r(h=ma</a:t>
            </a:r>
            <a:r>
              <a:rPr lang="en-US" sz="2800" dirty="0" smtClean="0">
                <a:solidFill>
                  <a:schemeClr val="bg1"/>
                </a:solidFill>
              </a:rPr>
              <a:t>) which refers </a:t>
            </a:r>
            <a:r>
              <a:rPr lang="en-US" sz="2800" dirty="0">
                <a:solidFill>
                  <a:schemeClr val="bg1"/>
                </a:solidFill>
              </a:rPr>
              <a:t>to the proclamation or speaking of individual verses and passages from the </a:t>
            </a:r>
            <a:r>
              <a:rPr lang="en-US" sz="2800" dirty="0" smtClean="0">
                <a:solidFill>
                  <a:schemeClr val="bg1"/>
                </a:solidFill>
              </a:rPr>
              <a:t>Scriptures. (also used in Ephesians 5:26).</a:t>
            </a:r>
            <a:endParaRPr lang="en-US" sz="2800" i="1" dirty="0">
              <a:solidFill>
                <a:schemeClr val="bg1"/>
              </a:solidFill>
            </a:endParaRPr>
          </a:p>
        </p:txBody>
      </p:sp>
    </p:spTree>
    <p:extLst>
      <p:ext uri="{BB962C8B-B14F-4D97-AF65-F5344CB8AC3E}">
        <p14:creationId xmlns:p14="http://schemas.microsoft.com/office/powerpoint/2010/main" val="27141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25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H.A. </a:t>
            </a:r>
            <a:r>
              <a:rPr lang="en-US" sz="4800" dirty="0" err="1" smtClean="0">
                <a:solidFill>
                  <a:schemeClr val="bg1"/>
                </a:solidFill>
              </a:rPr>
              <a:t>Ironside</a:t>
            </a:r>
            <a:endParaRPr lang="en-US" sz="4800" dirty="0" smtClean="0">
              <a:solidFill>
                <a:schemeClr val="bg1"/>
              </a:solidFill>
            </a:endParaRPr>
          </a:p>
        </p:txBody>
      </p:sp>
      <p:sp>
        <p:nvSpPr>
          <p:cNvPr id="7" name="TextBox 6"/>
          <p:cNvSpPr txBox="1"/>
          <p:nvPr/>
        </p:nvSpPr>
        <p:spPr>
          <a:xfrm>
            <a:off x="304800" y="1143000"/>
            <a:ext cx="8610600" cy="2554545"/>
          </a:xfrm>
          <a:prstGeom prst="rect">
            <a:avLst/>
          </a:prstGeom>
          <a:noFill/>
        </p:spPr>
        <p:txBody>
          <a:bodyPr wrap="square" rtlCol="0">
            <a:spAutoFit/>
          </a:bodyPr>
          <a:lstStyle/>
          <a:p>
            <a:pPr algn="just"/>
            <a:r>
              <a:rPr lang="en-US" sz="4000" dirty="0">
                <a:solidFill>
                  <a:schemeClr val="bg1"/>
                </a:solidFill>
              </a:rPr>
              <a:t>“The Bible is not the sword of the Spirit, it is the armory. There are thousands of swords in [the Bible] and every one of them is powerful and two-edged.” </a:t>
            </a:r>
            <a:endParaRPr lang="en-US" sz="4000" dirty="0">
              <a:solidFill>
                <a:schemeClr val="bg1"/>
              </a:solidFill>
            </a:endParaRPr>
          </a:p>
        </p:txBody>
      </p:sp>
    </p:spTree>
    <p:extLst>
      <p:ext uri="{BB962C8B-B14F-4D97-AF65-F5344CB8AC3E}">
        <p14:creationId xmlns:p14="http://schemas.microsoft.com/office/powerpoint/2010/main" val="33991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Thomas Guthrie</a:t>
            </a:r>
            <a:endParaRPr lang="en-US" sz="4800" dirty="0" smtClean="0">
              <a:solidFill>
                <a:schemeClr val="bg1"/>
              </a:solidFill>
            </a:endParaRPr>
          </a:p>
        </p:txBody>
      </p:sp>
      <p:sp>
        <p:nvSpPr>
          <p:cNvPr id="7" name="TextBox 6"/>
          <p:cNvSpPr txBox="1"/>
          <p:nvPr/>
        </p:nvSpPr>
        <p:spPr>
          <a:xfrm>
            <a:off x="304800" y="1143000"/>
            <a:ext cx="8610600" cy="3785652"/>
          </a:xfrm>
          <a:prstGeom prst="rect">
            <a:avLst/>
          </a:prstGeom>
          <a:noFill/>
        </p:spPr>
        <p:txBody>
          <a:bodyPr wrap="square" rtlCol="0">
            <a:spAutoFit/>
          </a:bodyPr>
          <a:lstStyle/>
          <a:p>
            <a:pPr algn="just"/>
            <a:r>
              <a:rPr lang="en-US" sz="4000" dirty="0">
                <a:solidFill>
                  <a:schemeClr val="bg1"/>
                </a:solidFill>
              </a:rPr>
              <a:t>“The Bible is an armory of heavenly weapons, a laboratory of infallible medicines, a mine of exhaustless wealth. It is a guidebook for every road, a chart for every sea, a medicine for every malady, and a balm for every wound.” </a:t>
            </a:r>
            <a:endParaRPr lang="en-US" sz="4000" dirty="0">
              <a:solidFill>
                <a:schemeClr val="bg1"/>
              </a:solidFill>
            </a:endParaRPr>
          </a:p>
        </p:txBody>
      </p:sp>
    </p:spTree>
    <p:extLst>
      <p:ext uri="{BB962C8B-B14F-4D97-AF65-F5344CB8AC3E}">
        <p14:creationId xmlns:p14="http://schemas.microsoft.com/office/powerpoint/2010/main" val="24977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sword of the Spirit…</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a:t>
            </a:r>
            <a:r>
              <a:rPr lang="en-US" sz="2800" i="1" dirty="0" smtClean="0">
                <a:solidFill>
                  <a:schemeClr val="bg1"/>
                </a:solidFill>
              </a:rPr>
              <a:t>take…the sword of the Spirit, which is the word of God…</a:t>
            </a:r>
            <a:endParaRPr lang="en-US" sz="2800" dirty="0">
              <a:solidFill>
                <a:schemeClr val="bg1"/>
              </a:solidFill>
            </a:endParaRPr>
          </a:p>
        </p:txBody>
      </p:sp>
      <p:sp>
        <p:nvSpPr>
          <p:cNvPr id="3" name="TextBox 2"/>
          <p:cNvSpPr txBox="1"/>
          <p:nvPr/>
        </p:nvSpPr>
        <p:spPr>
          <a:xfrm>
            <a:off x="304800" y="2463225"/>
            <a:ext cx="8610600" cy="1077218"/>
          </a:xfrm>
          <a:prstGeom prst="rect">
            <a:avLst/>
          </a:prstGeom>
          <a:noFill/>
        </p:spPr>
        <p:txBody>
          <a:bodyPr wrap="square" rtlCol="0">
            <a:spAutoFit/>
          </a:bodyPr>
          <a:lstStyle/>
          <a:p>
            <a:pPr marL="742950" indent="-742950" algn="just">
              <a:buFont typeface="+mj-lt"/>
              <a:buAutoNum type="alphaUcPeriod" startAt="3"/>
            </a:pPr>
            <a:r>
              <a:rPr lang="en-US" sz="3200" dirty="0" smtClean="0">
                <a:solidFill>
                  <a:schemeClr val="bg1"/>
                </a:solidFill>
              </a:rPr>
              <a:t>What is the </a:t>
            </a:r>
            <a:r>
              <a:rPr lang="en-US" sz="3200" dirty="0">
                <a:solidFill>
                  <a:schemeClr val="bg1"/>
                </a:solidFill>
              </a:rPr>
              <a:t>s</a:t>
            </a:r>
            <a:r>
              <a:rPr lang="en-US" sz="3200" dirty="0" smtClean="0">
                <a:solidFill>
                  <a:schemeClr val="bg1"/>
                </a:solidFill>
              </a:rPr>
              <a:t>word of the Spirit; the Word of God?</a:t>
            </a:r>
            <a:endParaRPr lang="en-US" sz="3200" dirty="0" smtClean="0">
              <a:solidFill>
                <a:schemeClr val="bg1"/>
              </a:solidFill>
            </a:endParaRPr>
          </a:p>
        </p:txBody>
      </p:sp>
      <p:sp>
        <p:nvSpPr>
          <p:cNvPr id="8" name="TextBox 7"/>
          <p:cNvSpPr txBox="1"/>
          <p:nvPr/>
        </p:nvSpPr>
        <p:spPr>
          <a:xfrm>
            <a:off x="304800" y="3581400"/>
            <a:ext cx="8610600" cy="224676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smtClean="0">
                <a:solidFill>
                  <a:schemeClr val="bg1"/>
                </a:solidFill>
              </a:rPr>
              <a:t>The </a:t>
            </a:r>
            <a:r>
              <a:rPr lang="en-US" sz="2800" i="1" dirty="0" smtClean="0">
                <a:solidFill>
                  <a:schemeClr val="bg1"/>
                </a:solidFill>
              </a:rPr>
              <a:t>“logos” </a:t>
            </a:r>
            <a:r>
              <a:rPr lang="en-US" sz="2800" dirty="0" smtClean="0">
                <a:solidFill>
                  <a:schemeClr val="bg1"/>
                </a:solidFill>
              </a:rPr>
              <a:t>(</a:t>
            </a:r>
            <a:r>
              <a:rPr lang="en-US" sz="2800" dirty="0" smtClean="0">
                <a:solidFill>
                  <a:schemeClr val="bg1"/>
                </a:solidFill>
                <a:latin typeface="PCSB Greek" panose="020B0500000000000000" pitchFamily="34" charset="0"/>
              </a:rPr>
              <a:t>lo/go$</a:t>
            </a:r>
            <a:r>
              <a:rPr lang="en-US" sz="2800" dirty="0" smtClean="0">
                <a:solidFill>
                  <a:schemeClr val="bg1"/>
                </a:solidFill>
              </a:rPr>
              <a:t>) the Word of God is the armory holding all the weapons.</a:t>
            </a:r>
          </a:p>
          <a:p>
            <a:pPr marL="457200" indent="-457200" algn="just">
              <a:buFont typeface="Wingdings" panose="05000000000000000000" pitchFamily="2" charset="2"/>
              <a:buChar char="§"/>
            </a:pPr>
            <a:r>
              <a:rPr lang="en-US" sz="2800" dirty="0" smtClean="0">
                <a:solidFill>
                  <a:schemeClr val="bg1"/>
                </a:solidFill>
              </a:rPr>
              <a:t>The </a:t>
            </a:r>
            <a:r>
              <a:rPr lang="en-US" sz="2800" i="1" dirty="0" smtClean="0">
                <a:solidFill>
                  <a:schemeClr val="bg1"/>
                </a:solidFill>
              </a:rPr>
              <a:t>“</a:t>
            </a:r>
            <a:r>
              <a:rPr lang="en-US" sz="2800" i="1" dirty="0" err="1" smtClean="0">
                <a:solidFill>
                  <a:schemeClr val="bg1"/>
                </a:solidFill>
              </a:rPr>
              <a:t>rhema</a:t>
            </a:r>
            <a:r>
              <a:rPr lang="en-US" sz="2800" i="1" dirty="0" smtClean="0">
                <a:solidFill>
                  <a:schemeClr val="bg1"/>
                </a:solidFill>
              </a:rPr>
              <a:t>” </a:t>
            </a:r>
            <a:r>
              <a:rPr lang="en-US" sz="2800" dirty="0" smtClean="0">
                <a:solidFill>
                  <a:schemeClr val="bg1"/>
                </a:solidFill>
              </a:rPr>
              <a:t>(</a:t>
            </a:r>
            <a:r>
              <a:rPr lang="en-US" sz="2800" dirty="0" smtClean="0">
                <a:solidFill>
                  <a:schemeClr val="bg1"/>
                </a:solidFill>
                <a:latin typeface="PCSB Greek" panose="020B0500000000000000" pitchFamily="34" charset="0"/>
              </a:rPr>
              <a:t>r(h=ma</a:t>
            </a:r>
            <a:r>
              <a:rPr lang="en-US" sz="2800" dirty="0" smtClean="0">
                <a:solidFill>
                  <a:schemeClr val="bg1"/>
                </a:solidFill>
              </a:rPr>
              <a:t>) </a:t>
            </a:r>
            <a:r>
              <a:rPr lang="en-US" sz="2800" dirty="0">
                <a:solidFill>
                  <a:schemeClr val="bg1"/>
                </a:solidFill>
              </a:rPr>
              <a:t>individual verses or passages being proclaimed and spoken from the </a:t>
            </a:r>
            <a:r>
              <a:rPr lang="en-US" sz="2800" dirty="0" smtClean="0">
                <a:solidFill>
                  <a:schemeClr val="bg1"/>
                </a:solidFill>
              </a:rPr>
              <a:t>word of God – the individual swords from the armory.</a:t>
            </a:r>
            <a:endParaRPr lang="en-US" sz="2800" dirty="0">
              <a:solidFill>
                <a:schemeClr val="bg1"/>
              </a:solidFill>
            </a:endParaRPr>
          </a:p>
        </p:txBody>
      </p:sp>
    </p:spTree>
    <p:extLst>
      <p:ext uri="{BB962C8B-B14F-4D97-AF65-F5344CB8AC3E}">
        <p14:creationId xmlns:p14="http://schemas.microsoft.com/office/powerpoint/2010/main" val="510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4750"/>
                            </p:stCondLst>
                            <p:childTnLst>
                              <p:par>
                                <p:cTn id="13" presetID="10" presetClass="entr" presetSubtype="0" fill="hold" nodeType="afterEffect">
                                  <p:stCondLst>
                                    <p:cond delay="25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250"/>
                                        <p:tgtEl>
                                          <p:spTgt spid="8">
                                            <p:txEl>
                                              <p:pRg st="0" end="0"/>
                                            </p:txEl>
                                          </p:spTgt>
                                        </p:tgtEl>
                                      </p:cBhvr>
                                    </p:animEffect>
                                  </p:childTnLst>
                                </p:cTn>
                              </p:par>
                            </p:childTnLst>
                          </p:cTn>
                        </p:par>
                        <p:par>
                          <p:cTn id="16" fill="hold">
                            <p:stCondLst>
                              <p:cond delay="6250"/>
                            </p:stCondLst>
                            <p:childTnLst>
                              <p:par>
                                <p:cTn id="17" presetID="10" presetClass="entr" presetSubtype="0" fill="hold" nodeType="afterEffect">
                                  <p:stCondLst>
                                    <p:cond delay="275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4:4</a:t>
            </a:r>
            <a:endParaRPr lang="en-US" sz="4800" dirty="0" smtClean="0">
              <a:solidFill>
                <a:schemeClr val="bg1"/>
              </a:solidFill>
            </a:endParaRPr>
          </a:p>
        </p:txBody>
      </p:sp>
      <p:sp>
        <p:nvSpPr>
          <p:cNvPr id="7" name="TextBox 6"/>
          <p:cNvSpPr txBox="1"/>
          <p:nvPr/>
        </p:nvSpPr>
        <p:spPr>
          <a:xfrm>
            <a:off x="304800" y="1143000"/>
            <a:ext cx="8610600" cy="2862322"/>
          </a:xfrm>
          <a:prstGeom prst="rect">
            <a:avLst/>
          </a:prstGeom>
          <a:noFill/>
        </p:spPr>
        <p:txBody>
          <a:bodyPr wrap="square" rtlCol="0">
            <a:spAutoFit/>
          </a:bodyPr>
          <a:lstStyle/>
          <a:p>
            <a:pPr algn="just"/>
            <a:r>
              <a:rPr lang="en-US" sz="3600" i="1" dirty="0">
                <a:solidFill>
                  <a:schemeClr val="bg1"/>
                </a:solidFill>
              </a:rPr>
              <a:t>“It is written, 'MAN SHALL NOT LIVE ON BREAD ALONE, BUT ON EVERY WORD</a:t>
            </a:r>
            <a:r>
              <a:rPr lang="en-US" sz="3600" dirty="0">
                <a:solidFill>
                  <a:schemeClr val="bg1"/>
                </a:solidFill>
              </a:rPr>
              <a:t> </a:t>
            </a:r>
            <a:r>
              <a:rPr lang="en-US" sz="3600" dirty="0" smtClean="0">
                <a:solidFill>
                  <a:schemeClr val="bg1"/>
                </a:solidFill>
              </a:rPr>
              <a:t>(“</a:t>
            </a:r>
            <a:r>
              <a:rPr lang="en-US" sz="3600" dirty="0" err="1" smtClean="0">
                <a:solidFill>
                  <a:schemeClr val="bg1"/>
                </a:solidFill>
              </a:rPr>
              <a:t>rhemati</a:t>
            </a:r>
            <a:r>
              <a:rPr lang="en-US" sz="3600" dirty="0" smtClean="0">
                <a:solidFill>
                  <a:schemeClr val="bg1"/>
                </a:solidFill>
              </a:rPr>
              <a:t>” </a:t>
            </a:r>
            <a:r>
              <a:rPr lang="en-US" sz="3600" dirty="0">
                <a:solidFill>
                  <a:schemeClr val="bg1"/>
                </a:solidFill>
              </a:rPr>
              <a:t>– every individual word, saying, expression) </a:t>
            </a:r>
            <a:r>
              <a:rPr lang="en-US" sz="3600" i="1" dirty="0">
                <a:solidFill>
                  <a:schemeClr val="bg1"/>
                </a:solidFill>
              </a:rPr>
              <a:t>THAT PROCEEDS OUT OF THE MOUTH OF GOD.'" </a:t>
            </a:r>
            <a:endParaRPr lang="en-US" sz="3600" dirty="0">
              <a:solidFill>
                <a:schemeClr val="bg1"/>
              </a:solidFill>
            </a:endParaRPr>
          </a:p>
        </p:txBody>
      </p:sp>
    </p:spTree>
    <p:extLst>
      <p:ext uri="{BB962C8B-B14F-4D97-AF65-F5344CB8AC3E}">
        <p14:creationId xmlns:p14="http://schemas.microsoft.com/office/powerpoint/2010/main" val="32575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Consider</a:t>
            </a:r>
            <a:endParaRPr lang="en-US" sz="4800" dirty="0" smtClean="0">
              <a:solidFill>
                <a:schemeClr val="bg1"/>
              </a:solidFill>
            </a:endParaRPr>
          </a:p>
        </p:txBody>
      </p:sp>
      <p:sp>
        <p:nvSpPr>
          <p:cNvPr id="7" name="TextBox 6"/>
          <p:cNvSpPr txBox="1"/>
          <p:nvPr/>
        </p:nvSpPr>
        <p:spPr>
          <a:xfrm>
            <a:off x="304800" y="1143000"/>
            <a:ext cx="8610600" cy="2492990"/>
          </a:xfrm>
          <a:prstGeom prst="rect">
            <a:avLst/>
          </a:prstGeom>
          <a:noFill/>
        </p:spPr>
        <p:txBody>
          <a:bodyPr wrap="square" rtlCol="0">
            <a:spAutoFit/>
          </a:bodyPr>
          <a:lstStyle/>
          <a:p>
            <a:pPr algn="just"/>
            <a:r>
              <a:rPr lang="en-US" sz="3600" i="1" dirty="0" smtClean="0">
                <a:solidFill>
                  <a:schemeClr val="bg1"/>
                </a:solidFill>
              </a:rPr>
              <a:t>What God is looking for and what the church needs are…</a:t>
            </a:r>
          </a:p>
          <a:p>
            <a:pPr algn="just"/>
            <a:endParaRPr lang="en-US" sz="3600" i="1" dirty="0">
              <a:solidFill>
                <a:schemeClr val="bg1"/>
              </a:solidFill>
            </a:endParaRPr>
          </a:p>
          <a:p>
            <a:pPr algn="ctr"/>
            <a:r>
              <a:rPr lang="en-US" sz="4800" i="1" dirty="0" smtClean="0">
                <a:solidFill>
                  <a:schemeClr val="bg1"/>
                </a:solidFill>
              </a:rPr>
              <a:t>Bible Experts</a:t>
            </a:r>
            <a:endParaRPr lang="en-US" sz="4800" dirty="0">
              <a:solidFill>
                <a:schemeClr val="bg1"/>
              </a:solidFill>
            </a:endParaRPr>
          </a:p>
        </p:txBody>
      </p:sp>
    </p:spTree>
    <p:extLst>
      <p:ext uri="{BB962C8B-B14F-4D97-AF65-F5344CB8AC3E}">
        <p14:creationId xmlns:p14="http://schemas.microsoft.com/office/powerpoint/2010/main" val="10031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Where stands it written…?</a:t>
            </a:r>
            <a:endParaRPr lang="en-US" sz="4800" dirty="0" smtClean="0">
              <a:solidFill>
                <a:schemeClr val="bg1"/>
              </a:solidFill>
            </a:endParaRPr>
          </a:p>
        </p:txBody>
      </p:sp>
      <p:sp>
        <p:nvSpPr>
          <p:cNvPr id="7" name="TextBox 6"/>
          <p:cNvSpPr txBox="1"/>
          <p:nvPr/>
        </p:nvSpPr>
        <p:spPr>
          <a:xfrm>
            <a:off x="304800" y="1143000"/>
            <a:ext cx="8610600" cy="5078313"/>
          </a:xfrm>
          <a:prstGeom prst="rect">
            <a:avLst/>
          </a:prstGeom>
          <a:noFill/>
        </p:spPr>
        <p:txBody>
          <a:bodyPr wrap="square" rtlCol="0">
            <a:spAutoFit/>
          </a:bodyPr>
          <a:lstStyle/>
          <a:p>
            <a:pPr marL="571500" indent="-571500" algn="just">
              <a:buFont typeface="Wingdings" panose="05000000000000000000" pitchFamily="2" charset="2"/>
              <a:buChar char="§"/>
            </a:pPr>
            <a:r>
              <a:rPr lang="en-US" sz="3600" i="1" dirty="0" smtClean="0">
                <a:solidFill>
                  <a:schemeClr val="bg1"/>
                </a:solidFill>
              </a:rPr>
              <a:t>Two Mormons tell you Jesus and Lucifer are brothers.</a:t>
            </a:r>
          </a:p>
          <a:p>
            <a:pPr marL="571500" indent="-571500" algn="just">
              <a:buFont typeface="Wingdings" panose="05000000000000000000" pitchFamily="2" charset="2"/>
              <a:buChar char="§"/>
            </a:pPr>
            <a:r>
              <a:rPr lang="en-US" sz="3600" i="1" dirty="0" smtClean="0">
                <a:solidFill>
                  <a:schemeClr val="bg1"/>
                </a:solidFill>
              </a:rPr>
              <a:t>Jehovah’s Witnesses tell you Jesus is not truly, fully God.</a:t>
            </a:r>
          </a:p>
          <a:p>
            <a:pPr marL="571500" indent="-571500" algn="just">
              <a:buFont typeface="Wingdings" panose="05000000000000000000" pitchFamily="2" charset="2"/>
              <a:buChar char="§"/>
            </a:pPr>
            <a:r>
              <a:rPr lang="en-US" sz="3600" i="1" dirty="0" smtClean="0">
                <a:solidFill>
                  <a:schemeClr val="bg1"/>
                </a:solidFill>
              </a:rPr>
              <a:t>A friend ask you how to get to heaven.</a:t>
            </a:r>
          </a:p>
          <a:p>
            <a:pPr marL="571500" indent="-571500" algn="just">
              <a:buFont typeface="Wingdings" panose="05000000000000000000" pitchFamily="2" charset="2"/>
              <a:buChar char="§"/>
            </a:pPr>
            <a:r>
              <a:rPr lang="en-US" sz="3600" i="1" dirty="0" smtClean="0">
                <a:solidFill>
                  <a:schemeClr val="bg1"/>
                </a:solidFill>
              </a:rPr>
              <a:t>Your teenager questions the validity of your faith.</a:t>
            </a:r>
          </a:p>
          <a:p>
            <a:pPr marL="571500" indent="-571500" algn="just">
              <a:buFont typeface="Wingdings" panose="05000000000000000000" pitchFamily="2" charset="2"/>
              <a:buChar char="§"/>
            </a:pPr>
            <a:r>
              <a:rPr lang="en-US" sz="3600" i="1" dirty="0" smtClean="0">
                <a:solidFill>
                  <a:schemeClr val="bg1"/>
                </a:solidFill>
              </a:rPr>
              <a:t>You are confronted with a personal sin and think that God cannot forgive you.</a:t>
            </a:r>
            <a:endParaRPr lang="en-US" sz="4800" dirty="0">
              <a:solidFill>
                <a:schemeClr val="bg1"/>
              </a:solidFill>
            </a:endParaRPr>
          </a:p>
        </p:txBody>
      </p:sp>
    </p:spTree>
    <p:extLst>
      <p:ext uri="{BB962C8B-B14F-4D97-AF65-F5344CB8AC3E}">
        <p14:creationId xmlns:p14="http://schemas.microsoft.com/office/powerpoint/2010/main" val="35140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7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Peter 3:15</a:t>
            </a:r>
            <a:endParaRPr lang="en-US" sz="4800" dirty="0" smtClean="0">
              <a:solidFill>
                <a:schemeClr val="bg1"/>
              </a:solidFill>
            </a:endParaRPr>
          </a:p>
        </p:txBody>
      </p:sp>
      <p:sp>
        <p:nvSpPr>
          <p:cNvPr id="7" name="TextBox 6"/>
          <p:cNvSpPr txBox="1"/>
          <p:nvPr/>
        </p:nvSpPr>
        <p:spPr>
          <a:xfrm>
            <a:off x="304800" y="1143000"/>
            <a:ext cx="8610600" cy="3785652"/>
          </a:xfrm>
          <a:prstGeom prst="rect">
            <a:avLst/>
          </a:prstGeom>
          <a:noFill/>
        </p:spPr>
        <p:txBody>
          <a:bodyPr wrap="square" rtlCol="0">
            <a:spAutoFit/>
          </a:bodyPr>
          <a:lstStyle/>
          <a:p>
            <a:pPr algn="just"/>
            <a:r>
              <a:rPr lang="en-US" sz="4000" i="1" dirty="0">
                <a:solidFill>
                  <a:schemeClr val="bg1"/>
                </a:solidFill>
              </a:rPr>
              <a:t>“but sanctify Christ as Lord in your hearts, always being ready to make a defense to everyone who asks you to give an account for the hope that is in you, yet with gentleness and reverence…”</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0923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6:10-12</a:t>
            </a:r>
          </a:p>
        </p:txBody>
      </p:sp>
      <p:sp>
        <p:nvSpPr>
          <p:cNvPr id="10" name="TextBox 9"/>
          <p:cNvSpPr txBox="1"/>
          <p:nvPr/>
        </p:nvSpPr>
        <p:spPr>
          <a:xfrm>
            <a:off x="304800" y="917912"/>
            <a:ext cx="8610600" cy="5078313"/>
          </a:xfrm>
          <a:prstGeom prst="rect">
            <a:avLst/>
          </a:prstGeom>
          <a:noFill/>
        </p:spPr>
        <p:txBody>
          <a:bodyPr wrap="square" rtlCol="0">
            <a:spAutoFit/>
          </a:bodyPr>
          <a:lstStyle/>
          <a:p>
            <a:pPr algn="just"/>
            <a:r>
              <a:rPr lang="en-US" sz="3600" i="1" dirty="0">
                <a:solidFill>
                  <a:schemeClr val="bg1"/>
                </a:solidFill>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16:13-15</a:t>
            </a:r>
            <a:endParaRPr lang="en-US" sz="4800" dirty="0" smtClean="0">
              <a:solidFill>
                <a:schemeClr val="bg1"/>
              </a:solidFill>
            </a:endParaRPr>
          </a:p>
        </p:txBody>
      </p:sp>
      <p:sp>
        <p:nvSpPr>
          <p:cNvPr id="7" name="TextBox 6"/>
          <p:cNvSpPr txBox="1"/>
          <p:nvPr/>
        </p:nvSpPr>
        <p:spPr>
          <a:xfrm>
            <a:off x="304800" y="1143000"/>
            <a:ext cx="8610600" cy="5078313"/>
          </a:xfrm>
          <a:prstGeom prst="rect">
            <a:avLst/>
          </a:prstGeom>
          <a:noFill/>
        </p:spPr>
        <p:txBody>
          <a:bodyPr wrap="square" rtlCol="0">
            <a:spAutoFit/>
          </a:bodyPr>
          <a:lstStyle/>
          <a:p>
            <a:pPr algn="just"/>
            <a:r>
              <a:rPr lang="en-US" sz="3600" i="1" dirty="0" smtClean="0">
                <a:solidFill>
                  <a:schemeClr val="bg1"/>
                </a:solidFill>
              </a:rPr>
              <a:t>13 But </a:t>
            </a:r>
            <a:r>
              <a:rPr lang="en-US" sz="3600" i="1" dirty="0">
                <a:solidFill>
                  <a:schemeClr val="bg1"/>
                </a:solidFill>
              </a:rPr>
              <a:t>when He, the Spirit of truth, comes, He will guide you into all the truth; for He will not speak on His own initiative, but whatever He hears, He will speak; and He will disclose to you what is to come. </a:t>
            </a:r>
            <a:r>
              <a:rPr lang="en-US" sz="3600" i="1" dirty="0" smtClean="0">
                <a:solidFill>
                  <a:schemeClr val="bg1"/>
                </a:solidFill>
              </a:rPr>
              <a:t>14 He </a:t>
            </a:r>
            <a:r>
              <a:rPr lang="en-US" sz="3600" i="1" dirty="0">
                <a:solidFill>
                  <a:schemeClr val="bg1"/>
                </a:solidFill>
              </a:rPr>
              <a:t>will glorify Me, for He will take of Mine and will disclose it to you. </a:t>
            </a:r>
            <a:r>
              <a:rPr lang="en-US" sz="3600" i="1" dirty="0" smtClean="0">
                <a:solidFill>
                  <a:schemeClr val="bg1"/>
                </a:solidFill>
              </a:rPr>
              <a:t>15 All </a:t>
            </a:r>
            <a:r>
              <a:rPr lang="en-US" sz="3600" i="1" dirty="0">
                <a:solidFill>
                  <a:schemeClr val="bg1"/>
                </a:solidFill>
              </a:rPr>
              <a:t>things that the Father has are Mine; therefore I said that He takes of Mine and will disclose it to you. </a:t>
            </a:r>
          </a:p>
        </p:txBody>
      </p:sp>
    </p:spTree>
    <p:extLst>
      <p:ext uri="{BB962C8B-B14F-4D97-AF65-F5344CB8AC3E}">
        <p14:creationId xmlns:p14="http://schemas.microsoft.com/office/powerpoint/2010/main" val="2106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14:24</a:t>
            </a:r>
            <a:endParaRPr lang="en-US" sz="4800" dirty="0" smtClean="0">
              <a:solidFill>
                <a:schemeClr val="bg1"/>
              </a:solidFill>
            </a:endParaRPr>
          </a:p>
        </p:txBody>
      </p:sp>
      <p:sp>
        <p:nvSpPr>
          <p:cNvPr id="7" name="TextBox 6"/>
          <p:cNvSpPr txBox="1"/>
          <p:nvPr/>
        </p:nvSpPr>
        <p:spPr>
          <a:xfrm>
            <a:off x="304800" y="1143000"/>
            <a:ext cx="8610600" cy="2308324"/>
          </a:xfrm>
          <a:prstGeom prst="rect">
            <a:avLst/>
          </a:prstGeom>
          <a:noFill/>
        </p:spPr>
        <p:txBody>
          <a:bodyPr wrap="square" rtlCol="0">
            <a:spAutoFit/>
          </a:bodyPr>
          <a:lstStyle/>
          <a:p>
            <a:pPr algn="just"/>
            <a:r>
              <a:rPr lang="en-US" sz="3600" i="1" dirty="0">
                <a:solidFill>
                  <a:schemeClr val="bg1"/>
                </a:solidFill>
              </a:rPr>
              <a:t>“But the Helper, the Holy Spirit, whom the Father will send in My name, He will teach you all things, and bring to your remembrance all that I said to you.”</a:t>
            </a:r>
            <a:endParaRPr lang="en-US" sz="3600" i="1" dirty="0">
              <a:solidFill>
                <a:schemeClr val="bg1"/>
              </a:solidFill>
            </a:endParaRPr>
          </a:p>
        </p:txBody>
      </p:sp>
    </p:spTree>
    <p:extLst>
      <p:ext uri="{BB962C8B-B14F-4D97-AF65-F5344CB8AC3E}">
        <p14:creationId xmlns:p14="http://schemas.microsoft.com/office/powerpoint/2010/main" val="3664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How th</a:t>
            </a:r>
            <a:r>
              <a:rPr lang="en-US" sz="4800" dirty="0" smtClean="0">
                <a:solidFill>
                  <a:schemeClr val="bg1"/>
                </a:solidFill>
              </a:rPr>
              <a:t>e “</a:t>
            </a:r>
            <a:r>
              <a:rPr lang="en-US" sz="4800" dirty="0" err="1" smtClean="0">
                <a:solidFill>
                  <a:schemeClr val="bg1"/>
                </a:solidFill>
              </a:rPr>
              <a:t>rhema</a:t>
            </a:r>
            <a:r>
              <a:rPr lang="en-US" sz="4800" dirty="0" smtClean="0">
                <a:solidFill>
                  <a:schemeClr val="bg1"/>
                </a:solidFill>
              </a:rPr>
              <a:t>” of God works</a:t>
            </a:r>
            <a:endParaRPr lang="en-US" sz="4800" dirty="0" smtClean="0">
              <a:solidFill>
                <a:schemeClr val="bg1"/>
              </a:solidFill>
            </a:endParaRPr>
          </a:p>
        </p:txBody>
      </p:sp>
      <p:sp>
        <p:nvSpPr>
          <p:cNvPr id="7" name="TextBox 6"/>
          <p:cNvSpPr txBox="1"/>
          <p:nvPr/>
        </p:nvSpPr>
        <p:spPr>
          <a:xfrm>
            <a:off x="304800" y="1143000"/>
            <a:ext cx="8610600" cy="6555641"/>
          </a:xfrm>
          <a:prstGeom prst="rect">
            <a:avLst/>
          </a:prstGeom>
          <a:noFill/>
        </p:spPr>
        <p:txBody>
          <a:bodyPr wrap="square" rtlCol="0">
            <a:spAutoFit/>
          </a:bodyPr>
          <a:lstStyle/>
          <a:p>
            <a:pPr marL="742950" lvl="0" indent="-742950" algn="just">
              <a:buAutoNum type="arabicPeriod"/>
            </a:pPr>
            <a:r>
              <a:rPr lang="en-US" sz="3200" dirty="0" smtClean="0">
                <a:solidFill>
                  <a:schemeClr val="bg1"/>
                </a:solidFill>
              </a:rPr>
              <a:t>The “</a:t>
            </a:r>
            <a:r>
              <a:rPr lang="en-US" sz="3200" dirty="0" err="1" smtClean="0">
                <a:solidFill>
                  <a:schemeClr val="bg1"/>
                </a:solidFill>
              </a:rPr>
              <a:t>rhema</a:t>
            </a:r>
            <a:r>
              <a:rPr lang="en-US" sz="3200" dirty="0" smtClean="0">
                <a:solidFill>
                  <a:schemeClr val="bg1"/>
                </a:solidFill>
              </a:rPr>
              <a:t>” </a:t>
            </a:r>
            <a:r>
              <a:rPr lang="en-US" sz="3200" dirty="0">
                <a:solidFill>
                  <a:schemeClr val="bg1"/>
                </a:solidFill>
              </a:rPr>
              <a:t>of God destroys the arguments of our spiritual </a:t>
            </a:r>
            <a:r>
              <a:rPr lang="en-US" sz="3200" dirty="0" smtClean="0">
                <a:solidFill>
                  <a:schemeClr val="bg1"/>
                </a:solidFill>
              </a:rPr>
              <a:t>enemies</a:t>
            </a:r>
            <a:r>
              <a:rPr lang="en-US" sz="3200" dirty="0">
                <a:solidFill>
                  <a:schemeClr val="bg1"/>
                </a:solidFill>
              </a:rPr>
              <a:t> </a:t>
            </a:r>
            <a:r>
              <a:rPr lang="en-US" sz="3200" dirty="0" smtClean="0">
                <a:solidFill>
                  <a:schemeClr val="bg1"/>
                </a:solidFill>
              </a:rPr>
              <a:t>(2 Corinthians 10:3-5).</a:t>
            </a:r>
          </a:p>
          <a:p>
            <a:pPr marL="742950" indent="-742950" algn="just">
              <a:buFontTx/>
              <a:buAutoNum type="arabicPeriod"/>
            </a:pPr>
            <a:r>
              <a:rPr lang="en-US" sz="3200" dirty="0">
                <a:solidFill>
                  <a:schemeClr val="bg1"/>
                </a:solidFill>
              </a:rPr>
              <a:t>The </a:t>
            </a:r>
            <a:r>
              <a:rPr lang="en-US" sz="3200" dirty="0" smtClean="0">
                <a:solidFill>
                  <a:schemeClr val="bg1"/>
                </a:solidFill>
              </a:rPr>
              <a:t>“</a:t>
            </a:r>
            <a:r>
              <a:rPr lang="en-US" sz="3200" dirty="0" err="1" smtClean="0">
                <a:solidFill>
                  <a:schemeClr val="bg1"/>
                </a:solidFill>
              </a:rPr>
              <a:t>rhema</a:t>
            </a:r>
            <a:r>
              <a:rPr lang="en-US" sz="3200" dirty="0" smtClean="0">
                <a:solidFill>
                  <a:schemeClr val="bg1"/>
                </a:solidFill>
              </a:rPr>
              <a:t>” </a:t>
            </a:r>
            <a:r>
              <a:rPr lang="en-US" sz="3200" dirty="0">
                <a:solidFill>
                  <a:schemeClr val="bg1"/>
                </a:solidFill>
              </a:rPr>
              <a:t>of God softens the hard hearts of people by revealing to them the truth of their rebellion against God and of salvation through faith alone in Christ (Romans 10:17; Hebrews 4:12</a:t>
            </a:r>
            <a:r>
              <a:rPr lang="en-US" sz="3200" dirty="0" smtClean="0">
                <a:solidFill>
                  <a:schemeClr val="bg1"/>
                </a:solidFill>
              </a:rPr>
              <a:t>).</a:t>
            </a:r>
          </a:p>
          <a:p>
            <a:pPr marL="742950" lvl="0" indent="-742950" algn="just">
              <a:buFontTx/>
              <a:buAutoNum type="arabicPeriod"/>
            </a:pPr>
            <a:r>
              <a:rPr lang="en-US" sz="3200" dirty="0" smtClean="0">
                <a:solidFill>
                  <a:schemeClr val="bg1"/>
                </a:solidFill>
              </a:rPr>
              <a:t>The “</a:t>
            </a:r>
            <a:r>
              <a:rPr lang="en-US" sz="3200" dirty="0" err="1" smtClean="0">
                <a:solidFill>
                  <a:schemeClr val="bg1"/>
                </a:solidFill>
              </a:rPr>
              <a:t>rhema</a:t>
            </a:r>
            <a:r>
              <a:rPr lang="en-US" sz="3200" dirty="0" smtClean="0">
                <a:solidFill>
                  <a:schemeClr val="bg1"/>
                </a:solidFill>
              </a:rPr>
              <a:t>” </a:t>
            </a:r>
            <a:r>
              <a:rPr lang="en-US" sz="3200" dirty="0">
                <a:solidFill>
                  <a:schemeClr val="bg1"/>
                </a:solidFill>
              </a:rPr>
              <a:t>of God enables us to live increasingly God-glorifying, Christ-centered </a:t>
            </a:r>
            <a:r>
              <a:rPr lang="en-US" sz="3200" dirty="0" smtClean="0">
                <a:solidFill>
                  <a:schemeClr val="bg1"/>
                </a:solidFill>
              </a:rPr>
              <a:t>lives</a:t>
            </a:r>
            <a:r>
              <a:rPr lang="en-US" sz="3200" dirty="0">
                <a:solidFill>
                  <a:schemeClr val="bg1"/>
                </a:solidFill>
              </a:rPr>
              <a:t> </a:t>
            </a:r>
            <a:r>
              <a:rPr lang="en-US" sz="3200" dirty="0" smtClean="0">
                <a:solidFill>
                  <a:schemeClr val="bg1"/>
                </a:solidFill>
              </a:rPr>
              <a:t>(Matthew 4:4).</a:t>
            </a:r>
            <a:endParaRPr lang="en-US" sz="3200" dirty="0">
              <a:solidFill>
                <a:schemeClr val="bg1"/>
              </a:solidFill>
            </a:endParaRPr>
          </a:p>
          <a:p>
            <a:pPr marL="742950" indent="-742950" algn="just">
              <a:buFontTx/>
              <a:buAutoNum type="arabicPeriod"/>
            </a:pPr>
            <a:endParaRPr lang="en-US" sz="3200" dirty="0">
              <a:solidFill>
                <a:schemeClr val="bg1"/>
              </a:solidFill>
            </a:endParaRPr>
          </a:p>
          <a:p>
            <a:pPr marL="742950" lvl="0" indent="-742950" algn="just">
              <a:buAutoNum type="arabicPeriod"/>
            </a:pPr>
            <a:endParaRPr lang="en-US" sz="3600" dirty="0">
              <a:solidFill>
                <a:schemeClr val="bg1"/>
              </a:solidFill>
            </a:endParaRPr>
          </a:p>
        </p:txBody>
      </p:sp>
    </p:spTree>
    <p:extLst>
      <p:ext uri="{BB962C8B-B14F-4D97-AF65-F5344CB8AC3E}">
        <p14:creationId xmlns:p14="http://schemas.microsoft.com/office/powerpoint/2010/main" val="31359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i="1" dirty="0" smtClean="0">
                <a:solidFill>
                  <a:schemeClr val="bg1"/>
                </a:solidFill>
              </a:rPr>
              <a:t>“and </a:t>
            </a:r>
            <a:r>
              <a:rPr lang="en-US" sz="4000" i="1" dirty="0" smtClean="0">
                <a:solidFill>
                  <a:schemeClr val="bg1"/>
                </a:solidFill>
              </a:rPr>
              <a:t>take…the sword of the Spirit…”</a:t>
            </a:r>
            <a:endParaRPr lang="en-US" sz="4000" i="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firm…and </a:t>
            </a:r>
            <a:r>
              <a:rPr lang="en-US" sz="2800" i="1" dirty="0" smtClean="0">
                <a:solidFill>
                  <a:schemeClr val="bg1"/>
                </a:solidFill>
              </a:rPr>
              <a:t>take…the sword of the Spirit, which is the word of God.</a:t>
            </a:r>
            <a:endParaRPr lang="en-US" sz="2800" dirty="0">
              <a:solidFill>
                <a:schemeClr val="bg1"/>
              </a:solidFill>
            </a:endParaRPr>
          </a:p>
        </p:txBody>
      </p:sp>
      <p:sp>
        <p:nvSpPr>
          <p:cNvPr id="3" name="TextBox 2"/>
          <p:cNvSpPr txBox="1"/>
          <p:nvPr/>
        </p:nvSpPr>
        <p:spPr>
          <a:xfrm>
            <a:off x="304800" y="2545140"/>
            <a:ext cx="8610600" cy="1077218"/>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Immerse yourself into Scripture (Colossians 3:16).</a:t>
            </a:r>
            <a:endParaRPr lang="en-US" sz="3200" dirty="0">
              <a:solidFill>
                <a:schemeClr val="bg1"/>
              </a:solidFill>
            </a:endParaRPr>
          </a:p>
        </p:txBody>
      </p:sp>
      <p:sp>
        <p:nvSpPr>
          <p:cNvPr id="7" name="TextBox 6"/>
          <p:cNvSpPr txBox="1"/>
          <p:nvPr/>
        </p:nvSpPr>
        <p:spPr>
          <a:xfrm>
            <a:off x="304800" y="3886200"/>
            <a:ext cx="8610600" cy="2554545"/>
          </a:xfrm>
          <a:prstGeom prst="rect">
            <a:avLst/>
          </a:prstGeom>
          <a:noFill/>
        </p:spPr>
        <p:txBody>
          <a:bodyPr wrap="square" rtlCol="0">
            <a:spAutoFit/>
          </a:bodyPr>
          <a:lstStyle/>
          <a:p>
            <a:pPr algn="just"/>
            <a:r>
              <a:rPr lang="en-US" sz="3200" dirty="0" smtClean="0">
                <a:solidFill>
                  <a:schemeClr val="bg1"/>
                </a:solidFill>
              </a:rPr>
              <a:t>The Word of God:</a:t>
            </a:r>
          </a:p>
          <a:p>
            <a:pPr algn="just"/>
            <a:r>
              <a:rPr lang="en-US" sz="3200" dirty="0" smtClean="0">
                <a:solidFill>
                  <a:schemeClr val="bg1"/>
                </a:solidFill>
              </a:rPr>
              <a:t>Read it; hear it; study it; memorize it; mediate on it; pray about it; pray through it; share it with others; converse with others about it…and then….do it some more!</a:t>
            </a:r>
            <a:endParaRPr lang="en-US" sz="3200" dirty="0">
              <a:solidFill>
                <a:schemeClr val="bg1"/>
              </a:solidFill>
            </a:endParaRPr>
          </a:p>
        </p:txBody>
      </p:sp>
    </p:spTree>
    <p:extLst>
      <p:ext uri="{BB962C8B-B14F-4D97-AF65-F5344CB8AC3E}">
        <p14:creationId xmlns:p14="http://schemas.microsoft.com/office/powerpoint/2010/main" val="23810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12000"/>
                            </p:stCondLst>
                            <p:childTnLst>
                              <p:par>
                                <p:cTn id="13" presetID="10" presetClass="entr" presetSubtype="0" fill="hold" nodeType="afterEffect">
                                  <p:stCondLst>
                                    <p:cond delay="7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750"/>
                                        <p:tgtEl>
                                          <p:spTgt spid="7">
                                            <p:txEl>
                                              <p:pRg st="0" end="0"/>
                                            </p:txEl>
                                          </p:spTgt>
                                        </p:tgtEl>
                                      </p:cBhvr>
                                    </p:animEffect>
                                  </p:childTnLst>
                                </p:cTn>
                              </p:par>
                              <p:par>
                                <p:cTn id="16" presetID="10" presetClass="entr" presetSubtype="0" fill="hold" nodeType="withEffect">
                                  <p:stCondLst>
                                    <p:cond delay="725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2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6:17b</a:t>
            </a:r>
            <a:endParaRPr lang="en-US" sz="4800" dirty="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To be successful in spiritual warfare, we must predetermine to be ready for battle by appropriating and incorporating each piece of our armor; taking the sword of the Spirit, which is the word of God; that is God’s truth aptly spoken and applied to any situation.</a:t>
            </a:r>
            <a:endParaRPr lang="en-US" sz="4000" dirty="0">
              <a:solidFill>
                <a:schemeClr val="bg1"/>
              </a:solidFill>
            </a:endParaRPr>
          </a:p>
        </p:txBody>
      </p:sp>
    </p:spTree>
    <p:extLst>
      <p:ext uri="{BB962C8B-B14F-4D97-AF65-F5344CB8AC3E}">
        <p14:creationId xmlns:p14="http://schemas.microsoft.com/office/powerpoint/2010/main" val="14039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6:13-15</a:t>
            </a:r>
          </a:p>
        </p:txBody>
      </p:sp>
      <p:sp>
        <p:nvSpPr>
          <p:cNvPr id="10" name="TextBox 9"/>
          <p:cNvSpPr txBox="1"/>
          <p:nvPr/>
        </p:nvSpPr>
        <p:spPr>
          <a:xfrm>
            <a:off x="304800" y="932795"/>
            <a:ext cx="8610600" cy="5693866"/>
          </a:xfrm>
          <a:prstGeom prst="rect">
            <a:avLst/>
          </a:prstGeom>
          <a:noFill/>
        </p:spPr>
        <p:txBody>
          <a:bodyPr wrap="square" rtlCol="0">
            <a:spAutoFit/>
          </a:bodyPr>
          <a:lstStyle/>
          <a:p>
            <a:pPr algn="just"/>
            <a:r>
              <a:rPr lang="en-US" sz="3600" i="1" dirty="0">
                <a:solidFill>
                  <a:schemeClr val="bg1"/>
                </a:solidFill>
              </a:rPr>
              <a:t>13 Therefore, take up the full armor of God, so that you will be able to resist in the evil day, and having done everything, to stand firm. 14 </a:t>
            </a:r>
            <a:r>
              <a:rPr lang="en-US" sz="3600" b="1" i="1" u="sng" dirty="0">
                <a:solidFill>
                  <a:schemeClr val="bg1"/>
                </a:solidFill>
              </a:rPr>
              <a:t>Stand</a:t>
            </a:r>
            <a:r>
              <a:rPr lang="en-US" sz="3600" i="1" dirty="0">
                <a:solidFill>
                  <a:schemeClr val="bg1"/>
                </a:solidFill>
              </a:rPr>
              <a:t> </a:t>
            </a:r>
            <a:r>
              <a:rPr lang="en-US" sz="3600" b="1" i="1" u="sng" dirty="0">
                <a:solidFill>
                  <a:schemeClr val="bg1"/>
                </a:solidFill>
              </a:rPr>
              <a:t>firm</a:t>
            </a:r>
            <a:r>
              <a:rPr lang="en-US" sz="3600" i="1" dirty="0">
                <a:solidFill>
                  <a:schemeClr val="bg1"/>
                </a:solidFill>
              </a:rPr>
              <a:t> therefore, HAVING GIRDED YOUR LOINS WITH TRUTH, and HAVING PUT ON THE BREASTPLATE OF </a:t>
            </a:r>
            <a:r>
              <a:rPr lang="en-US" sz="3600" i="1" dirty="0" smtClean="0">
                <a:solidFill>
                  <a:schemeClr val="bg1"/>
                </a:solidFill>
              </a:rPr>
              <a:t>RIGHTEOUSNESS, 15 and </a:t>
            </a:r>
            <a:r>
              <a:rPr lang="en-US" sz="3600" i="1" dirty="0">
                <a:solidFill>
                  <a:schemeClr val="bg1"/>
                </a:solidFill>
              </a:rPr>
              <a:t>having shod YOUR FEET WITH THE PREPARATION OF THE GOSPEL OF </a:t>
            </a:r>
            <a:r>
              <a:rPr lang="en-US" sz="3600" i="1" dirty="0" smtClean="0">
                <a:solidFill>
                  <a:schemeClr val="bg1"/>
                </a:solidFill>
              </a:rPr>
              <a:t>PEACE; </a:t>
            </a:r>
            <a:endParaRPr lang="en-US" sz="36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6:16-17</a:t>
            </a:r>
            <a:endParaRPr lang="en-US" sz="4800" dirty="0" smtClean="0">
              <a:solidFill>
                <a:schemeClr val="bg1"/>
              </a:solidFill>
            </a:endParaRPr>
          </a:p>
        </p:txBody>
      </p:sp>
      <p:sp>
        <p:nvSpPr>
          <p:cNvPr id="10" name="TextBox 9"/>
          <p:cNvSpPr txBox="1"/>
          <p:nvPr/>
        </p:nvSpPr>
        <p:spPr>
          <a:xfrm>
            <a:off x="304800" y="932795"/>
            <a:ext cx="8610600" cy="4585871"/>
          </a:xfrm>
          <a:prstGeom prst="rect">
            <a:avLst/>
          </a:prstGeom>
          <a:noFill/>
        </p:spPr>
        <p:txBody>
          <a:bodyPr wrap="square" rtlCol="0">
            <a:spAutoFit/>
          </a:bodyPr>
          <a:lstStyle/>
          <a:p>
            <a:pPr algn="just"/>
            <a:r>
              <a:rPr lang="en-US" sz="3600" i="1" dirty="0" smtClean="0">
                <a:solidFill>
                  <a:schemeClr val="bg1"/>
                </a:solidFill>
              </a:rPr>
              <a:t>16 </a:t>
            </a:r>
            <a:r>
              <a:rPr lang="en-US" sz="3600" i="1" dirty="0">
                <a:solidFill>
                  <a:schemeClr val="bg1"/>
                </a:solidFill>
              </a:rPr>
              <a:t>in addition to all, taking up the shield of faith with which you will be able to extinguish all the flaming arrows of the evil one. 17 And take THE HELMET OF </a:t>
            </a:r>
            <a:r>
              <a:rPr lang="en-US" sz="3600" i="1" dirty="0" smtClean="0">
                <a:solidFill>
                  <a:schemeClr val="bg1"/>
                </a:solidFill>
              </a:rPr>
              <a:t>SALVATION</a:t>
            </a:r>
            <a:r>
              <a:rPr lang="en-US" sz="3600" i="1" dirty="0">
                <a:solidFill>
                  <a:schemeClr val="bg1"/>
                </a:solidFill>
              </a:rPr>
              <a:t>, and the sword of the Spirit, which is the word of God.</a:t>
            </a:r>
            <a:endParaRPr lang="en-US" sz="3600" dirty="0">
              <a:solidFill>
                <a:schemeClr val="bg1"/>
              </a:solidFill>
            </a:endParaRPr>
          </a:p>
          <a:p>
            <a:pPr algn="just"/>
            <a:endParaRPr lang="en-US" sz="3600" dirty="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143157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Consider</a:t>
            </a:r>
            <a:endParaRPr lang="en-US" sz="4800" dirty="0" smtClean="0">
              <a:solidFill>
                <a:schemeClr val="bg1"/>
              </a:solidFill>
            </a:endParaRPr>
          </a:p>
        </p:txBody>
      </p:sp>
      <p:sp>
        <p:nvSpPr>
          <p:cNvPr id="10" name="TextBox 9"/>
          <p:cNvSpPr txBox="1"/>
          <p:nvPr/>
        </p:nvSpPr>
        <p:spPr>
          <a:xfrm>
            <a:off x="304800" y="1079718"/>
            <a:ext cx="8610600" cy="3170099"/>
          </a:xfrm>
          <a:prstGeom prst="rect">
            <a:avLst/>
          </a:prstGeom>
          <a:noFill/>
        </p:spPr>
        <p:txBody>
          <a:bodyPr wrap="square" rtlCol="0">
            <a:spAutoFit/>
          </a:bodyPr>
          <a:lstStyle/>
          <a:p>
            <a:pPr algn="ctr"/>
            <a:r>
              <a:rPr lang="en-US" sz="4000" i="1" dirty="0" smtClean="0">
                <a:solidFill>
                  <a:schemeClr val="bg1"/>
                </a:solidFill>
              </a:rPr>
              <a:t>The Christian life = Spiritual Warfare</a:t>
            </a:r>
          </a:p>
          <a:p>
            <a:pPr algn="ctr"/>
            <a:endParaRPr lang="en-US" sz="4000" dirty="0">
              <a:solidFill>
                <a:schemeClr val="bg1"/>
              </a:solidFill>
            </a:endParaRPr>
          </a:p>
          <a:p>
            <a:pPr algn="just"/>
            <a:r>
              <a:rPr lang="en-US" sz="4000" dirty="0">
                <a:solidFill>
                  <a:schemeClr val="bg1"/>
                </a:solidFill>
              </a:rPr>
              <a:t>T</a:t>
            </a:r>
            <a:r>
              <a:rPr lang="en-US" sz="4000" dirty="0" smtClean="0">
                <a:solidFill>
                  <a:schemeClr val="bg1"/>
                </a:solidFill>
              </a:rPr>
              <a:t>o </a:t>
            </a:r>
            <a:r>
              <a:rPr lang="en-US" sz="4000" dirty="0">
                <a:solidFill>
                  <a:schemeClr val="bg1"/>
                </a:solidFill>
              </a:rPr>
              <a:t>seek to eliminate </a:t>
            </a:r>
            <a:r>
              <a:rPr lang="en-US" sz="4000" dirty="0" smtClean="0">
                <a:solidFill>
                  <a:schemeClr val="bg1"/>
                </a:solidFill>
              </a:rPr>
              <a:t>spiritual warfare </a:t>
            </a:r>
            <a:r>
              <a:rPr lang="en-US" sz="4000" dirty="0">
                <a:solidFill>
                  <a:schemeClr val="bg1"/>
                </a:solidFill>
              </a:rPr>
              <a:t>from one’s spiritual life is to render your life unspiritual</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0027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4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8:38-39</a:t>
            </a:r>
            <a:endParaRPr lang="en-US" sz="4800" dirty="0" smtClean="0">
              <a:solidFill>
                <a:schemeClr val="bg1"/>
              </a:solidFill>
            </a:endParaRPr>
          </a:p>
        </p:txBody>
      </p:sp>
      <p:sp>
        <p:nvSpPr>
          <p:cNvPr id="7" name="TextBox 6"/>
          <p:cNvSpPr txBox="1"/>
          <p:nvPr/>
        </p:nvSpPr>
        <p:spPr>
          <a:xfrm>
            <a:off x="304800" y="1143000"/>
            <a:ext cx="8610600" cy="4401205"/>
          </a:xfrm>
          <a:prstGeom prst="rect">
            <a:avLst/>
          </a:prstGeom>
          <a:noFill/>
        </p:spPr>
        <p:txBody>
          <a:bodyPr wrap="square" rtlCol="0">
            <a:spAutoFit/>
          </a:bodyPr>
          <a:lstStyle/>
          <a:p>
            <a:pPr algn="just"/>
            <a:r>
              <a:rPr lang="en-US" sz="4000" i="1" dirty="0" smtClean="0">
                <a:solidFill>
                  <a:schemeClr val="bg1"/>
                </a:solidFill>
              </a:rPr>
              <a:t>“For I am convinced </a:t>
            </a:r>
            <a:r>
              <a:rPr lang="en-US" sz="4000" i="1" dirty="0">
                <a:solidFill>
                  <a:schemeClr val="bg1"/>
                </a:solidFill>
              </a:rPr>
              <a:t>that neither death, nor life, nor angels, nor principalities, nor things present, nor things to come, nor powers, </a:t>
            </a:r>
            <a:r>
              <a:rPr lang="en-US" sz="4000" i="1" dirty="0" smtClean="0">
                <a:solidFill>
                  <a:schemeClr val="bg1"/>
                </a:solidFill>
              </a:rPr>
              <a:t>nor </a:t>
            </a:r>
            <a:r>
              <a:rPr lang="en-US" sz="4000" i="1" dirty="0">
                <a:solidFill>
                  <a:schemeClr val="bg1"/>
                </a:solidFill>
              </a:rPr>
              <a:t>height, nor depth, nor any other created thing, will be able to separate us from the love of God, which is in Christ Jesus our </a:t>
            </a:r>
            <a:r>
              <a:rPr lang="en-US" sz="4000" i="1" dirty="0" smtClean="0">
                <a:solidFill>
                  <a:schemeClr val="bg1"/>
                </a:solidFill>
              </a:rPr>
              <a:t>Lord.”</a:t>
            </a:r>
            <a:endParaRPr lang="en-US" sz="4000" dirty="0">
              <a:solidFill>
                <a:schemeClr val="bg1"/>
              </a:solidFill>
            </a:endParaRPr>
          </a:p>
        </p:txBody>
      </p:sp>
    </p:spTree>
    <p:extLst>
      <p:ext uri="{BB962C8B-B14F-4D97-AF65-F5344CB8AC3E}">
        <p14:creationId xmlns:p14="http://schemas.microsoft.com/office/powerpoint/2010/main" val="21523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6:17b</a:t>
            </a:r>
            <a:endParaRPr lang="en-US" sz="4800" dirty="0">
              <a:solidFill>
                <a:schemeClr val="bg1"/>
              </a:solidFill>
            </a:endParaRPr>
          </a:p>
        </p:txBody>
      </p:sp>
      <p:sp>
        <p:nvSpPr>
          <p:cNvPr id="10" name="TextBox 9"/>
          <p:cNvSpPr txBox="1"/>
          <p:nvPr/>
        </p:nvSpPr>
        <p:spPr>
          <a:xfrm>
            <a:off x="304800" y="914400"/>
            <a:ext cx="8610600" cy="4401205"/>
          </a:xfrm>
          <a:prstGeom prst="rect">
            <a:avLst/>
          </a:prstGeom>
          <a:noFill/>
        </p:spPr>
        <p:txBody>
          <a:bodyPr wrap="square" rtlCol="0">
            <a:spAutoFit/>
          </a:bodyPr>
          <a:lstStyle/>
          <a:p>
            <a:pPr algn="just"/>
            <a:r>
              <a:rPr lang="en-US" sz="4000" i="1" dirty="0">
                <a:solidFill>
                  <a:schemeClr val="bg1"/>
                </a:solidFill>
              </a:rPr>
              <a:t>To be successful in spiritual warfare, we must predetermine to be ready for battle by appropriating and incorporating each piece of our armor; taking the sword of the Spirit, which is the word of God; that is God’s truth aptly spoken and applied to any situation.</a:t>
            </a:r>
            <a:endParaRPr lang="en-US" sz="40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600" b="1" dirty="0" smtClean="0">
                <a:solidFill>
                  <a:schemeClr val="bg1"/>
                </a:solidFill>
              </a:rPr>
              <a:t>The Centurion Picture: the </a:t>
            </a:r>
            <a:r>
              <a:rPr lang="en-US" sz="3600" b="1" dirty="0" smtClean="0">
                <a:solidFill>
                  <a:schemeClr val="bg1"/>
                </a:solidFill>
              </a:rPr>
              <a:t>sword</a:t>
            </a:r>
            <a:endParaRPr lang="en-US" sz="36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therefore…take…the sword of the Spirit </a:t>
            </a:r>
            <a:r>
              <a:rPr lang="en-US" sz="2800" i="1" dirty="0" smtClean="0">
                <a:solidFill>
                  <a:schemeClr val="bg1"/>
                </a:solidFill>
              </a:rPr>
              <a:t>(</a:t>
            </a:r>
            <a:r>
              <a:rPr lang="en-US" sz="2800" i="1" dirty="0" smtClean="0">
                <a:solidFill>
                  <a:schemeClr val="bg1"/>
                </a:solidFill>
              </a:rPr>
              <a:t>17b)</a:t>
            </a:r>
            <a:endParaRPr lang="en-US" sz="2800" i="1" dirty="0" smtClean="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335659"/>
            <a:ext cx="4267200" cy="53285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89" y="0"/>
            <a:ext cx="10311189" cy="6945962"/>
          </a:xfrm>
          <a:prstGeom prst="rect">
            <a:avLst/>
          </a:prstGeom>
        </p:spPr>
      </p:pic>
      <p:sp>
        <p:nvSpPr>
          <p:cNvPr id="8" name="TextBox 7"/>
          <p:cNvSpPr txBox="1"/>
          <p:nvPr/>
        </p:nvSpPr>
        <p:spPr>
          <a:xfrm>
            <a:off x="152400" y="5715000"/>
            <a:ext cx="8820664" cy="1077218"/>
          </a:xfrm>
          <a:prstGeom prst="rect">
            <a:avLst/>
          </a:prstGeom>
          <a:solidFill>
            <a:schemeClr val="accent1">
              <a:alpha val="50000"/>
            </a:schemeClr>
          </a:solidFill>
        </p:spPr>
        <p:txBody>
          <a:bodyPr wrap="square" rtlCol="0">
            <a:spAutoFit/>
          </a:bodyPr>
          <a:lstStyle/>
          <a:p>
            <a:pPr algn="just"/>
            <a:r>
              <a:rPr lang="en-US" sz="3200" dirty="0" smtClean="0">
                <a:solidFill>
                  <a:schemeClr val="bg1"/>
                </a:solidFill>
              </a:rPr>
              <a:t>“</a:t>
            </a:r>
            <a:r>
              <a:rPr lang="en-US" sz="3200" dirty="0" err="1" smtClean="0">
                <a:solidFill>
                  <a:schemeClr val="bg1"/>
                </a:solidFill>
              </a:rPr>
              <a:t>machaira</a:t>
            </a:r>
            <a:r>
              <a:rPr lang="en-US" sz="3200" dirty="0" smtClean="0">
                <a:solidFill>
                  <a:schemeClr val="bg1"/>
                </a:solidFill>
              </a:rPr>
              <a:t>”  –  </a:t>
            </a:r>
            <a:r>
              <a:rPr lang="en-US" sz="3200" dirty="0">
                <a:solidFill>
                  <a:schemeClr val="bg1"/>
                </a:solidFill>
              </a:rPr>
              <a:t>a short, double-edged sword that was light and easily maneuverable.</a:t>
            </a:r>
            <a:endParaRPr lang="en-US" sz="32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par>
                          <p:cTn id="12" fill="hold">
                            <p:stCondLst>
                              <p:cond delay="3250"/>
                            </p:stCondLst>
                            <p:childTnLst>
                              <p:par>
                                <p:cTn id="13" presetID="10" presetClass="entr" presetSubtype="0" fill="hold" nodeType="afterEffect">
                                  <p:stCondLst>
                                    <p:cond delay="5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250"/>
                                        <p:tgtEl>
                                          <p:spTgt spid="6"/>
                                        </p:tgtEl>
                                      </p:cBhvr>
                                    </p:animEffect>
                                  </p:childTnLst>
                                </p:cTn>
                              </p:par>
                            </p:childTnLst>
                          </p:cTn>
                        </p:par>
                        <p:par>
                          <p:cTn id="16" fill="hold">
                            <p:stCondLst>
                              <p:cond delay="13750"/>
                            </p:stCondLst>
                            <p:childTnLst>
                              <p:par>
                                <p:cTn id="17" presetID="10" presetClass="entr" presetSubtype="0" fill="hold" grpId="0" nodeType="afterEffect">
                                  <p:stCondLst>
                                    <p:cond delay="9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a:t>
            </a:r>
            <a:r>
              <a:rPr lang="en-US" sz="4000" b="1" dirty="0" smtClean="0">
                <a:solidFill>
                  <a:schemeClr val="bg1"/>
                </a:solidFill>
              </a:rPr>
              <a:t>sword of the Spirit…</a:t>
            </a:r>
            <a:endParaRPr lang="en-US" sz="4000" b="1" baseline="30000" dirty="0" smtClean="0">
              <a:solidFill>
                <a:schemeClr val="bg1"/>
              </a:solidFill>
            </a:endParaRPr>
          </a:p>
        </p:txBody>
      </p:sp>
      <p:sp>
        <p:nvSpPr>
          <p:cNvPr id="10" name="TextBox 9"/>
          <p:cNvSpPr txBox="1"/>
          <p:nvPr/>
        </p:nvSpPr>
        <p:spPr>
          <a:xfrm>
            <a:off x="304800" y="1484293"/>
            <a:ext cx="8610600" cy="523220"/>
          </a:xfrm>
          <a:prstGeom prst="rect">
            <a:avLst/>
          </a:prstGeom>
          <a:noFill/>
        </p:spPr>
        <p:txBody>
          <a:bodyPr wrap="square" rtlCol="0">
            <a:spAutoFit/>
          </a:bodyPr>
          <a:lstStyle/>
          <a:p>
            <a:pPr algn="just"/>
            <a:r>
              <a:rPr lang="en-US" sz="2800" i="1" dirty="0">
                <a:solidFill>
                  <a:schemeClr val="bg1"/>
                </a:solidFill>
              </a:rPr>
              <a:t>Stand </a:t>
            </a:r>
            <a:r>
              <a:rPr lang="en-US" sz="2800" i="1" dirty="0" smtClean="0">
                <a:solidFill>
                  <a:schemeClr val="bg1"/>
                </a:solidFill>
              </a:rPr>
              <a:t>firm…and </a:t>
            </a:r>
            <a:r>
              <a:rPr lang="en-US" sz="2800" i="1" dirty="0" smtClean="0">
                <a:solidFill>
                  <a:schemeClr val="bg1"/>
                </a:solidFill>
              </a:rPr>
              <a:t>take…the sword of the Spirit…</a:t>
            </a:r>
            <a:endParaRPr lang="en-US" sz="2800" dirty="0">
              <a:solidFill>
                <a:schemeClr val="bg1"/>
              </a:solidFill>
            </a:endParaRPr>
          </a:p>
        </p:txBody>
      </p:sp>
      <p:sp>
        <p:nvSpPr>
          <p:cNvPr id="3" name="TextBox 2"/>
          <p:cNvSpPr txBox="1"/>
          <p:nvPr/>
        </p:nvSpPr>
        <p:spPr>
          <a:xfrm>
            <a:off x="304800" y="2082225"/>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The Sword of the LORD</a:t>
            </a:r>
            <a:endParaRPr lang="en-US" sz="3200" dirty="0" smtClean="0">
              <a:solidFill>
                <a:schemeClr val="bg1"/>
              </a:solidFill>
            </a:endParaRPr>
          </a:p>
        </p:txBody>
      </p:sp>
      <p:sp>
        <p:nvSpPr>
          <p:cNvPr id="6" name="TextBox 5"/>
          <p:cNvSpPr txBox="1"/>
          <p:nvPr/>
        </p:nvSpPr>
        <p:spPr>
          <a:xfrm>
            <a:off x="304800" y="2819400"/>
            <a:ext cx="8610600" cy="2062103"/>
          </a:xfrm>
          <a:prstGeom prst="rect">
            <a:avLst/>
          </a:prstGeom>
          <a:noFill/>
        </p:spPr>
        <p:txBody>
          <a:bodyPr wrap="square" rtlCol="0">
            <a:spAutoFit/>
          </a:bodyPr>
          <a:lstStyle/>
          <a:p>
            <a:pPr algn="just"/>
            <a:r>
              <a:rPr lang="en-US" sz="3200" dirty="0" smtClean="0">
                <a:solidFill>
                  <a:schemeClr val="bg1"/>
                </a:solidFill>
              </a:rPr>
              <a:t>Isaiah 27:1</a:t>
            </a:r>
          </a:p>
          <a:p>
            <a:pPr algn="just"/>
            <a:r>
              <a:rPr lang="en-US" sz="3200" i="1" dirty="0" smtClean="0">
                <a:solidFill>
                  <a:schemeClr val="bg1"/>
                </a:solidFill>
              </a:rPr>
              <a:t>“In </a:t>
            </a:r>
            <a:r>
              <a:rPr lang="en-US" sz="3200" i="1" dirty="0">
                <a:solidFill>
                  <a:schemeClr val="bg1"/>
                </a:solidFill>
              </a:rPr>
              <a:t>that day the LORD will punish Leviathan the fleeing serpent, With His fierce and great and mighty </a:t>
            </a:r>
            <a:r>
              <a:rPr lang="en-US" sz="3200" i="1" u="sng" dirty="0">
                <a:solidFill>
                  <a:schemeClr val="bg1"/>
                </a:solidFill>
              </a:rPr>
              <a:t>sword</a:t>
            </a:r>
            <a:r>
              <a:rPr lang="en-US" sz="3200" i="1" dirty="0">
                <a:solidFill>
                  <a:schemeClr val="bg1"/>
                </a:solidFill>
              </a:rPr>
              <a:t>…”</a:t>
            </a:r>
            <a:r>
              <a:rPr lang="en-US" sz="32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12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250"/>
                                        <p:tgtEl>
                                          <p:spTgt spid="6">
                                            <p:txEl>
                                              <p:pRg st="0" end="0"/>
                                            </p:txEl>
                                          </p:spTgt>
                                        </p:tgtEl>
                                      </p:cBhvr>
                                    </p:animEffect>
                                  </p:childTnLst>
                                </p:cTn>
                              </p:par>
                              <p:par>
                                <p:cTn id="17" presetID="10" presetClass="entr" presetSubtype="0" fill="hold" nodeType="withEffect">
                                  <p:stCondLst>
                                    <p:cond delay="12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22477</TotalTime>
  <Words>1378</Words>
  <Application>Microsoft Office PowerPoint</Application>
  <PresentationFormat>On-screen Show (4:3)</PresentationFormat>
  <Paragraphs>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695</cp:revision>
  <dcterms:created xsi:type="dcterms:W3CDTF">2013-08-08T16:28:40Z</dcterms:created>
  <dcterms:modified xsi:type="dcterms:W3CDTF">2017-07-15T17:03:08Z</dcterms:modified>
</cp:coreProperties>
</file>