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455" r:id="rId2"/>
    <p:sldId id="818" r:id="rId3"/>
    <p:sldId id="1497" r:id="rId4"/>
    <p:sldId id="1596" r:id="rId5"/>
    <p:sldId id="1583" r:id="rId6"/>
    <p:sldId id="1597" r:id="rId7"/>
    <p:sldId id="1598" r:id="rId8"/>
    <p:sldId id="1402" r:id="rId9"/>
    <p:sldId id="1419" r:id="rId10"/>
    <p:sldId id="1554" r:id="rId11"/>
    <p:sldId id="1599" r:id="rId12"/>
    <p:sldId id="1600" r:id="rId13"/>
    <p:sldId id="1601" r:id="rId14"/>
    <p:sldId id="1602" r:id="rId15"/>
    <p:sldId id="1603" r:id="rId16"/>
    <p:sldId id="1604" r:id="rId17"/>
    <p:sldId id="1605" r:id="rId18"/>
    <p:sldId id="1606" r:id="rId19"/>
    <p:sldId id="1576" r:id="rId20"/>
    <p:sldId id="1607" r:id="rId21"/>
    <p:sldId id="1608" r:id="rId22"/>
    <p:sldId id="1609" r:id="rId23"/>
    <p:sldId id="1610" r:id="rId24"/>
    <p:sldId id="1611" r:id="rId25"/>
    <p:sldId id="1589" r:id="rId26"/>
    <p:sldId id="1612" r:id="rId27"/>
    <p:sldId id="85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7/8/2017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7/8/2017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7/8/2017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7/8/2017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7/8/2017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helmet of salvation</a:t>
            </a:r>
            <a:endParaRPr lang="en-US" sz="4000" b="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take the helmet of salvation…</a:t>
            </a:r>
            <a:endParaRPr lang="en-US" sz="2800" dirty="0">
              <a:solidFill>
                <a:schemeClr val="bg1"/>
              </a:solidFill>
            </a:endParaRPr>
          </a:p>
        </p:txBody>
      </p:sp>
      <p:sp>
        <p:nvSpPr>
          <p:cNvPr id="3" name="TextBox 2"/>
          <p:cNvSpPr txBox="1"/>
          <p:nvPr/>
        </p:nvSpPr>
        <p:spPr>
          <a:xfrm>
            <a:off x="304800" y="2082225"/>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What is the helmet of salvation?</a:t>
            </a:r>
            <a:endParaRPr lang="en-US" sz="3200" dirty="0" smtClean="0">
              <a:solidFill>
                <a:schemeClr val="bg1"/>
              </a:solidFill>
            </a:endParaRPr>
          </a:p>
        </p:txBody>
      </p:sp>
      <p:sp>
        <p:nvSpPr>
          <p:cNvPr id="6" name="TextBox 5"/>
          <p:cNvSpPr txBox="1"/>
          <p:nvPr/>
        </p:nvSpPr>
        <p:spPr>
          <a:xfrm>
            <a:off x="304800" y="2819400"/>
            <a:ext cx="8610600" cy="2554545"/>
          </a:xfrm>
          <a:prstGeom prst="rect">
            <a:avLst/>
          </a:prstGeom>
          <a:noFill/>
        </p:spPr>
        <p:txBody>
          <a:bodyPr wrap="square" rtlCol="0">
            <a:spAutoFit/>
          </a:bodyPr>
          <a:lstStyle/>
          <a:p>
            <a:pPr algn="just"/>
            <a:r>
              <a:rPr lang="en-US" sz="3200" dirty="0" smtClean="0">
                <a:solidFill>
                  <a:schemeClr val="bg1"/>
                </a:solidFill>
              </a:rPr>
              <a:t>A definition: </a:t>
            </a:r>
          </a:p>
          <a:p>
            <a:pPr algn="just"/>
            <a:r>
              <a:rPr lang="en-US" sz="3200" i="1" dirty="0" smtClean="0">
                <a:solidFill>
                  <a:schemeClr val="bg1"/>
                </a:solidFill>
              </a:rPr>
              <a:t>The helmet </a:t>
            </a:r>
            <a:r>
              <a:rPr lang="en-US" sz="3200" i="1" dirty="0">
                <a:solidFill>
                  <a:schemeClr val="bg1"/>
                </a:solidFill>
              </a:rPr>
              <a:t>of salvation is the reality and the assurance that the believer is justified; that he has been declared right with God because of what Christ alone has done and is thus fit for heaven.</a:t>
            </a:r>
            <a:r>
              <a:rPr lang="en-US" sz="3200" dirty="0">
                <a:solidFill>
                  <a:schemeClr val="bg1"/>
                </a:solidFill>
              </a:rPr>
              <a:t> </a:t>
            </a: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1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250"/>
                                        <p:tgtEl>
                                          <p:spTgt spid="6">
                                            <p:txEl>
                                              <p:pRg st="0" end="0"/>
                                            </p:txEl>
                                          </p:spTgt>
                                        </p:tgtEl>
                                      </p:cBhvr>
                                    </p:animEffect>
                                  </p:childTnLst>
                                </p:cTn>
                              </p:par>
                            </p:childTnLst>
                          </p:cTn>
                        </p:par>
                        <p:par>
                          <p:cTn id="17" fill="hold">
                            <p:stCondLst>
                              <p:cond delay="5250"/>
                            </p:stCondLst>
                            <p:childTnLst>
                              <p:par>
                                <p:cTn id="18" presetID="10" presetClass="entr" presetSubtype="0" fill="hold" nodeType="afterEffect">
                                  <p:stCondLst>
                                    <p:cond delay="25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Isaiah 59:17</a:t>
            </a:r>
            <a:endParaRPr lang="en-US" sz="4800" dirty="0" smtClean="0">
              <a:solidFill>
                <a:schemeClr val="bg1"/>
              </a:solidFill>
            </a:endParaRPr>
          </a:p>
        </p:txBody>
      </p:sp>
      <p:sp>
        <p:nvSpPr>
          <p:cNvPr id="7" name="TextBox 6"/>
          <p:cNvSpPr txBox="1"/>
          <p:nvPr/>
        </p:nvSpPr>
        <p:spPr>
          <a:xfrm>
            <a:off x="304800" y="1295400"/>
            <a:ext cx="8610600" cy="4154984"/>
          </a:xfrm>
          <a:prstGeom prst="rect">
            <a:avLst/>
          </a:prstGeom>
          <a:noFill/>
        </p:spPr>
        <p:txBody>
          <a:bodyPr wrap="square" rtlCol="0">
            <a:spAutoFit/>
          </a:bodyPr>
          <a:lstStyle/>
          <a:p>
            <a:pPr algn="just"/>
            <a:r>
              <a:rPr lang="en-US" sz="4400" i="1" dirty="0" smtClean="0">
                <a:solidFill>
                  <a:schemeClr val="bg1"/>
                </a:solidFill>
              </a:rPr>
              <a:t>“He [the LORD] put on righteousness like a breastplate, and a helmet of salvation on His head; and He put on garments of vengeance for clothing And wrapped Himself with zeal as a mantle.”</a:t>
            </a:r>
            <a:endParaRPr lang="en-US" sz="4400" dirty="0">
              <a:solidFill>
                <a:schemeClr val="bg1"/>
              </a:solidFill>
            </a:endParaRPr>
          </a:p>
        </p:txBody>
      </p:sp>
    </p:spTree>
    <p:extLst>
      <p:ext uri="{BB962C8B-B14F-4D97-AF65-F5344CB8AC3E}">
        <p14:creationId xmlns:p14="http://schemas.microsoft.com/office/powerpoint/2010/main" val="10688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1:13-14</a:t>
            </a:r>
            <a:endParaRPr lang="en-US" sz="4800" dirty="0" smtClean="0">
              <a:solidFill>
                <a:schemeClr val="bg1"/>
              </a:solidFill>
            </a:endParaRPr>
          </a:p>
        </p:txBody>
      </p:sp>
      <p:sp>
        <p:nvSpPr>
          <p:cNvPr id="7" name="TextBox 6"/>
          <p:cNvSpPr txBox="1"/>
          <p:nvPr/>
        </p:nvSpPr>
        <p:spPr>
          <a:xfrm>
            <a:off x="304800" y="1143000"/>
            <a:ext cx="8610600" cy="5016758"/>
          </a:xfrm>
          <a:prstGeom prst="rect">
            <a:avLst/>
          </a:prstGeom>
          <a:noFill/>
        </p:spPr>
        <p:txBody>
          <a:bodyPr wrap="square" rtlCol="0">
            <a:spAutoFit/>
          </a:bodyPr>
          <a:lstStyle/>
          <a:p>
            <a:pPr algn="just"/>
            <a:r>
              <a:rPr lang="en-US" sz="4000" i="1" dirty="0">
                <a:solidFill>
                  <a:schemeClr val="bg1"/>
                </a:solidFill>
              </a:rPr>
              <a:t>“13 In Him, you also, after listening to the message of truth, the gospel of your salvation — having also believed, you were sealed in Him with the Holy Spirit of promise, 14 who is given as a pledge of our inheritance, with a view to the redemption of God's own possession, to the praise of His glory.”</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3991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Peter 1:3-5</a:t>
            </a:r>
            <a:endParaRPr lang="en-US" sz="4800" dirty="0" smtClean="0">
              <a:solidFill>
                <a:schemeClr val="bg1"/>
              </a:solidFill>
            </a:endParaRPr>
          </a:p>
        </p:txBody>
      </p:sp>
      <p:sp>
        <p:nvSpPr>
          <p:cNvPr id="7" name="TextBox 6"/>
          <p:cNvSpPr txBox="1"/>
          <p:nvPr/>
        </p:nvSpPr>
        <p:spPr>
          <a:xfrm>
            <a:off x="304800" y="1143000"/>
            <a:ext cx="8610600" cy="5632311"/>
          </a:xfrm>
          <a:prstGeom prst="rect">
            <a:avLst/>
          </a:prstGeom>
          <a:noFill/>
        </p:spPr>
        <p:txBody>
          <a:bodyPr wrap="square" rtlCol="0">
            <a:spAutoFit/>
          </a:bodyPr>
          <a:lstStyle/>
          <a:p>
            <a:pPr algn="just"/>
            <a:r>
              <a:rPr lang="en-US" sz="3600" i="1" dirty="0">
                <a:solidFill>
                  <a:schemeClr val="bg1"/>
                </a:solidFill>
              </a:rPr>
              <a:t>“3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who are protected by the power of God through faith for a salvation ready to be revealed in the last time.”</a:t>
            </a:r>
            <a:endParaRPr lang="en-US" sz="3600" dirty="0">
              <a:solidFill>
                <a:schemeClr val="bg1"/>
              </a:solidFill>
            </a:endParaRPr>
          </a:p>
        </p:txBody>
      </p:sp>
    </p:spTree>
    <p:extLst>
      <p:ext uri="{BB962C8B-B14F-4D97-AF65-F5344CB8AC3E}">
        <p14:creationId xmlns:p14="http://schemas.microsoft.com/office/powerpoint/2010/main" val="32575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err="1" smtClean="0">
                <a:solidFill>
                  <a:schemeClr val="bg1"/>
                </a:solidFill>
              </a:rPr>
              <a:t>Horatius</a:t>
            </a:r>
            <a:r>
              <a:rPr lang="en-US" sz="4800" dirty="0" smtClean="0">
                <a:solidFill>
                  <a:schemeClr val="bg1"/>
                </a:solidFill>
              </a:rPr>
              <a:t> Bonar</a:t>
            </a:r>
            <a:endParaRPr lang="en-US" sz="4800" dirty="0" smtClean="0">
              <a:solidFill>
                <a:schemeClr val="bg1"/>
              </a:solidFill>
            </a:endParaRPr>
          </a:p>
        </p:txBody>
      </p:sp>
      <p:sp>
        <p:nvSpPr>
          <p:cNvPr id="7" name="TextBox 6"/>
          <p:cNvSpPr txBox="1"/>
          <p:nvPr/>
        </p:nvSpPr>
        <p:spPr>
          <a:xfrm>
            <a:off x="304800" y="1066800"/>
            <a:ext cx="8610600" cy="5262979"/>
          </a:xfrm>
          <a:prstGeom prst="rect">
            <a:avLst/>
          </a:prstGeom>
          <a:noFill/>
        </p:spPr>
        <p:txBody>
          <a:bodyPr wrap="square" rtlCol="0">
            <a:spAutoFit/>
          </a:bodyPr>
          <a:lstStyle/>
          <a:p>
            <a:pPr algn="ctr"/>
            <a:r>
              <a:rPr lang="en-US" sz="2800" dirty="0">
                <a:solidFill>
                  <a:schemeClr val="bg1"/>
                </a:solidFill>
              </a:rPr>
              <a:t>Not what my hands have done; can save my guilty soul; </a:t>
            </a:r>
            <a:br>
              <a:rPr lang="en-US" sz="2800" dirty="0">
                <a:solidFill>
                  <a:schemeClr val="bg1"/>
                </a:solidFill>
              </a:rPr>
            </a:br>
            <a:r>
              <a:rPr lang="en-US" sz="2800" dirty="0">
                <a:solidFill>
                  <a:schemeClr val="bg1"/>
                </a:solidFill>
              </a:rPr>
              <a:t>Not what my toiling flesh has borne; </a:t>
            </a:r>
            <a:endParaRPr lang="en-US" sz="2800" dirty="0" smtClean="0">
              <a:solidFill>
                <a:schemeClr val="bg1"/>
              </a:solidFill>
            </a:endParaRPr>
          </a:p>
          <a:p>
            <a:pPr algn="ctr"/>
            <a:r>
              <a:rPr lang="en-US" sz="2800" dirty="0" smtClean="0">
                <a:solidFill>
                  <a:schemeClr val="bg1"/>
                </a:solidFill>
              </a:rPr>
              <a:t>can </a:t>
            </a:r>
            <a:r>
              <a:rPr lang="en-US" sz="2800" dirty="0">
                <a:solidFill>
                  <a:schemeClr val="bg1"/>
                </a:solidFill>
              </a:rPr>
              <a:t>make my spirit whole. </a:t>
            </a:r>
            <a:br>
              <a:rPr lang="en-US" sz="2800" dirty="0">
                <a:solidFill>
                  <a:schemeClr val="bg1"/>
                </a:solidFill>
              </a:rPr>
            </a:br>
            <a:r>
              <a:rPr lang="en-US" sz="2800" dirty="0">
                <a:solidFill>
                  <a:schemeClr val="bg1"/>
                </a:solidFill>
              </a:rPr>
              <a:t>Not what I feel or do, can give me peace with God; </a:t>
            </a:r>
            <a:br>
              <a:rPr lang="en-US" sz="2800" dirty="0">
                <a:solidFill>
                  <a:schemeClr val="bg1"/>
                </a:solidFill>
              </a:rPr>
            </a:br>
            <a:r>
              <a:rPr lang="en-US" sz="2800" dirty="0">
                <a:solidFill>
                  <a:schemeClr val="bg1"/>
                </a:solidFill>
              </a:rPr>
              <a:t>Not all my prayers, and sighs and tears </a:t>
            </a:r>
            <a:endParaRPr lang="en-US" sz="2800" dirty="0" smtClean="0">
              <a:solidFill>
                <a:schemeClr val="bg1"/>
              </a:solidFill>
            </a:endParaRPr>
          </a:p>
          <a:p>
            <a:pPr algn="ctr"/>
            <a:r>
              <a:rPr lang="en-US" sz="2800" dirty="0" smtClean="0">
                <a:solidFill>
                  <a:schemeClr val="bg1"/>
                </a:solidFill>
              </a:rPr>
              <a:t>can </a:t>
            </a:r>
            <a:r>
              <a:rPr lang="en-US" sz="2800" dirty="0">
                <a:solidFill>
                  <a:schemeClr val="bg1"/>
                </a:solidFill>
              </a:rPr>
              <a:t>bear my awful load.</a:t>
            </a:r>
          </a:p>
          <a:p>
            <a:pPr algn="ctr"/>
            <a:r>
              <a:rPr lang="en-US" sz="2800" dirty="0">
                <a:solidFill>
                  <a:schemeClr val="bg1"/>
                </a:solidFill>
              </a:rPr>
              <a:t> </a:t>
            </a:r>
          </a:p>
          <a:p>
            <a:pPr algn="ctr"/>
            <a:r>
              <a:rPr lang="en-US" sz="2800" dirty="0">
                <a:solidFill>
                  <a:schemeClr val="bg1"/>
                </a:solidFill>
              </a:rPr>
              <a:t>Thy work alone, O Christ, can ease this weight of sin </a:t>
            </a:r>
            <a:br>
              <a:rPr lang="en-US" sz="2800" dirty="0">
                <a:solidFill>
                  <a:schemeClr val="bg1"/>
                </a:solidFill>
              </a:rPr>
            </a:br>
            <a:r>
              <a:rPr lang="en-US" sz="2800" dirty="0">
                <a:solidFill>
                  <a:schemeClr val="bg1"/>
                </a:solidFill>
              </a:rPr>
              <a:t>Thy blood alone O Lamb of God, </a:t>
            </a:r>
            <a:endParaRPr lang="en-US" sz="2800" dirty="0" smtClean="0">
              <a:solidFill>
                <a:schemeClr val="bg1"/>
              </a:solidFill>
            </a:endParaRPr>
          </a:p>
          <a:p>
            <a:pPr algn="ctr"/>
            <a:r>
              <a:rPr lang="en-US" sz="2800" dirty="0" smtClean="0">
                <a:solidFill>
                  <a:schemeClr val="bg1"/>
                </a:solidFill>
              </a:rPr>
              <a:t>can </a:t>
            </a:r>
            <a:r>
              <a:rPr lang="en-US" sz="2800" dirty="0">
                <a:solidFill>
                  <a:schemeClr val="bg1"/>
                </a:solidFill>
              </a:rPr>
              <a:t>give me peace within. </a:t>
            </a:r>
            <a:br>
              <a:rPr lang="en-US" sz="2800" dirty="0">
                <a:solidFill>
                  <a:schemeClr val="bg1"/>
                </a:solidFill>
              </a:rPr>
            </a:br>
            <a:r>
              <a:rPr lang="en-US" sz="2800" dirty="0">
                <a:solidFill>
                  <a:schemeClr val="bg1"/>
                </a:solidFill>
              </a:rPr>
              <a:t>Thy love to me O God, not mine, O Lord, to Thee </a:t>
            </a:r>
            <a:br>
              <a:rPr lang="en-US" sz="2800" dirty="0">
                <a:solidFill>
                  <a:schemeClr val="bg1"/>
                </a:solidFill>
              </a:rPr>
            </a:br>
            <a:r>
              <a:rPr lang="en-US" sz="2800" dirty="0">
                <a:solidFill>
                  <a:schemeClr val="bg1"/>
                </a:solidFill>
              </a:rPr>
              <a:t>Can rid me of this dark unrest, and set my spirit free!</a:t>
            </a:r>
          </a:p>
        </p:txBody>
      </p:sp>
    </p:spTree>
    <p:extLst>
      <p:ext uri="{BB962C8B-B14F-4D97-AF65-F5344CB8AC3E}">
        <p14:creationId xmlns:p14="http://schemas.microsoft.com/office/powerpoint/2010/main" val="18847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helmet of salvation</a:t>
            </a:r>
            <a:endParaRPr lang="en-US" sz="4000" b="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take the helmet of salvation…</a:t>
            </a:r>
            <a:endParaRPr lang="en-US" sz="2800" dirty="0">
              <a:solidFill>
                <a:schemeClr val="bg1"/>
              </a:solidFill>
            </a:endParaRPr>
          </a:p>
        </p:txBody>
      </p:sp>
      <p:sp>
        <p:nvSpPr>
          <p:cNvPr id="3" name="TextBox 2"/>
          <p:cNvSpPr txBox="1"/>
          <p:nvPr/>
        </p:nvSpPr>
        <p:spPr>
          <a:xfrm>
            <a:off x="304800" y="2082225"/>
            <a:ext cx="8610600" cy="584775"/>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What is the helmet of salvation’s purpose?</a:t>
            </a:r>
            <a:endParaRPr lang="en-US" sz="3200" dirty="0" smtClean="0">
              <a:solidFill>
                <a:schemeClr val="bg1"/>
              </a:solidFill>
            </a:endParaRPr>
          </a:p>
        </p:txBody>
      </p:sp>
      <p:sp>
        <p:nvSpPr>
          <p:cNvPr id="6" name="TextBox 5"/>
          <p:cNvSpPr txBox="1"/>
          <p:nvPr/>
        </p:nvSpPr>
        <p:spPr>
          <a:xfrm>
            <a:off x="304800" y="2819400"/>
            <a:ext cx="8610600" cy="1569660"/>
          </a:xfrm>
          <a:prstGeom prst="rect">
            <a:avLst/>
          </a:prstGeom>
          <a:noFill/>
        </p:spPr>
        <p:txBody>
          <a:bodyPr wrap="square" rtlCol="0">
            <a:spAutoFit/>
          </a:bodyPr>
          <a:lstStyle/>
          <a:p>
            <a:pPr algn="just"/>
            <a:r>
              <a:rPr lang="en-US" sz="3200" i="1" dirty="0">
                <a:solidFill>
                  <a:schemeClr val="bg1"/>
                </a:solidFill>
              </a:rPr>
              <a:t>T</a:t>
            </a:r>
            <a:r>
              <a:rPr lang="en-US" sz="3200" i="1" dirty="0" smtClean="0">
                <a:solidFill>
                  <a:schemeClr val="bg1"/>
                </a:solidFill>
              </a:rPr>
              <a:t>he </a:t>
            </a:r>
            <a:r>
              <a:rPr lang="en-US" sz="3200" i="1" dirty="0">
                <a:solidFill>
                  <a:schemeClr val="bg1"/>
                </a:solidFill>
              </a:rPr>
              <a:t>helmet protects the mind of the believer by </a:t>
            </a:r>
            <a:r>
              <a:rPr lang="en-US" sz="3200" i="1" dirty="0" smtClean="0">
                <a:solidFill>
                  <a:schemeClr val="bg1"/>
                </a:solidFill>
              </a:rPr>
              <a:t>bringing him confidence in God’s continued salvation (assurance).</a:t>
            </a:r>
            <a:r>
              <a:rPr lang="en-US" sz="3200" dirty="0" smtClean="0">
                <a:solidFill>
                  <a:schemeClr val="bg1"/>
                </a:solidFill>
              </a:rPr>
              <a:t> </a:t>
            </a:r>
            <a:endParaRPr lang="en-US" sz="3200" dirty="0">
              <a:solidFill>
                <a:schemeClr val="bg1"/>
              </a:solidFill>
            </a:endParaRPr>
          </a:p>
        </p:txBody>
      </p:sp>
      <p:sp>
        <p:nvSpPr>
          <p:cNvPr id="7" name="TextBox 6"/>
          <p:cNvSpPr txBox="1"/>
          <p:nvPr/>
        </p:nvSpPr>
        <p:spPr>
          <a:xfrm>
            <a:off x="304800" y="4800600"/>
            <a:ext cx="8610600" cy="1569660"/>
          </a:xfrm>
          <a:prstGeom prst="rect">
            <a:avLst/>
          </a:prstGeom>
          <a:noFill/>
        </p:spPr>
        <p:txBody>
          <a:bodyPr wrap="square" rtlCol="0">
            <a:spAutoFit/>
          </a:bodyPr>
          <a:lstStyle/>
          <a:p>
            <a:pPr algn="just"/>
            <a:r>
              <a:rPr lang="en-US" sz="3200" i="1" dirty="0" smtClean="0">
                <a:solidFill>
                  <a:schemeClr val="bg1"/>
                </a:solidFill>
              </a:rPr>
              <a:t>Literal translation of verse 17 a – and </a:t>
            </a:r>
            <a:r>
              <a:rPr lang="en-US" sz="3200" i="1" dirty="0">
                <a:solidFill>
                  <a:schemeClr val="bg1"/>
                </a:solidFill>
              </a:rPr>
              <a:t>be resolved to receive to yourself as a gift the helmet of </a:t>
            </a:r>
            <a:r>
              <a:rPr lang="en-US" sz="3200" i="1" dirty="0" smtClean="0">
                <a:solidFill>
                  <a:schemeClr val="bg1"/>
                </a:solidFill>
              </a:rPr>
              <a:t>salvation.</a:t>
            </a:r>
            <a:endParaRPr lang="en-US" sz="3200" i="1" dirty="0">
              <a:solidFill>
                <a:schemeClr val="bg1"/>
              </a:solidFill>
            </a:endParaRPr>
          </a:p>
        </p:txBody>
      </p:sp>
    </p:spTree>
    <p:extLst>
      <p:ext uri="{BB962C8B-B14F-4D97-AF65-F5344CB8AC3E}">
        <p14:creationId xmlns:p14="http://schemas.microsoft.com/office/powerpoint/2010/main" val="14124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5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helmet of salvation</a:t>
            </a:r>
            <a:endParaRPr lang="en-US" sz="4000" b="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take the helmet of salvation…</a:t>
            </a:r>
            <a:endParaRPr lang="en-US" sz="2800" dirty="0">
              <a:solidFill>
                <a:schemeClr val="bg1"/>
              </a:solidFill>
            </a:endParaRPr>
          </a:p>
        </p:txBody>
      </p:sp>
      <p:sp>
        <p:nvSpPr>
          <p:cNvPr id="3" name="TextBox 2"/>
          <p:cNvSpPr txBox="1"/>
          <p:nvPr/>
        </p:nvSpPr>
        <p:spPr>
          <a:xfrm>
            <a:off x="304800" y="2082225"/>
            <a:ext cx="8610600" cy="1077218"/>
          </a:xfrm>
          <a:prstGeom prst="rect">
            <a:avLst/>
          </a:prstGeom>
          <a:noFill/>
        </p:spPr>
        <p:txBody>
          <a:bodyPr wrap="square" rtlCol="0">
            <a:spAutoFit/>
          </a:bodyPr>
          <a:lstStyle/>
          <a:p>
            <a:pPr marL="742950" indent="-742950" algn="just">
              <a:buFont typeface="+mj-lt"/>
              <a:buAutoNum type="alphaUcPeriod" startAt="3"/>
            </a:pPr>
            <a:r>
              <a:rPr lang="en-US" sz="3200" dirty="0" smtClean="0">
                <a:solidFill>
                  <a:schemeClr val="bg1"/>
                </a:solidFill>
              </a:rPr>
              <a:t>What is the difference between assurance of salvation and eternal security?</a:t>
            </a:r>
            <a:endParaRPr lang="en-US" sz="3200" dirty="0" smtClean="0">
              <a:solidFill>
                <a:schemeClr val="bg1"/>
              </a:solidFill>
            </a:endParaRPr>
          </a:p>
        </p:txBody>
      </p:sp>
      <p:sp>
        <p:nvSpPr>
          <p:cNvPr id="6" name="TextBox 5"/>
          <p:cNvSpPr txBox="1"/>
          <p:nvPr/>
        </p:nvSpPr>
        <p:spPr>
          <a:xfrm>
            <a:off x="304800" y="3200400"/>
            <a:ext cx="8610600" cy="1384995"/>
          </a:xfrm>
          <a:prstGeom prst="rect">
            <a:avLst/>
          </a:prstGeom>
          <a:noFill/>
        </p:spPr>
        <p:txBody>
          <a:bodyPr wrap="square" rtlCol="0">
            <a:spAutoFit/>
          </a:bodyPr>
          <a:lstStyle/>
          <a:p>
            <a:pPr marL="514350" indent="-514350" algn="just">
              <a:buAutoNum type="arabicPeriod"/>
            </a:pPr>
            <a:r>
              <a:rPr lang="en-US" sz="2800" i="1" dirty="0" smtClean="0">
                <a:solidFill>
                  <a:schemeClr val="bg1"/>
                </a:solidFill>
              </a:rPr>
              <a:t>Assurance of salvation – “How can I know I am saved?</a:t>
            </a:r>
          </a:p>
          <a:p>
            <a:pPr marL="514350" indent="-514350" algn="just">
              <a:buAutoNum type="arabicPeriod"/>
            </a:pPr>
            <a:r>
              <a:rPr lang="en-US" sz="2800" i="1" dirty="0" smtClean="0">
                <a:solidFill>
                  <a:schemeClr val="bg1"/>
                </a:solidFill>
              </a:rPr>
              <a:t>Eternal Security – “God knows who He saves and actually saves them.</a:t>
            </a:r>
            <a:endParaRPr lang="en-US" sz="2800" dirty="0">
              <a:solidFill>
                <a:schemeClr val="bg1"/>
              </a:solidFill>
            </a:endParaRPr>
          </a:p>
        </p:txBody>
      </p:sp>
      <p:sp>
        <p:nvSpPr>
          <p:cNvPr id="8" name="TextBox 7"/>
          <p:cNvSpPr txBox="1"/>
          <p:nvPr/>
        </p:nvSpPr>
        <p:spPr>
          <a:xfrm>
            <a:off x="304800" y="4648200"/>
            <a:ext cx="8610600" cy="1815882"/>
          </a:xfrm>
          <a:prstGeom prst="rect">
            <a:avLst/>
          </a:prstGeom>
          <a:noFill/>
        </p:spPr>
        <p:txBody>
          <a:bodyPr wrap="square" rtlCol="0">
            <a:spAutoFit/>
          </a:bodyPr>
          <a:lstStyle/>
          <a:p>
            <a:pPr marL="514350" indent="-514350" algn="just">
              <a:buAutoNum type="arabicPeriod"/>
            </a:pPr>
            <a:r>
              <a:rPr lang="en-US" sz="2800" i="1" dirty="0" smtClean="0">
                <a:solidFill>
                  <a:schemeClr val="bg1"/>
                </a:solidFill>
              </a:rPr>
              <a:t>Assurance of salvation – deals with what God </a:t>
            </a:r>
            <a:r>
              <a:rPr lang="en-US" sz="2800" b="1" i="1" u="sng" dirty="0" smtClean="0">
                <a:solidFill>
                  <a:schemeClr val="bg1"/>
                </a:solidFill>
              </a:rPr>
              <a:t>is</a:t>
            </a:r>
            <a:r>
              <a:rPr lang="en-US" sz="2800" i="1" dirty="0" smtClean="0">
                <a:solidFill>
                  <a:schemeClr val="bg1"/>
                </a:solidFill>
              </a:rPr>
              <a:t> </a:t>
            </a:r>
            <a:r>
              <a:rPr lang="en-US" sz="2800" b="1" i="1" u="sng" dirty="0" smtClean="0">
                <a:solidFill>
                  <a:schemeClr val="bg1"/>
                </a:solidFill>
              </a:rPr>
              <a:t>doing</a:t>
            </a:r>
            <a:r>
              <a:rPr lang="en-US" sz="2800" i="1" dirty="0" smtClean="0">
                <a:solidFill>
                  <a:schemeClr val="bg1"/>
                </a:solidFill>
              </a:rPr>
              <a:t> in my life presently.</a:t>
            </a:r>
          </a:p>
          <a:p>
            <a:pPr marL="514350" indent="-514350" algn="just">
              <a:buAutoNum type="arabicPeriod"/>
            </a:pPr>
            <a:r>
              <a:rPr lang="en-US" sz="2800" i="1" dirty="0" smtClean="0">
                <a:solidFill>
                  <a:schemeClr val="bg1"/>
                </a:solidFill>
              </a:rPr>
              <a:t>Eternal Security – deals with what God </a:t>
            </a:r>
            <a:r>
              <a:rPr lang="en-US" sz="2800" b="1" i="1" u="sng" dirty="0" smtClean="0">
                <a:solidFill>
                  <a:schemeClr val="bg1"/>
                </a:solidFill>
              </a:rPr>
              <a:t>has</a:t>
            </a:r>
            <a:r>
              <a:rPr lang="en-US" sz="2800" i="1" dirty="0" smtClean="0">
                <a:solidFill>
                  <a:schemeClr val="bg1"/>
                </a:solidFill>
              </a:rPr>
              <a:t> </a:t>
            </a:r>
            <a:r>
              <a:rPr lang="en-US" sz="2800" b="1" i="1" u="sng" dirty="0" smtClean="0">
                <a:solidFill>
                  <a:schemeClr val="bg1"/>
                </a:solidFill>
              </a:rPr>
              <a:t>done</a:t>
            </a:r>
            <a:r>
              <a:rPr lang="en-US" sz="2800" i="1" dirty="0" smtClean="0">
                <a:solidFill>
                  <a:schemeClr val="bg1"/>
                </a:solidFill>
              </a:rPr>
              <a:t> in my life to actually save me.</a:t>
            </a:r>
            <a:endParaRPr lang="en-US" sz="2800" dirty="0">
              <a:solidFill>
                <a:schemeClr val="bg1"/>
              </a:solidFill>
            </a:endParaRPr>
          </a:p>
        </p:txBody>
      </p:sp>
    </p:spTree>
    <p:extLst>
      <p:ext uri="{BB962C8B-B14F-4D97-AF65-F5344CB8AC3E}">
        <p14:creationId xmlns:p14="http://schemas.microsoft.com/office/powerpoint/2010/main" val="415127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2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par>
                          <p:cTn id="16" fill="hold">
                            <p:stCondLst>
                              <p:cond delay="9000"/>
                            </p:stCondLst>
                            <p:childTnLst>
                              <p:par>
                                <p:cTn id="17" presetID="10" presetClass="entr" presetSubtype="0" fill="hold" nodeType="afterEffect">
                                  <p:stCondLst>
                                    <p:cond delay="17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250"/>
                                        <p:tgtEl>
                                          <p:spTgt spid="6">
                                            <p:txEl>
                                              <p:pRg st="1" end="1"/>
                                            </p:txEl>
                                          </p:spTgt>
                                        </p:tgtEl>
                                      </p:cBhvr>
                                    </p:animEffect>
                                  </p:childTnLst>
                                </p:cTn>
                              </p:par>
                            </p:childTnLst>
                          </p:cTn>
                        </p:par>
                        <p:par>
                          <p:cTn id="20" fill="hold">
                            <p:stCondLst>
                              <p:cond delay="12000"/>
                            </p:stCondLst>
                            <p:childTnLst>
                              <p:par>
                                <p:cTn id="21" presetID="10" presetClass="entr" presetSubtype="0" fill="hold" nodeType="afterEffect">
                                  <p:stCondLst>
                                    <p:cond delay="275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250"/>
                                        <p:tgtEl>
                                          <p:spTgt spid="8">
                                            <p:txEl>
                                              <p:pRg st="0" end="0"/>
                                            </p:txEl>
                                          </p:spTgt>
                                        </p:tgtEl>
                                      </p:cBhvr>
                                    </p:animEffect>
                                  </p:childTnLst>
                                </p:cTn>
                              </p:par>
                            </p:childTnLst>
                          </p:cTn>
                        </p:par>
                        <p:par>
                          <p:cTn id="24" fill="hold">
                            <p:stCondLst>
                              <p:cond delay="16000"/>
                            </p:stCondLst>
                            <p:childTnLst>
                              <p:par>
                                <p:cTn id="25" presetID="10" presetClass="entr" presetSubtype="0" fill="hold" nodeType="afterEffect">
                                  <p:stCondLst>
                                    <p:cond delay="175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helmet of salvation</a:t>
            </a:r>
            <a:endParaRPr lang="en-US" sz="4000" b="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take the helmet of salvation…</a:t>
            </a:r>
            <a:endParaRPr lang="en-US" sz="2800" dirty="0">
              <a:solidFill>
                <a:schemeClr val="bg1"/>
              </a:solidFill>
            </a:endParaRPr>
          </a:p>
        </p:txBody>
      </p:sp>
      <p:sp>
        <p:nvSpPr>
          <p:cNvPr id="3" name="TextBox 2"/>
          <p:cNvSpPr txBox="1"/>
          <p:nvPr/>
        </p:nvSpPr>
        <p:spPr>
          <a:xfrm>
            <a:off x="304800" y="2082225"/>
            <a:ext cx="8610600" cy="584775"/>
          </a:xfrm>
          <a:prstGeom prst="rect">
            <a:avLst/>
          </a:prstGeom>
          <a:noFill/>
        </p:spPr>
        <p:txBody>
          <a:bodyPr wrap="square" rtlCol="0">
            <a:spAutoFit/>
          </a:bodyPr>
          <a:lstStyle/>
          <a:p>
            <a:pPr marL="742950" indent="-742950" algn="just">
              <a:buFont typeface="+mj-lt"/>
              <a:buAutoNum type="alphaUcPeriod" startAt="4"/>
            </a:pPr>
            <a:r>
              <a:rPr lang="en-US" sz="3200" dirty="0" smtClean="0">
                <a:solidFill>
                  <a:schemeClr val="bg1"/>
                </a:solidFill>
              </a:rPr>
              <a:t>What is at stake with the helmet of salvation?</a:t>
            </a:r>
            <a:endParaRPr lang="en-US" sz="3200" dirty="0" smtClean="0">
              <a:solidFill>
                <a:schemeClr val="bg1"/>
              </a:solidFill>
            </a:endParaRPr>
          </a:p>
        </p:txBody>
      </p:sp>
      <p:sp>
        <p:nvSpPr>
          <p:cNvPr id="6" name="TextBox 5"/>
          <p:cNvSpPr txBox="1"/>
          <p:nvPr/>
        </p:nvSpPr>
        <p:spPr>
          <a:xfrm>
            <a:off x="304800" y="2743200"/>
            <a:ext cx="8610600" cy="523220"/>
          </a:xfrm>
          <a:prstGeom prst="rect">
            <a:avLst/>
          </a:prstGeom>
          <a:noFill/>
        </p:spPr>
        <p:txBody>
          <a:bodyPr wrap="square" rtlCol="0">
            <a:spAutoFit/>
          </a:bodyPr>
          <a:lstStyle/>
          <a:p>
            <a:pPr algn="ctr"/>
            <a:r>
              <a:rPr lang="en-US" sz="2800" i="1" dirty="0" smtClean="0">
                <a:solidFill>
                  <a:schemeClr val="bg1"/>
                </a:solidFill>
              </a:rPr>
              <a:t>The pure, unadulterated gospel!</a:t>
            </a:r>
            <a:endParaRPr lang="en-US" sz="2800" dirty="0">
              <a:solidFill>
                <a:schemeClr val="bg1"/>
              </a:solidFill>
            </a:endParaRPr>
          </a:p>
        </p:txBody>
      </p:sp>
      <p:sp>
        <p:nvSpPr>
          <p:cNvPr id="8" name="TextBox 7"/>
          <p:cNvSpPr txBox="1"/>
          <p:nvPr/>
        </p:nvSpPr>
        <p:spPr>
          <a:xfrm>
            <a:off x="304800" y="3733800"/>
            <a:ext cx="8610600" cy="3108543"/>
          </a:xfrm>
          <a:prstGeom prst="rect">
            <a:avLst/>
          </a:prstGeom>
          <a:noFill/>
        </p:spPr>
        <p:txBody>
          <a:bodyPr wrap="square" rtlCol="0">
            <a:spAutoFit/>
          </a:bodyPr>
          <a:lstStyle/>
          <a:p>
            <a:pPr algn="just"/>
            <a:r>
              <a:rPr lang="en-US" sz="2800" dirty="0" smtClean="0">
                <a:solidFill>
                  <a:schemeClr val="bg1"/>
                </a:solidFill>
              </a:rPr>
              <a:t>Problem: if </a:t>
            </a:r>
            <a:r>
              <a:rPr lang="en-US" sz="2800" dirty="0">
                <a:solidFill>
                  <a:schemeClr val="bg1"/>
                </a:solidFill>
              </a:rPr>
              <a:t>God is unable to keep us saved when we have been saved, have been converted; have been regenerated; have been born again; have been secured by the cross, have been sealed by the Holy </a:t>
            </a:r>
            <a:r>
              <a:rPr lang="en-US" sz="2800" dirty="0" smtClean="0">
                <a:solidFill>
                  <a:schemeClr val="bg1"/>
                </a:solidFill>
              </a:rPr>
              <a:t>Spirit…..then </a:t>
            </a:r>
            <a:r>
              <a:rPr lang="en-US" sz="2800" dirty="0">
                <a:solidFill>
                  <a:schemeClr val="bg1"/>
                </a:solidFill>
              </a:rPr>
              <a:t>how could we ever know if He had the power to save us when we are depraved, alienated, hostile in mind, lost and dead in our trespasses and sins?</a:t>
            </a:r>
          </a:p>
        </p:txBody>
      </p:sp>
    </p:spTree>
    <p:extLst>
      <p:ext uri="{BB962C8B-B14F-4D97-AF65-F5344CB8AC3E}">
        <p14:creationId xmlns:p14="http://schemas.microsoft.com/office/powerpoint/2010/main" val="29548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1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6:16</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smtClean="0">
                <a:solidFill>
                  <a:schemeClr val="bg1"/>
                </a:solidFill>
              </a:rPr>
              <a:t>taking </a:t>
            </a:r>
            <a:r>
              <a:rPr lang="en-US" sz="4000" i="1" dirty="0">
                <a:solidFill>
                  <a:schemeClr val="bg1"/>
                </a:solidFill>
              </a:rPr>
              <a:t>the helmet of salvation; </a:t>
            </a:r>
            <a:r>
              <a:rPr lang="en-US" sz="4000" i="1" dirty="0" smtClean="0">
                <a:solidFill>
                  <a:schemeClr val="bg1"/>
                </a:solidFill>
              </a:rPr>
              <a:t>that is, understanding the </a:t>
            </a:r>
            <a:r>
              <a:rPr lang="en-US" sz="4000" i="1" dirty="0">
                <a:solidFill>
                  <a:schemeClr val="bg1"/>
                </a:solidFill>
              </a:rPr>
              <a:t>reality and assurance</a:t>
            </a:r>
            <a:r>
              <a:rPr lang="en-US" sz="4000" dirty="0">
                <a:solidFill>
                  <a:schemeClr val="bg1"/>
                </a:solidFill>
              </a:rPr>
              <a:t> </a:t>
            </a:r>
            <a:r>
              <a:rPr lang="en-US" sz="4000" i="1" dirty="0">
                <a:solidFill>
                  <a:schemeClr val="bg1"/>
                </a:solidFill>
              </a:rPr>
              <a:t>that the believer is justified; that he has been declared right with God because of what Christ alone has done and is thus fit for heaven.</a:t>
            </a:r>
            <a:endParaRPr lang="en-US" sz="4000" dirty="0">
              <a:solidFill>
                <a:schemeClr val="bg1"/>
              </a:solidFill>
            </a:endParaRPr>
          </a:p>
        </p:txBody>
      </p:sp>
    </p:spTree>
    <p:extLst>
      <p:ext uri="{BB962C8B-B14F-4D97-AF65-F5344CB8AC3E}">
        <p14:creationId xmlns:p14="http://schemas.microsoft.com/office/powerpoint/2010/main" val="33171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i="1" dirty="0" smtClean="0">
                <a:solidFill>
                  <a:schemeClr val="bg1"/>
                </a:solidFill>
              </a:rPr>
              <a:t>“and take the helmet of salvation…”</a:t>
            </a:r>
            <a:endParaRPr lang="en-US" sz="4000" i="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firm…and take the helmet of salvation…</a:t>
            </a:r>
            <a:endParaRPr lang="en-US" sz="2800" dirty="0">
              <a:solidFill>
                <a:schemeClr val="bg1"/>
              </a:solidFill>
            </a:endParaRPr>
          </a:p>
        </p:txBody>
      </p:sp>
      <p:sp>
        <p:nvSpPr>
          <p:cNvPr id="3" name="TextBox 2"/>
          <p:cNvSpPr txBox="1"/>
          <p:nvPr/>
        </p:nvSpPr>
        <p:spPr>
          <a:xfrm>
            <a:off x="304800" y="2057400"/>
            <a:ext cx="8610600" cy="1569660"/>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To </a:t>
            </a:r>
            <a:r>
              <a:rPr lang="en-US" sz="3200" dirty="0">
                <a:solidFill>
                  <a:schemeClr val="bg1"/>
                </a:solidFill>
              </a:rPr>
              <a:t>take the helmet of salvation (assurance of salvation) is to know what God is doing in your life.</a:t>
            </a:r>
          </a:p>
        </p:txBody>
      </p:sp>
      <p:sp>
        <p:nvSpPr>
          <p:cNvPr id="6" name="TextBox 5"/>
          <p:cNvSpPr txBox="1"/>
          <p:nvPr/>
        </p:nvSpPr>
        <p:spPr>
          <a:xfrm>
            <a:off x="304800" y="3570744"/>
            <a:ext cx="8610600" cy="2677656"/>
          </a:xfrm>
          <a:prstGeom prst="rect">
            <a:avLst/>
          </a:prstGeom>
          <a:noFill/>
        </p:spPr>
        <p:txBody>
          <a:bodyPr wrap="square" rtlCol="0">
            <a:spAutoFit/>
          </a:bodyPr>
          <a:lstStyle/>
          <a:p>
            <a:pPr marL="514350" lvl="0" indent="-514350" algn="just">
              <a:buAutoNum type="arabicPeriod"/>
            </a:pPr>
            <a:r>
              <a:rPr lang="en-US" sz="2800" dirty="0" smtClean="0">
                <a:solidFill>
                  <a:schemeClr val="bg1"/>
                </a:solidFill>
              </a:rPr>
              <a:t>Eternal </a:t>
            </a:r>
            <a:r>
              <a:rPr lang="en-US" sz="2800" dirty="0">
                <a:solidFill>
                  <a:schemeClr val="bg1"/>
                </a:solidFill>
              </a:rPr>
              <a:t>security (God knows whom He has saved) is based upon what God has done to bring salvation to a </a:t>
            </a:r>
            <a:r>
              <a:rPr lang="en-US" sz="2800" dirty="0" smtClean="0">
                <a:solidFill>
                  <a:schemeClr val="bg1"/>
                </a:solidFill>
              </a:rPr>
              <a:t>sinner.</a:t>
            </a:r>
          </a:p>
          <a:p>
            <a:pPr marL="514350" lvl="0" indent="-514350" algn="just">
              <a:buAutoNum type="arabicPeriod"/>
            </a:pPr>
            <a:r>
              <a:rPr lang="en-US" sz="2800" dirty="0" smtClean="0">
                <a:solidFill>
                  <a:schemeClr val="bg1"/>
                </a:solidFill>
              </a:rPr>
              <a:t>Assurance </a:t>
            </a:r>
            <a:r>
              <a:rPr lang="en-US" sz="2800" dirty="0">
                <a:solidFill>
                  <a:schemeClr val="bg1"/>
                </a:solidFill>
              </a:rPr>
              <a:t>of salvation (How the believer knows he is saved) is based upon what God is doing in the believer’s life.</a:t>
            </a:r>
          </a:p>
        </p:txBody>
      </p:sp>
    </p:spTree>
    <p:extLst>
      <p:ext uri="{BB962C8B-B14F-4D97-AF65-F5344CB8AC3E}">
        <p14:creationId xmlns:p14="http://schemas.microsoft.com/office/powerpoint/2010/main" val="2381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1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750"/>
                                        <p:tgtEl>
                                          <p:spTgt spid="6">
                                            <p:txEl>
                                              <p:pRg st="0" end="0"/>
                                            </p:txEl>
                                          </p:spTgt>
                                        </p:tgtEl>
                                      </p:cBhvr>
                                    </p:animEffect>
                                  </p:childTnLst>
                                </p:cTn>
                              </p:par>
                            </p:childTnLst>
                          </p:cTn>
                        </p:par>
                        <p:par>
                          <p:cTn id="17" fill="hold">
                            <p:stCondLst>
                              <p:cond delay="6750"/>
                            </p:stCondLst>
                            <p:childTnLst>
                              <p:par>
                                <p:cTn id="18" presetID="10" presetClass="entr" presetSubtype="0" fill="hold" nodeType="afterEffect">
                                  <p:stCondLst>
                                    <p:cond delay="125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6:10-12</a:t>
            </a:r>
          </a:p>
        </p:txBody>
      </p:sp>
      <p:sp>
        <p:nvSpPr>
          <p:cNvPr id="10" name="TextBox 9"/>
          <p:cNvSpPr txBox="1"/>
          <p:nvPr/>
        </p:nvSpPr>
        <p:spPr>
          <a:xfrm>
            <a:off x="304800" y="917912"/>
            <a:ext cx="8610600" cy="5078313"/>
          </a:xfrm>
          <a:prstGeom prst="rect">
            <a:avLst/>
          </a:prstGeom>
          <a:noFill/>
        </p:spPr>
        <p:txBody>
          <a:bodyPr wrap="square" rtlCol="0">
            <a:spAutoFit/>
          </a:bodyPr>
          <a:lstStyle/>
          <a:p>
            <a:pPr algn="just"/>
            <a:r>
              <a:rPr lang="en-US" sz="36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2:8-10</a:t>
            </a:r>
            <a:endParaRPr lang="en-US" sz="4800" dirty="0" smtClean="0">
              <a:solidFill>
                <a:schemeClr val="bg1"/>
              </a:solidFill>
            </a:endParaRPr>
          </a:p>
        </p:txBody>
      </p:sp>
      <p:sp>
        <p:nvSpPr>
          <p:cNvPr id="7" name="TextBox 6"/>
          <p:cNvSpPr txBox="1"/>
          <p:nvPr/>
        </p:nvSpPr>
        <p:spPr>
          <a:xfrm>
            <a:off x="304800" y="1143000"/>
            <a:ext cx="8610600" cy="5016758"/>
          </a:xfrm>
          <a:prstGeom prst="rect">
            <a:avLst/>
          </a:prstGeom>
          <a:noFill/>
        </p:spPr>
        <p:txBody>
          <a:bodyPr wrap="square" rtlCol="0">
            <a:spAutoFit/>
          </a:bodyPr>
          <a:lstStyle/>
          <a:p>
            <a:pPr algn="just"/>
            <a:r>
              <a:rPr lang="en-US" sz="4000" i="1" dirty="0">
                <a:solidFill>
                  <a:schemeClr val="bg1"/>
                </a:solidFill>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endParaRPr lang="en-US" sz="4000" dirty="0">
              <a:solidFill>
                <a:schemeClr val="bg1"/>
              </a:solidFill>
            </a:endParaRPr>
          </a:p>
        </p:txBody>
      </p:sp>
    </p:spTree>
    <p:extLst>
      <p:ext uri="{BB962C8B-B14F-4D97-AF65-F5344CB8AC3E}">
        <p14:creationId xmlns:p14="http://schemas.microsoft.com/office/powerpoint/2010/main" val="30923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Philippians 2:12-13</a:t>
            </a:r>
            <a:endParaRPr lang="en-US" sz="4800" dirty="0" smtClean="0">
              <a:solidFill>
                <a:schemeClr val="bg1"/>
              </a:solidFill>
            </a:endParaRPr>
          </a:p>
        </p:txBody>
      </p:sp>
      <p:sp>
        <p:nvSpPr>
          <p:cNvPr id="7" name="TextBox 6"/>
          <p:cNvSpPr txBox="1"/>
          <p:nvPr/>
        </p:nvSpPr>
        <p:spPr>
          <a:xfrm>
            <a:off x="304800" y="1143000"/>
            <a:ext cx="8610600" cy="4401205"/>
          </a:xfrm>
          <a:prstGeom prst="rect">
            <a:avLst/>
          </a:prstGeom>
          <a:noFill/>
        </p:spPr>
        <p:txBody>
          <a:bodyPr wrap="square" rtlCol="0">
            <a:spAutoFit/>
          </a:bodyPr>
          <a:lstStyle/>
          <a:p>
            <a:pPr algn="just"/>
            <a:r>
              <a:rPr lang="en-US" sz="4000" i="1" dirty="0">
                <a:solidFill>
                  <a:schemeClr val="bg1"/>
                </a:solidFill>
              </a:rPr>
              <a:t>“12 So then, my beloved, just as you have always obeyed, not as in my presence only, but now much more in my absence, work out your salvation with fear and trembling; 13 for it is God who is at work in you, both to will and to work for His good pleasure.”</a:t>
            </a:r>
            <a:r>
              <a:rPr lang="en-US" sz="4000" dirty="0">
                <a:solidFill>
                  <a:schemeClr val="bg1"/>
                </a:solidFill>
              </a:rPr>
              <a:t> </a:t>
            </a:r>
          </a:p>
        </p:txBody>
      </p:sp>
    </p:spTree>
    <p:extLst>
      <p:ext uri="{BB962C8B-B14F-4D97-AF65-F5344CB8AC3E}">
        <p14:creationId xmlns:p14="http://schemas.microsoft.com/office/powerpoint/2010/main" val="10916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John 5:11-13</a:t>
            </a:r>
            <a:endParaRPr lang="en-US" sz="4800" dirty="0" smtClean="0">
              <a:solidFill>
                <a:schemeClr val="bg1"/>
              </a:solidFill>
            </a:endParaRPr>
          </a:p>
        </p:txBody>
      </p:sp>
      <p:sp>
        <p:nvSpPr>
          <p:cNvPr id="7" name="TextBox 6"/>
          <p:cNvSpPr txBox="1"/>
          <p:nvPr/>
        </p:nvSpPr>
        <p:spPr>
          <a:xfrm>
            <a:off x="304800" y="1143000"/>
            <a:ext cx="8610600" cy="4770537"/>
          </a:xfrm>
          <a:prstGeom prst="rect">
            <a:avLst/>
          </a:prstGeom>
          <a:noFill/>
        </p:spPr>
        <p:txBody>
          <a:bodyPr wrap="square" rtlCol="0">
            <a:spAutoFit/>
          </a:bodyPr>
          <a:lstStyle/>
          <a:p>
            <a:pPr algn="just"/>
            <a:r>
              <a:rPr lang="en-US" sz="3800" i="1" dirty="0">
                <a:solidFill>
                  <a:schemeClr val="bg1"/>
                </a:solidFill>
              </a:rPr>
              <a:t>“11 And the testimony is this, that God has given us eternal life, and this life is in His Son. 12 He who has the Son has the life; he who does not have the Son of God does not have the life. 13 These things I have written to you who believe in the name of the Son of God, so that you may know that you have eternal life.” </a:t>
            </a:r>
            <a:endParaRPr lang="en-US" sz="3800" dirty="0">
              <a:solidFill>
                <a:schemeClr val="bg1"/>
              </a:solidFill>
            </a:endParaRPr>
          </a:p>
        </p:txBody>
      </p:sp>
    </p:spTree>
    <p:extLst>
      <p:ext uri="{BB962C8B-B14F-4D97-AF65-F5344CB8AC3E}">
        <p14:creationId xmlns:p14="http://schemas.microsoft.com/office/powerpoint/2010/main" val="10916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How to obtain assurance</a:t>
            </a:r>
            <a:endParaRPr lang="en-US" sz="4800" dirty="0" smtClean="0">
              <a:solidFill>
                <a:schemeClr val="bg1"/>
              </a:solidFill>
            </a:endParaRPr>
          </a:p>
        </p:txBody>
      </p:sp>
      <p:sp>
        <p:nvSpPr>
          <p:cNvPr id="7" name="TextBox 6"/>
          <p:cNvSpPr txBox="1"/>
          <p:nvPr/>
        </p:nvSpPr>
        <p:spPr>
          <a:xfrm>
            <a:off x="304800" y="1143000"/>
            <a:ext cx="8610600" cy="3170099"/>
          </a:xfrm>
          <a:prstGeom prst="rect">
            <a:avLst/>
          </a:prstGeom>
          <a:noFill/>
        </p:spPr>
        <p:txBody>
          <a:bodyPr wrap="square" rtlCol="0">
            <a:spAutoFit/>
          </a:bodyPr>
          <a:lstStyle/>
          <a:p>
            <a:pPr marL="742950" indent="-742950" algn="just">
              <a:buAutoNum type="arabicPeriod"/>
            </a:pPr>
            <a:r>
              <a:rPr lang="en-US" sz="4000" dirty="0" smtClean="0">
                <a:solidFill>
                  <a:schemeClr val="bg1"/>
                </a:solidFill>
              </a:rPr>
              <a:t>Walk </a:t>
            </a:r>
            <a:r>
              <a:rPr lang="en-US" sz="4000" dirty="0">
                <a:solidFill>
                  <a:schemeClr val="bg1"/>
                </a:solidFill>
              </a:rPr>
              <a:t>as Jesus walked (1 John 2:6); </a:t>
            </a:r>
            <a:endParaRPr lang="en-US" sz="4000" dirty="0" smtClean="0">
              <a:solidFill>
                <a:schemeClr val="bg1"/>
              </a:solidFill>
            </a:endParaRPr>
          </a:p>
          <a:p>
            <a:pPr marL="742950" indent="-742950" algn="just">
              <a:buAutoNum type="arabicPeriod"/>
            </a:pPr>
            <a:r>
              <a:rPr lang="en-US" sz="4000" dirty="0" smtClean="0">
                <a:solidFill>
                  <a:schemeClr val="bg1"/>
                </a:solidFill>
              </a:rPr>
              <a:t>Dwell </a:t>
            </a:r>
            <a:r>
              <a:rPr lang="en-US" sz="4000" dirty="0">
                <a:solidFill>
                  <a:schemeClr val="bg1"/>
                </a:solidFill>
              </a:rPr>
              <a:t>on the things of God (Philippians 4:8); </a:t>
            </a:r>
            <a:endParaRPr lang="en-US" sz="4000" dirty="0" smtClean="0">
              <a:solidFill>
                <a:schemeClr val="bg1"/>
              </a:solidFill>
            </a:endParaRPr>
          </a:p>
          <a:p>
            <a:pPr marL="742950" indent="-742950" algn="just">
              <a:buAutoNum type="arabicPeriod"/>
            </a:pPr>
            <a:r>
              <a:rPr lang="en-US" sz="4000" dirty="0" smtClean="0">
                <a:solidFill>
                  <a:schemeClr val="bg1"/>
                </a:solidFill>
              </a:rPr>
              <a:t>Fellowship </a:t>
            </a:r>
            <a:r>
              <a:rPr lang="en-US" sz="4000" dirty="0">
                <a:solidFill>
                  <a:schemeClr val="bg1"/>
                </a:solidFill>
              </a:rPr>
              <a:t>with </a:t>
            </a:r>
            <a:r>
              <a:rPr lang="en-US" sz="4000" dirty="0" smtClean="0">
                <a:solidFill>
                  <a:schemeClr val="bg1"/>
                </a:solidFill>
              </a:rPr>
              <a:t>and encourage the </a:t>
            </a:r>
            <a:r>
              <a:rPr lang="en-US" sz="4000" dirty="0">
                <a:solidFill>
                  <a:schemeClr val="bg1"/>
                </a:solidFill>
              </a:rPr>
              <a:t>saints (Hebrews 10:23-25). </a:t>
            </a:r>
            <a:endParaRPr lang="en-US" sz="3800" dirty="0">
              <a:solidFill>
                <a:schemeClr val="bg1"/>
              </a:solidFill>
            </a:endParaRPr>
          </a:p>
        </p:txBody>
      </p:sp>
    </p:spTree>
    <p:extLst>
      <p:ext uri="{BB962C8B-B14F-4D97-AF65-F5344CB8AC3E}">
        <p14:creationId xmlns:p14="http://schemas.microsoft.com/office/powerpoint/2010/main" val="21380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25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i="1" dirty="0" smtClean="0">
                <a:solidFill>
                  <a:schemeClr val="bg1"/>
                </a:solidFill>
              </a:rPr>
              <a:t>“and take the helmet of salvation…”</a:t>
            </a:r>
            <a:endParaRPr lang="en-US" sz="4000" i="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firm…and take the helmet of salvation…</a:t>
            </a:r>
            <a:endParaRPr lang="en-US" sz="2800" dirty="0">
              <a:solidFill>
                <a:schemeClr val="bg1"/>
              </a:solidFill>
            </a:endParaRPr>
          </a:p>
        </p:txBody>
      </p:sp>
      <p:sp>
        <p:nvSpPr>
          <p:cNvPr id="3" name="TextBox 2"/>
          <p:cNvSpPr txBox="1"/>
          <p:nvPr/>
        </p:nvSpPr>
        <p:spPr>
          <a:xfrm>
            <a:off x="304800" y="2057400"/>
            <a:ext cx="8610600" cy="1077218"/>
          </a:xfrm>
          <a:prstGeom prst="rect">
            <a:avLst/>
          </a:prstGeom>
          <a:noFill/>
        </p:spPr>
        <p:txBody>
          <a:bodyPr wrap="square" rtlCol="0">
            <a:spAutoFit/>
          </a:bodyPr>
          <a:lstStyle/>
          <a:p>
            <a:pPr marL="514350" lvl="0" indent="-514350" algn="just">
              <a:buFont typeface="+mj-lt"/>
              <a:buAutoNum type="alphaUcPeriod" startAt="2"/>
            </a:pPr>
            <a:r>
              <a:rPr lang="en-US" sz="3200" dirty="0" smtClean="0">
                <a:solidFill>
                  <a:schemeClr val="bg1"/>
                </a:solidFill>
              </a:rPr>
              <a:t>To </a:t>
            </a:r>
            <a:r>
              <a:rPr lang="en-US" sz="3200" dirty="0">
                <a:solidFill>
                  <a:schemeClr val="bg1"/>
                </a:solidFill>
              </a:rPr>
              <a:t>take the helmet of salvation (assurance of salvation) is to </a:t>
            </a:r>
            <a:r>
              <a:rPr lang="en-US" sz="3200" dirty="0" smtClean="0">
                <a:solidFill>
                  <a:schemeClr val="bg1"/>
                </a:solidFill>
              </a:rPr>
              <a:t>possess eternal security.</a:t>
            </a:r>
            <a:endParaRPr lang="en-US" sz="3200" dirty="0">
              <a:solidFill>
                <a:schemeClr val="bg1"/>
              </a:solidFill>
            </a:endParaRPr>
          </a:p>
        </p:txBody>
      </p:sp>
      <p:sp>
        <p:nvSpPr>
          <p:cNvPr id="6" name="TextBox 5"/>
          <p:cNvSpPr txBox="1"/>
          <p:nvPr/>
        </p:nvSpPr>
        <p:spPr>
          <a:xfrm>
            <a:off x="304800" y="3352800"/>
            <a:ext cx="8610600" cy="3108543"/>
          </a:xfrm>
          <a:prstGeom prst="rect">
            <a:avLst/>
          </a:prstGeom>
          <a:noFill/>
        </p:spPr>
        <p:txBody>
          <a:bodyPr wrap="square" rtlCol="0">
            <a:spAutoFit/>
          </a:bodyPr>
          <a:lstStyle/>
          <a:p>
            <a:pPr algn="just"/>
            <a:r>
              <a:rPr lang="en-US" sz="2800" dirty="0">
                <a:solidFill>
                  <a:schemeClr val="bg1"/>
                </a:solidFill>
              </a:rPr>
              <a:t>The helmet of salvation, this </a:t>
            </a:r>
            <a:r>
              <a:rPr lang="en-US" sz="2800" b="1" i="1" dirty="0">
                <a:solidFill>
                  <a:schemeClr val="bg1"/>
                </a:solidFill>
              </a:rPr>
              <a:t>understanding of the reality and assurance</a:t>
            </a:r>
            <a:r>
              <a:rPr lang="en-US" sz="2800" dirty="0">
                <a:solidFill>
                  <a:schemeClr val="bg1"/>
                </a:solidFill>
              </a:rPr>
              <a:t> </a:t>
            </a:r>
            <a:r>
              <a:rPr lang="en-US" sz="2800" b="1" i="1" dirty="0">
                <a:solidFill>
                  <a:schemeClr val="bg1"/>
                </a:solidFill>
              </a:rPr>
              <a:t>that the believer is justified; that he has been declared right with God because of what Christ alone has done and is thus fit for heaven; </a:t>
            </a:r>
            <a:r>
              <a:rPr lang="en-US" sz="2800" dirty="0">
                <a:solidFill>
                  <a:schemeClr val="bg1"/>
                </a:solidFill>
              </a:rPr>
              <a:t>not only enables you to stand firm and to resist the devil; but it bring </a:t>
            </a:r>
            <a:r>
              <a:rPr lang="en-US" sz="2800" dirty="0" smtClean="0">
                <a:solidFill>
                  <a:schemeClr val="bg1"/>
                </a:solidFill>
              </a:rPr>
              <a:t>you the </a:t>
            </a:r>
            <a:r>
              <a:rPr lang="en-US" sz="2800" dirty="0">
                <a:solidFill>
                  <a:schemeClr val="bg1"/>
                </a:solidFill>
              </a:rPr>
              <a:t>knowledge that </a:t>
            </a:r>
            <a:r>
              <a:rPr lang="en-US" sz="2800" dirty="0" smtClean="0">
                <a:solidFill>
                  <a:schemeClr val="bg1"/>
                </a:solidFill>
              </a:rPr>
              <a:t>you are </a:t>
            </a:r>
            <a:r>
              <a:rPr lang="en-US" sz="2800" dirty="0">
                <a:solidFill>
                  <a:schemeClr val="bg1"/>
                </a:solidFill>
              </a:rPr>
              <a:t>saved; that God and His salvation </a:t>
            </a:r>
            <a:r>
              <a:rPr lang="en-US" sz="2800" dirty="0" smtClean="0">
                <a:solidFill>
                  <a:schemeClr val="bg1"/>
                </a:solidFill>
              </a:rPr>
              <a:t>is </a:t>
            </a:r>
            <a:r>
              <a:rPr lang="en-US" sz="2800" dirty="0">
                <a:solidFill>
                  <a:schemeClr val="bg1"/>
                </a:solidFill>
              </a:rPr>
              <a:t>y</a:t>
            </a:r>
            <a:r>
              <a:rPr lang="en-US" sz="2800" dirty="0" smtClean="0">
                <a:solidFill>
                  <a:schemeClr val="bg1"/>
                </a:solidFill>
              </a:rPr>
              <a:t>ours</a:t>
            </a:r>
            <a:r>
              <a:rPr lang="en-US" sz="2800" dirty="0">
                <a:solidFill>
                  <a:schemeClr val="bg1"/>
                </a:solidFill>
              </a:rPr>
              <a:t>.  </a:t>
            </a:r>
          </a:p>
        </p:txBody>
      </p:sp>
    </p:spTree>
    <p:extLst>
      <p:ext uri="{BB962C8B-B14F-4D97-AF65-F5344CB8AC3E}">
        <p14:creationId xmlns:p14="http://schemas.microsoft.com/office/powerpoint/2010/main" val="27732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17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10:27-29</a:t>
            </a:r>
            <a:endParaRPr lang="en-US" sz="4800" dirty="0" smtClean="0">
              <a:solidFill>
                <a:schemeClr val="bg1"/>
              </a:solidFill>
            </a:endParaRPr>
          </a:p>
        </p:txBody>
      </p:sp>
      <p:sp>
        <p:nvSpPr>
          <p:cNvPr id="7" name="TextBox 6"/>
          <p:cNvSpPr txBox="1"/>
          <p:nvPr/>
        </p:nvSpPr>
        <p:spPr>
          <a:xfrm>
            <a:off x="304800" y="1295400"/>
            <a:ext cx="8610600" cy="5016758"/>
          </a:xfrm>
          <a:prstGeom prst="rect">
            <a:avLst/>
          </a:prstGeom>
          <a:noFill/>
        </p:spPr>
        <p:txBody>
          <a:bodyPr wrap="square" rtlCol="0">
            <a:spAutoFit/>
          </a:bodyPr>
          <a:lstStyle/>
          <a:p>
            <a:pPr algn="just"/>
            <a:r>
              <a:rPr lang="en-US" sz="4000" i="1" dirty="0">
                <a:solidFill>
                  <a:schemeClr val="bg1"/>
                </a:solidFill>
              </a:rPr>
              <a:t>“27 My sheep hear My voice, and I know them, and they follow Me; 28 and I give eternal life to them, and they will never perish; and no one will snatch them out of My hand. 29 My Father, who has given them to Me, is greater than all; and no one is able to snatch them out of the Father's hand.”</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3994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6:16</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smtClean="0">
                <a:solidFill>
                  <a:schemeClr val="bg1"/>
                </a:solidFill>
              </a:rPr>
              <a:t>taking </a:t>
            </a:r>
            <a:r>
              <a:rPr lang="en-US" sz="4000" i="1" dirty="0">
                <a:solidFill>
                  <a:schemeClr val="bg1"/>
                </a:solidFill>
              </a:rPr>
              <a:t>the helmet of salvation; </a:t>
            </a:r>
            <a:r>
              <a:rPr lang="en-US" sz="4000" i="1" dirty="0" smtClean="0">
                <a:solidFill>
                  <a:schemeClr val="bg1"/>
                </a:solidFill>
              </a:rPr>
              <a:t>that is, understanding the </a:t>
            </a:r>
            <a:r>
              <a:rPr lang="en-US" sz="4000" i="1" dirty="0">
                <a:solidFill>
                  <a:schemeClr val="bg1"/>
                </a:solidFill>
              </a:rPr>
              <a:t>reality and assurance</a:t>
            </a:r>
            <a:r>
              <a:rPr lang="en-US" sz="4000" dirty="0">
                <a:solidFill>
                  <a:schemeClr val="bg1"/>
                </a:solidFill>
              </a:rPr>
              <a:t> </a:t>
            </a:r>
            <a:r>
              <a:rPr lang="en-US" sz="4000" i="1" dirty="0">
                <a:solidFill>
                  <a:schemeClr val="bg1"/>
                </a:solidFill>
              </a:rPr>
              <a:t>that the believer is justified; that he has been declared right with God because of what Christ alone has done and is thus fit for heaven.</a:t>
            </a:r>
            <a:endParaRPr lang="en-US" sz="4000" dirty="0">
              <a:solidFill>
                <a:schemeClr val="bg1"/>
              </a:solidFill>
            </a:endParaRPr>
          </a:p>
        </p:txBody>
      </p:sp>
    </p:spTree>
    <p:extLst>
      <p:ext uri="{BB962C8B-B14F-4D97-AF65-F5344CB8AC3E}">
        <p14:creationId xmlns:p14="http://schemas.microsoft.com/office/powerpoint/2010/main" val="240444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6:13-15</a:t>
            </a:r>
            <a:endParaRPr lang="en-US" sz="4800" dirty="0" smtClean="0">
              <a:solidFill>
                <a:schemeClr val="bg1"/>
              </a:solidFill>
            </a:endParaRPr>
          </a:p>
        </p:txBody>
      </p:sp>
      <p:sp>
        <p:nvSpPr>
          <p:cNvPr id="10" name="TextBox 9"/>
          <p:cNvSpPr txBox="1"/>
          <p:nvPr/>
        </p:nvSpPr>
        <p:spPr>
          <a:xfrm>
            <a:off x="304800" y="932795"/>
            <a:ext cx="8610600" cy="5693866"/>
          </a:xfrm>
          <a:prstGeom prst="rect">
            <a:avLst/>
          </a:prstGeom>
          <a:noFill/>
        </p:spPr>
        <p:txBody>
          <a:bodyPr wrap="square" rtlCol="0">
            <a:spAutoFit/>
          </a:bodyPr>
          <a:lstStyle/>
          <a:p>
            <a:pPr algn="just"/>
            <a:r>
              <a:rPr lang="en-US" sz="3600" i="1" dirty="0">
                <a:solidFill>
                  <a:schemeClr val="bg1"/>
                </a:solidFill>
              </a:rPr>
              <a:t>13 Therefore, take up the full armor of God, so that you will be able to resist in the evil day, and having done everything, to stand firm. 14 </a:t>
            </a:r>
            <a:r>
              <a:rPr lang="en-US" sz="3600" b="1" i="1" u="sng" dirty="0">
                <a:solidFill>
                  <a:schemeClr val="bg1"/>
                </a:solidFill>
              </a:rPr>
              <a:t>Stand</a:t>
            </a:r>
            <a:r>
              <a:rPr lang="en-US" sz="3600" i="1" dirty="0">
                <a:solidFill>
                  <a:schemeClr val="bg1"/>
                </a:solidFill>
              </a:rPr>
              <a:t> </a:t>
            </a:r>
            <a:r>
              <a:rPr lang="en-US" sz="3600" b="1" i="1" u="sng" dirty="0">
                <a:solidFill>
                  <a:schemeClr val="bg1"/>
                </a:solidFill>
              </a:rPr>
              <a:t>firm</a:t>
            </a:r>
            <a:r>
              <a:rPr lang="en-US" sz="3600" i="1" dirty="0">
                <a:solidFill>
                  <a:schemeClr val="bg1"/>
                </a:solidFill>
              </a:rPr>
              <a:t> therefore, HAVING GIRDED YOUR LOINS WITH TRUTH, and HAVING PUT ON THE BREASTPLATE OF </a:t>
            </a:r>
            <a:r>
              <a:rPr lang="en-US" sz="3600" i="1" dirty="0" smtClean="0">
                <a:solidFill>
                  <a:schemeClr val="bg1"/>
                </a:solidFill>
              </a:rPr>
              <a:t>RIGHTEOUSNESS, 15 and </a:t>
            </a:r>
            <a:r>
              <a:rPr lang="en-US" sz="3600" i="1" dirty="0">
                <a:solidFill>
                  <a:schemeClr val="bg1"/>
                </a:solidFill>
              </a:rPr>
              <a:t>having shod YOUR FEET WITH THE PREPARATION OF THE GOSPEL OF </a:t>
            </a:r>
            <a:r>
              <a:rPr lang="en-US" sz="3600" i="1" dirty="0" smtClean="0">
                <a:solidFill>
                  <a:schemeClr val="bg1"/>
                </a:solidFill>
              </a:rPr>
              <a:t>PEACE; </a:t>
            </a:r>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6:16-17a</a:t>
            </a:r>
            <a:endParaRPr lang="en-US" sz="4800" dirty="0" smtClean="0">
              <a:solidFill>
                <a:schemeClr val="bg1"/>
              </a:solidFill>
            </a:endParaRPr>
          </a:p>
        </p:txBody>
      </p:sp>
      <p:sp>
        <p:nvSpPr>
          <p:cNvPr id="10" name="TextBox 9"/>
          <p:cNvSpPr txBox="1"/>
          <p:nvPr/>
        </p:nvSpPr>
        <p:spPr>
          <a:xfrm>
            <a:off x="304800" y="932795"/>
            <a:ext cx="8610600" cy="3477875"/>
          </a:xfrm>
          <a:prstGeom prst="rect">
            <a:avLst/>
          </a:prstGeom>
          <a:noFill/>
        </p:spPr>
        <p:txBody>
          <a:bodyPr wrap="square" rtlCol="0">
            <a:spAutoFit/>
          </a:bodyPr>
          <a:lstStyle/>
          <a:p>
            <a:pPr algn="just"/>
            <a:r>
              <a:rPr lang="en-US" sz="3600" i="1" dirty="0" smtClean="0">
                <a:solidFill>
                  <a:schemeClr val="bg1"/>
                </a:solidFill>
              </a:rPr>
              <a:t>16 </a:t>
            </a:r>
            <a:r>
              <a:rPr lang="en-US" sz="3600" i="1" dirty="0">
                <a:solidFill>
                  <a:schemeClr val="bg1"/>
                </a:solidFill>
              </a:rPr>
              <a:t>in addition to all, taking up the shield of faith with which you will be able to extinguish all the flaming arrows of the evil one. </a:t>
            </a:r>
            <a:r>
              <a:rPr lang="en-US" sz="3600" i="1" dirty="0">
                <a:solidFill>
                  <a:schemeClr val="bg1"/>
                </a:solidFill>
              </a:rPr>
              <a:t>17 And take THE HELMET OF SALVATION</a:t>
            </a:r>
            <a:endParaRPr lang="en-US" sz="3600" dirty="0">
              <a:solidFill>
                <a:schemeClr val="bg1"/>
              </a:solidFill>
            </a:endParaRPr>
          </a:p>
          <a:p>
            <a:pPr algn="just"/>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14315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“Big” Idea of Ephesians</a:t>
            </a:r>
            <a:endParaRPr lang="en-US" sz="4800" dirty="0" smtClean="0">
              <a:solidFill>
                <a:schemeClr val="bg1"/>
              </a:solidFill>
            </a:endParaRPr>
          </a:p>
        </p:txBody>
      </p:sp>
      <p:sp>
        <p:nvSpPr>
          <p:cNvPr id="10" name="TextBox 9"/>
          <p:cNvSpPr txBox="1"/>
          <p:nvPr/>
        </p:nvSpPr>
        <p:spPr>
          <a:xfrm>
            <a:off x="304800" y="1173301"/>
            <a:ext cx="8610600" cy="3477875"/>
          </a:xfrm>
          <a:prstGeom prst="rect">
            <a:avLst/>
          </a:prstGeom>
          <a:noFill/>
        </p:spPr>
        <p:txBody>
          <a:bodyPr wrap="square" rtlCol="0">
            <a:spAutoFit/>
          </a:bodyPr>
          <a:lstStyle/>
          <a:p>
            <a:pPr algn="just"/>
            <a:r>
              <a:rPr lang="en-US" sz="4000" dirty="0" smtClean="0">
                <a:solidFill>
                  <a:schemeClr val="bg1"/>
                </a:solidFill>
              </a:rPr>
              <a:t>Twofold:</a:t>
            </a:r>
            <a:endParaRPr lang="en-US" sz="1000" dirty="0" smtClean="0">
              <a:solidFill>
                <a:schemeClr val="bg1"/>
              </a:solidFill>
            </a:endParaRPr>
          </a:p>
          <a:p>
            <a:pPr algn="just"/>
            <a:endParaRPr lang="en-US" sz="1000" dirty="0" smtClean="0">
              <a:solidFill>
                <a:schemeClr val="bg1"/>
              </a:solidFill>
            </a:endParaRPr>
          </a:p>
          <a:p>
            <a:pPr algn="just"/>
            <a:r>
              <a:rPr lang="en-US" sz="4000" dirty="0" smtClean="0">
                <a:solidFill>
                  <a:schemeClr val="bg1"/>
                </a:solidFill>
              </a:rPr>
              <a:t>First, Jesus </a:t>
            </a:r>
            <a:r>
              <a:rPr lang="en-US" sz="4000" dirty="0">
                <a:solidFill>
                  <a:schemeClr val="bg1"/>
                </a:solidFill>
              </a:rPr>
              <a:t>Christ and His relationship to the Church as her head (Ephesians 1:22</a:t>
            </a:r>
            <a:r>
              <a:rPr lang="en-US" sz="4000" dirty="0" smtClean="0">
                <a:solidFill>
                  <a:schemeClr val="bg1"/>
                </a:solidFill>
              </a:rPr>
              <a:t>);</a:t>
            </a:r>
            <a:endParaRPr lang="en-US" sz="1000" dirty="0" smtClean="0">
              <a:solidFill>
                <a:schemeClr val="bg1"/>
              </a:solidFill>
            </a:endParaRPr>
          </a:p>
          <a:p>
            <a:pPr algn="just"/>
            <a:endParaRPr lang="en-US" sz="1000" dirty="0">
              <a:solidFill>
                <a:schemeClr val="bg1"/>
              </a:solidFill>
            </a:endParaRPr>
          </a:p>
          <a:p>
            <a:pPr algn="just"/>
            <a:r>
              <a:rPr lang="en-US" sz="4000" dirty="0" smtClean="0">
                <a:solidFill>
                  <a:schemeClr val="bg1"/>
                </a:solidFill>
              </a:rPr>
              <a:t>Second, the </a:t>
            </a:r>
            <a:r>
              <a:rPr lang="en-US" sz="4000" dirty="0">
                <a:solidFill>
                  <a:schemeClr val="bg1"/>
                </a:solidFill>
              </a:rPr>
              <a:t>Church and her corporate relationship to Christ (Ephesians 4:1ff). </a:t>
            </a:r>
            <a:endParaRPr lang="en-US" sz="3800" dirty="0">
              <a:solidFill>
                <a:schemeClr val="bg1"/>
              </a:solidFill>
            </a:endParaRPr>
          </a:p>
        </p:txBody>
      </p:sp>
    </p:spTree>
    <p:extLst>
      <p:ext uri="{BB962C8B-B14F-4D97-AF65-F5344CB8AC3E}">
        <p14:creationId xmlns:p14="http://schemas.microsoft.com/office/powerpoint/2010/main" val="24079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375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175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3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“Big” Idea of Ephesians</a:t>
            </a:r>
            <a:endParaRPr lang="en-US" sz="4800" dirty="0" smtClean="0">
              <a:solidFill>
                <a:schemeClr val="bg1"/>
              </a:solidFill>
            </a:endParaRPr>
          </a:p>
        </p:txBody>
      </p:sp>
      <p:sp>
        <p:nvSpPr>
          <p:cNvPr id="10" name="TextBox 9"/>
          <p:cNvSpPr txBox="1"/>
          <p:nvPr/>
        </p:nvSpPr>
        <p:spPr>
          <a:xfrm>
            <a:off x="304800" y="1173301"/>
            <a:ext cx="8610600" cy="3170099"/>
          </a:xfrm>
          <a:prstGeom prst="rect">
            <a:avLst/>
          </a:prstGeom>
          <a:noFill/>
        </p:spPr>
        <p:txBody>
          <a:bodyPr wrap="square" rtlCol="0">
            <a:spAutoFit/>
          </a:bodyPr>
          <a:lstStyle/>
          <a:p>
            <a:pPr algn="ctr"/>
            <a:r>
              <a:rPr lang="en-US" sz="4000" dirty="0" smtClean="0">
                <a:solidFill>
                  <a:schemeClr val="bg1"/>
                </a:solidFill>
              </a:rPr>
              <a:t>Chapters 1-3 predominately:</a:t>
            </a:r>
          </a:p>
          <a:p>
            <a:pPr algn="ctr"/>
            <a:r>
              <a:rPr lang="en-US" sz="4000" dirty="0" smtClean="0">
                <a:solidFill>
                  <a:schemeClr val="bg1"/>
                </a:solidFill>
              </a:rPr>
              <a:t>Doctrinal/Beliefs/Precepts</a:t>
            </a:r>
          </a:p>
          <a:p>
            <a:pPr algn="ctr"/>
            <a:endParaRPr lang="en-US" sz="4000" dirty="0">
              <a:solidFill>
                <a:schemeClr val="bg1"/>
              </a:solidFill>
            </a:endParaRPr>
          </a:p>
          <a:p>
            <a:pPr algn="ctr"/>
            <a:r>
              <a:rPr lang="en-US" sz="4000" dirty="0" smtClean="0">
                <a:solidFill>
                  <a:schemeClr val="bg1"/>
                </a:solidFill>
              </a:rPr>
              <a:t>Chapters 4-6 predominately:</a:t>
            </a:r>
          </a:p>
          <a:p>
            <a:pPr algn="ctr"/>
            <a:r>
              <a:rPr lang="en-US" sz="4000" dirty="0" smtClean="0">
                <a:solidFill>
                  <a:schemeClr val="bg1"/>
                </a:solidFill>
              </a:rPr>
              <a:t>Duty/Behavior/Practice</a:t>
            </a:r>
            <a:endParaRPr lang="en-US" sz="3800" dirty="0">
              <a:solidFill>
                <a:schemeClr val="bg1"/>
              </a:solidFill>
            </a:endParaRPr>
          </a:p>
        </p:txBody>
      </p:sp>
    </p:spTree>
    <p:extLst>
      <p:ext uri="{BB962C8B-B14F-4D97-AF65-F5344CB8AC3E}">
        <p14:creationId xmlns:p14="http://schemas.microsoft.com/office/powerpoint/2010/main" val="9874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250"/>
                                        <p:tgtEl>
                                          <p:spTgt spid="10">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7500"/>
                            </p:stCondLst>
                            <p:childTnLst>
                              <p:par>
                                <p:cTn id="17" presetID="10" presetClass="entr" presetSubtype="0" fill="hold" grpId="0" nodeType="afterEffect">
                                  <p:stCondLst>
                                    <p:cond delay="5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261884"/>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“Armor” of God</a:t>
            </a:r>
          </a:p>
          <a:p>
            <a:pPr algn="ctr"/>
            <a:r>
              <a:rPr lang="en-US" sz="2800" dirty="0" smtClean="0">
                <a:solidFill>
                  <a:schemeClr val="bg1"/>
                </a:solidFill>
              </a:rPr>
              <a:t>The Character and Attributes of God</a:t>
            </a:r>
            <a:endParaRPr lang="en-US" sz="2800" dirty="0" smtClean="0">
              <a:solidFill>
                <a:schemeClr val="bg1"/>
              </a:solidFill>
            </a:endParaRPr>
          </a:p>
        </p:txBody>
      </p:sp>
      <p:sp>
        <p:nvSpPr>
          <p:cNvPr id="10" name="TextBox 9"/>
          <p:cNvSpPr txBox="1"/>
          <p:nvPr/>
        </p:nvSpPr>
        <p:spPr>
          <a:xfrm>
            <a:off x="304800" y="1706701"/>
            <a:ext cx="8610600" cy="4708981"/>
          </a:xfrm>
          <a:prstGeom prst="rect">
            <a:avLst/>
          </a:prstGeom>
          <a:noFill/>
        </p:spPr>
        <p:txBody>
          <a:bodyPr wrap="square" rtlCol="0">
            <a:spAutoFit/>
          </a:bodyPr>
          <a:lstStyle/>
          <a:p>
            <a:pPr marL="742950" indent="-742950" algn="just">
              <a:buAutoNum type="arabicPeriod"/>
            </a:pPr>
            <a:r>
              <a:rPr lang="en-US" sz="3000" dirty="0" smtClean="0">
                <a:solidFill>
                  <a:schemeClr val="bg1"/>
                </a:solidFill>
              </a:rPr>
              <a:t>The Belt of Truth – what we know and believe about God</a:t>
            </a:r>
          </a:p>
          <a:p>
            <a:pPr marL="742950" indent="-742950" algn="just">
              <a:buAutoNum type="arabicPeriod"/>
            </a:pPr>
            <a:r>
              <a:rPr lang="en-US" sz="3000" dirty="0" smtClean="0">
                <a:solidFill>
                  <a:schemeClr val="bg1"/>
                </a:solidFill>
              </a:rPr>
              <a:t>The Breastplate of Righteousness – the practice of the truth we know and believe about God</a:t>
            </a:r>
          </a:p>
          <a:p>
            <a:pPr marL="742950" indent="-742950" algn="just">
              <a:buAutoNum type="arabicPeriod"/>
            </a:pPr>
            <a:r>
              <a:rPr lang="en-US" sz="3000" dirty="0" smtClean="0">
                <a:solidFill>
                  <a:schemeClr val="bg1"/>
                </a:solidFill>
              </a:rPr>
              <a:t>The Sandals of the Gospel of Peace – rehearsing the realities of our salvation</a:t>
            </a:r>
          </a:p>
          <a:p>
            <a:pPr marL="742950" indent="-742950" algn="just">
              <a:buAutoNum type="arabicPeriod"/>
            </a:pPr>
            <a:r>
              <a:rPr lang="en-US" sz="3000" dirty="0" smtClean="0">
                <a:solidFill>
                  <a:schemeClr val="bg1"/>
                </a:solidFill>
              </a:rPr>
              <a:t>The Shield of Faith – the application of Biblical truth to temptations</a:t>
            </a:r>
          </a:p>
          <a:p>
            <a:pPr marL="742950" indent="-742950" algn="just">
              <a:buAutoNum type="arabicPeriod"/>
            </a:pPr>
            <a:r>
              <a:rPr lang="en-US" sz="3000" dirty="0" smtClean="0">
                <a:solidFill>
                  <a:schemeClr val="bg1"/>
                </a:solidFill>
              </a:rPr>
              <a:t>The Helmet of Salvation</a:t>
            </a:r>
          </a:p>
          <a:p>
            <a:pPr marL="742950" indent="-742950" algn="just">
              <a:buAutoNum type="arabicPeriod"/>
            </a:pPr>
            <a:r>
              <a:rPr lang="en-US" sz="3000" dirty="0" smtClean="0">
                <a:solidFill>
                  <a:schemeClr val="bg1"/>
                </a:solidFill>
              </a:rPr>
              <a:t>The Sword of the Spirit</a:t>
            </a:r>
            <a:endParaRPr lang="en-US" sz="3000" dirty="0">
              <a:solidFill>
                <a:schemeClr val="bg1"/>
              </a:solidFill>
            </a:endParaRPr>
          </a:p>
        </p:txBody>
      </p:sp>
    </p:spTree>
    <p:extLst>
      <p:ext uri="{BB962C8B-B14F-4D97-AF65-F5344CB8AC3E}">
        <p14:creationId xmlns:p14="http://schemas.microsoft.com/office/powerpoint/2010/main" val="28086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850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150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25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6:16</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smtClean="0">
                <a:solidFill>
                  <a:schemeClr val="bg1"/>
                </a:solidFill>
              </a:rPr>
              <a:t>taking </a:t>
            </a:r>
            <a:r>
              <a:rPr lang="en-US" sz="4000" i="1" dirty="0">
                <a:solidFill>
                  <a:schemeClr val="bg1"/>
                </a:solidFill>
              </a:rPr>
              <a:t>the helmet of salvation; </a:t>
            </a:r>
            <a:r>
              <a:rPr lang="en-US" sz="4000" i="1" dirty="0" smtClean="0">
                <a:solidFill>
                  <a:schemeClr val="bg1"/>
                </a:solidFill>
              </a:rPr>
              <a:t>that is, understanding the </a:t>
            </a:r>
            <a:r>
              <a:rPr lang="en-US" sz="4000" i="1" dirty="0">
                <a:solidFill>
                  <a:schemeClr val="bg1"/>
                </a:solidFill>
              </a:rPr>
              <a:t>reality and assurance</a:t>
            </a:r>
            <a:r>
              <a:rPr lang="en-US" sz="4000" dirty="0">
                <a:solidFill>
                  <a:schemeClr val="bg1"/>
                </a:solidFill>
              </a:rPr>
              <a:t> </a:t>
            </a:r>
            <a:r>
              <a:rPr lang="en-US" sz="4000" i="1" dirty="0">
                <a:solidFill>
                  <a:schemeClr val="bg1"/>
                </a:solidFill>
              </a:rPr>
              <a:t>that the believer is justified; that he has been declared right with God because of what Christ alone has done and is thus fit for heaven.</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600" b="1" dirty="0" smtClean="0">
                <a:solidFill>
                  <a:schemeClr val="bg1"/>
                </a:solidFill>
              </a:rPr>
              <a:t>The Centurion Picture: the </a:t>
            </a:r>
            <a:r>
              <a:rPr lang="en-US" sz="3600" b="1" dirty="0" smtClean="0">
                <a:solidFill>
                  <a:schemeClr val="bg1"/>
                </a:solidFill>
              </a:rPr>
              <a:t>helmet</a:t>
            </a:r>
            <a:endParaRPr lang="en-US" sz="36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therefore…take the helmet of salvation… </a:t>
            </a:r>
            <a:r>
              <a:rPr lang="en-US" sz="2800" i="1" dirty="0" smtClean="0">
                <a:solidFill>
                  <a:schemeClr val="bg1"/>
                </a:solidFill>
              </a:rPr>
              <a:t>(</a:t>
            </a:r>
            <a:r>
              <a:rPr lang="en-US" sz="2800" i="1" dirty="0" smtClean="0">
                <a:solidFill>
                  <a:schemeClr val="bg1"/>
                </a:solidFill>
              </a:rPr>
              <a:t>17a)</a:t>
            </a:r>
            <a:endParaRPr lang="en-US" sz="2800" i="1" dirty="0" smtClean="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282" y="1361420"/>
            <a:ext cx="6144117" cy="5267980"/>
          </a:xfrm>
          <a:prstGeom prst="rect">
            <a:avLst/>
          </a:prstGeom>
        </p:spPr>
      </p:pic>
      <p:sp>
        <p:nvSpPr>
          <p:cNvPr id="7" name="TextBox 6"/>
          <p:cNvSpPr txBox="1"/>
          <p:nvPr/>
        </p:nvSpPr>
        <p:spPr>
          <a:xfrm>
            <a:off x="304800" y="1676400"/>
            <a:ext cx="8610600" cy="1384995"/>
          </a:xfrm>
          <a:prstGeom prst="rect">
            <a:avLst/>
          </a:prstGeom>
          <a:noFill/>
        </p:spPr>
        <p:txBody>
          <a:bodyPr wrap="square" rtlCol="0">
            <a:spAutoFit/>
          </a:bodyPr>
          <a:lstStyle/>
          <a:p>
            <a:pPr marL="514350" indent="-514350" algn="just">
              <a:buAutoNum type="alphaUcPeriod"/>
            </a:pPr>
            <a:r>
              <a:rPr lang="en-US" sz="2800" i="1" dirty="0" smtClean="0">
                <a:solidFill>
                  <a:schemeClr val="bg1"/>
                </a:solidFill>
              </a:rPr>
              <a:t>The picture</a:t>
            </a:r>
          </a:p>
          <a:p>
            <a:pPr algn="just"/>
            <a:endParaRPr lang="en-US" sz="2800" i="1" dirty="0" smtClean="0">
              <a:solidFill>
                <a:schemeClr val="bg1"/>
              </a:solidFill>
            </a:endParaRPr>
          </a:p>
          <a:p>
            <a:pPr marL="514350" indent="-514350" algn="just">
              <a:buFont typeface="+mj-lt"/>
              <a:buAutoNum type="alphaUcPeriod" startAt="2"/>
            </a:pPr>
            <a:r>
              <a:rPr lang="en-US" sz="2800" i="1" dirty="0" smtClean="0">
                <a:solidFill>
                  <a:schemeClr val="bg1"/>
                </a:solidFill>
              </a:rPr>
              <a:t>The purpose</a:t>
            </a:r>
            <a:endParaRPr lang="en-US" sz="2800" i="1" dirty="0" smtClean="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2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22371</TotalTime>
  <Words>1624</Words>
  <Application>Microsoft Office PowerPoint</Application>
  <PresentationFormat>On-screen Show (4:3)</PresentationFormat>
  <Paragraphs>93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687</cp:revision>
  <dcterms:created xsi:type="dcterms:W3CDTF">2013-08-08T16:28:40Z</dcterms:created>
  <dcterms:modified xsi:type="dcterms:W3CDTF">2017-07-09T00:11:01Z</dcterms:modified>
</cp:coreProperties>
</file>