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455" r:id="rId2"/>
    <p:sldId id="818" r:id="rId3"/>
    <p:sldId id="1497" r:id="rId4"/>
    <p:sldId id="1583" r:id="rId5"/>
    <p:sldId id="1584" r:id="rId6"/>
    <p:sldId id="1586" r:id="rId7"/>
    <p:sldId id="1585" r:id="rId8"/>
    <p:sldId id="1587" r:id="rId9"/>
    <p:sldId id="1402" r:id="rId10"/>
    <p:sldId id="1419" r:id="rId11"/>
    <p:sldId id="1554" r:id="rId12"/>
    <p:sldId id="1576" r:id="rId13"/>
    <p:sldId id="1588" r:id="rId14"/>
    <p:sldId id="1589" r:id="rId15"/>
    <p:sldId id="1590" r:id="rId16"/>
    <p:sldId id="1591" r:id="rId17"/>
    <p:sldId id="1592" r:id="rId18"/>
    <p:sldId id="1593" r:id="rId19"/>
    <p:sldId id="1557" r:id="rId20"/>
    <p:sldId id="1594" r:id="rId21"/>
    <p:sldId id="1595" r:id="rId22"/>
    <p:sldId id="85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7/1/2017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7/1/2017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7/1/2017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7/1/2017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7/1/2017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646331"/>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a:pPr>
            <a:r>
              <a:rPr lang="en-US" sz="3600" b="1" dirty="0" smtClean="0">
                <a:solidFill>
                  <a:schemeClr val="bg1"/>
                </a:solidFill>
              </a:rPr>
              <a:t>The Centurion Picture: </a:t>
            </a:r>
            <a:r>
              <a:rPr lang="en-US" sz="3600" b="1" dirty="0" smtClean="0">
                <a:solidFill>
                  <a:schemeClr val="bg1"/>
                </a:solidFill>
              </a:rPr>
              <a:t>the shield</a:t>
            </a:r>
            <a:endParaRPr lang="en-US" sz="3600" b="1" baseline="30000" dirty="0" smtClean="0">
              <a:solidFill>
                <a:schemeClr val="bg1"/>
              </a:solidFill>
            </a:endParaRPr>
          </a:p>
        </p:txBody>
      </p:sp>
      <p:sp>
        <p:nvSpPr>
          <p:cNvPr id="10" name="TextBox 9"/>
          <p:cNvSpPr txBox="1"/>
          <p:nvPr/>
        </p:nvSpPr>
        <p:spPr>
          <a:xfrm>
            <a:off x="304800" y="838200"/>
            <a:ext cx="8610600" cy="523220"/>
          </a:xfrm>
          <a:prstGeom prst="rect">
            <a:avLst/>
          </a:prstGeom>
          <a:noFill/>
        </p:spPr>
        <p:txBody>
          <a:bodyPr wrap="square" rtlCol="0">
            <a:spAutoFit/>
          </a:bodyPr>
          <a:lstStyle/>
          <a:p>
            <a:pPr algn="just"/>
            <a:r>
              <a:rPr lang="en-US" sz="2800" i="1" dirty="0">
                <a:solidFill>
                  <a:schemeClr val="bg1"/>
                </a:solidFill>
              </a:rPr>
              <a:t>Stand firm </a:t>
            </a:r>
            <a:r>
              <a:rPr lang="en-US" sz="2800" i="1" dirty="0" smtClean="0">
                <a:solidFill>
                  <a:schemeClr val="bg1"/>
                </a:solidFill>
              </a:rPr>
              <a:t>therefore…</a:t>
            </a:r>
            <a:r>
              <a:rPr lang="en-US" sz="2800" i="1" dirty="0" smtClean="0">
                <a:solidFill>
                  <a:schemeClr val="bg1"/>
                </a:solidFill>
              </a:rPr>
              <a:t>taking up the shield… (16)</a:t>
            </a:r>
            <a:endParaRPr lang="en-US" sz="2800" i="1" dirty="0" smtClean="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349" y="1381041"/>
            <a:ext cx="5153451" cy="5602941"/>
          </a:xfrm>
          <a:prstGeom prst="rect">
            <a:avLst/>
          </a:prstGeom>
        </p:spPr>
      </p:pic>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Christian’s Provision: the </a:t>
            </a:r>
            <a:r>
              <a:rPr lang="en-US" sz="4000" b="1" dirty="0" smtClean="0">
                <a:solidFill>
                  <a:schemeClr val="bg1"/>
                </a:solidFill>
              </a:rPr>
              <a:t>shield of faith</a:t>
            </a:r>
            <a:endParaRPr lang="en-US" sz="4000" b="1" baseline="30000" dirty="0" smtClean="0">
              <a:solidFill>
                <a:schemeClr val="bg1"/>
              </a:solidFill>
            </a:endParaRPr>
          </a:p>
        </p:txBody>
      </p:sp>
      <p:sp>
        <p:nvSpPr>
          <p:cNvPr id="10" name="TextBox 9"/>
          <p:cNvSpPr txBox="1"/>
          <p:nvPr/>
        </p:nvSpPr>
        <p:spPr>
          <a:xfrm>
            <a:off x="304800" y="1484293"/>
            <a:ext cx="8610600" cy="1384995"/>
          </a:xfrm>
          <a:prstGeom prst="rect">
            <a:avLst/>
          </a:prstGeom>
          <a:noFill/>
        </p:spPr>
        <p:txBody>
          <a:bodyPr wrap="square" rtlCol="0">
            <a:spAutoFit/>
          </a:bodyPr>
          <a:lstStyle/>
          <a:p>
            <a:pPr algn="just"/>
            <a:r>
              <a:rPr lang="en-US" sz="2800" i="1" dirty="0">
                <a:solidFill>
                  <a:schemeClr val="bg1"/>
                </a:solidFill>
              </a:rPr>
              <a:t>Stand </a:t>
            </a:r>
            <a:r>
              <a:rPr lang="en-US" sz="2800" i="1" dirty="0" smtClean="0">
                <a:solidFill>
                  <a:schemeClr val="bg1"/>
                </a:solidFill>
              </a:rPr>
              <a:t>firm…</a:t>
            </a:r>
            <a:r>
              <a:rPr lang="en-US" sz="2800" i="1" dirty="0" smtClean="0">
                <a:solidFill>
                  <a:schemeClr val="bg1"/>
                </a:solidFill>
              </a:rPr>
              <a:t>in </a:t>
            </a:r>
            <a:r>
              <a:rPr lang="en-US" sz="2800" i="1" dirty="0">
                <a:solidFill>
                  <a:schemeClr val="bg1"/>
                </a:solidFill>
              </a:rPr>
              <a:t>addition to all, taking up the shield of faith with which you will be able to extinguish all the flaming arrows of the evil one.</a:t>
            </a:r>
            <a:endParaRPr lang="en-US" sz="2800" dirty="0">
              <a:solidFill>
                <a:schemeClr val="bg1"/>
              </a:solidFill>
            </a:endParaRPr>
          </a:p>
        </p:txBody>
      </p:sp>
      <p:sp>
        <p:nvSpPr>
          <p:cNvPr id="3" name="TextBox 2"/>
          <p:cNvSpPr txBox="1"/>
          <p:nvPr/>
        </p:nvSpPr>
        <p:spPr>
          <a:xfrm>
            <a:off x="304800" y="2914471"/>
            <a:ext cx="8610600" cy="1754326"/>
          </a:xfrm>
          <a:prstGeom prst="rect">
            <a:avLst/>
          </a:prstGeom>
          <a:noFill/>
        </p:spPr>
        <p:txBody>
          <a:bodyPr wrap="square" rtlCol="0">
            <a:spAutoFit/>
          </a:bodyPr>
          <a:lstStyle/>
          <a:p>
            <a:pPr marL="742950" indent="-742950" algn="just">
              <a:buAutoNum type="alphaUcPeriod"/>
            </a:pPr>
            <a:r>
              <a:rPr lang="en-US" sz="3600" dirty="0" smtClean="0">
                <a:solidFill>
                  <a:schemeClr val="bg1"/>
                </a:solidFill>
              </a:rPr>
              <a:t>Our Adversary – </a:t>
            </a:r>
          </a:p>
          <a:p>
            <a:pPr marL="1200150" lvl="1" indent="-742950" algn="just">
              <a:buFont typeface="+mj-lt"/>
              <a:buAutoNum type="arabicPeriod"/>
            </a:pPr>
            <a:r>
              <a:rPr lang="en-US" sz="3600" dirty="0" smtClean="0">
                <a:solidFill>
                  <a:schemeClr val="bg1"/>
                </a:solidFill>
              </a:rPr>
              <a:t>The “evil one” – the devil</a:t>
            </a:r>
          </a:p>
          <a:p>
            <a:pPr marL="1200150" lvl="1" indent="-742950" algn="just">
              <a:buAutoNum type="arabicPeriod"/>
            </a:pPr>
            <a:r>
              <a:rPr lang="en-US" sz="3600" dirty="0" smtClean="0">
                <a:solidFill>
                  <a:schemeClr val="bg1"/>
                </a:solidFill>
              </a:rPr>
              <a:t>Flaming arrows - temptations</a:t>
            </a:r>
            <a:endParaRPr lang="en-US" sz="3600" dirty="0">
              <a:solidFill>
                <a:schemeClr val="bg1"/>
              </a:solidFill>
            </a:endParaRPr>
          </a:p>
        </p:txBody>
      </p:sp>
      <p:sp>
        <p:nvSpPr>
          <p:cNvPr id="6" name="TextBox 5"/>
          <p:cNvSpPr txBox="1"/>
          <p:nvPr/>
        </p:nvSpPr>
        <p:spPr>
          <a:xfrm>
            <a:off x="304800" y="4800600"/>
            <a:ext cx="8610600" cy="1754326"/>
          </a:xfrm>
          <a:prstGeom prst="rect">
            <a:avLst/>
          </a:prstGeom>
          <a:noFill/>
        </p:spPr>
        <p:txBody>
          <a:bodyPr wrap="square" rtlCol="0">
            <a:spAutoFit/>
          </a:bodyPr>
          <a:lstStyle/>
          <a:p>
            <a:pPr algn="just"/>
            <a:r>
              <a:rPr lang="en-US" sz="3600" dirty="0" smtClean="0">
                <a:solidFill>
                  <a:schemeClr val="bg1"/>
                </a:solidFill>
              </a:rPr>
              <a:t>B. Our Defense – </a:t>
            </a:r>
          </a:p>
          <a:p>
            <a:pPr marL="1200150" lvl="1" indent="-742950" algn="just">
              <a:buFont typeface="+mj-lt"/>
              <a:buAutoNum type="arabicPeriod"/>
            </a:pPr>
            <a:r>
              <a:rPr lang="en-US" sz="3600" dirty="0" smtClean="0">
                <a:solidFill>
                  <a:schemeClr val="bg1"/>
                </a:solidFill>
              </a:rPr>
              <a:t>A shield made to “extinguish” flaming arrows.</a:t>
            </a:r>
            <a:endParaRPr lang="en-US" sz="3600" dirty="0">
              <a:solidFill>
                <a:schemeClr val="bg1"/>
              </a:solidFill>
            </a:endParaRPr>
          </a:p>
        </p:txBody>
      </p:sp>
    </p:spTree>
    <p:extLst>
      <p:ext uri="{BB962C8B-B14F-4D97-AF65-F5344CB8AC3E}">
        <p14:creationId xmlns:p14="http://schemas.microsoft.com/office/powerpoint/2010/main" val="33031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750"/>
                                        <p:tgtEl>
                                          <p:spTgt spid="3">
                                            <p:txEl>
                                              <p:pRg st="0" end="0"/>
                                            </p:txEl>
                                          </p:spTgt>
                                        </p:tgtEl>
                                      </p:cBhvr>
                                    </p:animEffect>
                                  </p:childTnLst>
                                </p:cTn>
                              </p:par>
                            </p:childTnLst>
                          </p:cTn>
                        </p:par>
                        <p:par>
                          <p:cTn id="13" fill="hold">
                            <p:stCondLst>
                              <p:cond delay="2750"/>
                            </p:stCondLst>
                            <p:childTnLst>
                              <p:par>
                                <p:cTn id="14" presetID="10" presetClass="entr" presetSubtype="0" fill="hold" nodeType="afterEffect">
                                  <p:stCondLst>
                                    <p:cond delay="225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750"/>
                                        <p:tgtEl>
                                          <p:spTgt spid="3">
                                            <p:txEl>
                                              <p:pRg st="1" end="1"/>
                                            </p:txEl>
                                          </p:spTgt>
                                        </p:tgtEl>
                                      </p:cBhvr>
                                    </p:animEffect>
                                  </p:childTnLst>
                                </p:cTn>
                              </p:par>
                            </p:childTnLst>
                          </p:cTn>
                        </p:par>
                        <p:par>
                          <p:cTn id="17" fill="hold">
                            <p:stCondLst>
                              <p:cond delay="7750"/>
                            </p:stCondLst>
                            <p:childTnLst>
                              <p:par>
                                <p:cTn id="18" presetID="10" presetClass="entr" presetSubtype="0" fill="hold" nodeType="afterEffect">
                                  <p:stCondLst>
                                    <p:cond delay="225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75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2750"/>
                                        <p:tgtEl>
                                          <p:spTgt spid="6">
                                            <p:txEl>
                                              <p:pRg st="0" end="0"/>
                                            </p:txEl>
                                          </p:spTgt>
                                        </p:tgtEl>
                                      </p:cBhvr>
                                    </p:animEffect>
                                  </p:childTnLst>
                                </p:cTn>
                              </p:par>
                            </p:childTnLst>
                          </p:cTn>
                        </p:par>
                        <p:par>
                          <p:cTn id="26" fill="hold">
                            <p:stCondLst>
                              <p:cond delay="2750"/>
                            </p:stCondLst>
                            <p:childTnLst>
                              <p:par>
                                <p:cTn id="27" presetID="10" presetClass="entr" presetSubtype="0" fill="hold" nodeType="afterEffect">
                                  <p:stCondLst>
                                    <p:cond delay="275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2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3"/>
            </a:pPr>
            <a:r>
              <a:rPr lang="en-US" sz="4000" b="1" dirty="0" smtClean="0">
                <a:solidFill>
                  <a:schemeClr val="bg1"/>
                </a:solidFill>
              </a:rPr>
              <a:t>The Christian’s Practice: </a:t>
            </a:r>
            <a:r>
              <a:rPr lang="en-US" sz="4000" b="1" dirty="0" smtClean="0">
                <a:solidFill>
                  <a:schemeClr val="bg1"/>
                </a:solidFill>
              </a:rPr>
              <a:t>“taking up the shield of faith”</a:t>
            </a:r>
            <a:endParaRPr lang="en-US" sz="4000" b="1" baseline="30000" dirty="0" smtClean="0">
              <a:solidFill>
                <a:schemeClr val="bg1"/>
              </a:solidFill>
            </a:endParaRPr>
          </a:p>
        </p:txBody>
      </p:sp>
      <p:sp>
        <p:nvSpPr>
          <p:cNvPr id="10" name="TextBox 9"/>
          <p:cNvSpPr txBox="1"/>
          <p:nvPr/>
        </p:nvSpPr>
        <p:spPr>
          <a:xfrm>
            <a:off x="304800" y="1484293"/>
            <a:ext cx="8610600" cy="1384995"/>
          </a:xfrm>
          <a:prstGeom prst="rect">
            <a:avLst/>
          </a:prstGeom>
          <a:noFill/>
        </p:spPr>
        <p:txBody>
          <a:bodyPr wrap="square" rtlCol="0">
            <a:spAutoFit/>
          </a:bodyPr>
          <a:lstStyle/>
          <a:p>
            <a:pPr algn="just"/>
            <a:r>
              <a:rPr lang="en-US" sz="2800" i="1" dirty="0">
                <a:solidFill>
                  <a:schemeClr val="bg1"/>
                </a:solidFill>
              </a:rPr>
              <a:t>Stand firm…in addition to all, taking up the shield of faith with which you will be able to extinguish all the flaming arrows of the evil one.</a:t>
            </a:r>
            <a:endParaRPr lang="en-US" sz="2800" dirty="0">
              <a:solidFill>
                <a:schemeClr val="bg1"/>
              </a:solidFill>
            </a:endParaRPr>
          </a:p>
        </p:txBody>
      </p:sp>
      <p:sp>
        <p:nvSpPr>
          <p:cNvPr id="3" name="TextBox 2"/>
          <p:cNvSpPr txBox="1"/>
          <p:nvPr/>
        </p:nvSpPr>
        <p:spPr>
          <a:xfrm>
            <a:off x="304800" y="2819400"/>
            <a:ext cx="8610600" cy="646331"/>
          </a:xfrm>
          <a:prstGeom prst="rect">
            <a:avLst/>
          </a:prstGeom>
          <a:noFill/>
        </p:spPr>
        <p:txBody>
          <a:bodyPr wrap="square" rtlCol="0">
            <a:spAutoFit/>
          </a:bodyPr>
          <a:lstStyle/>
          <a:p>
            <a:pPr marL="742950" indent="-742950" algn="just">
              <a:buAutoNum type="alphaUcPeriod"/>
            </a:pPr>
            <a:r>
              <a:rPr lang="en-US" sz="3600" dirty="0" smtClean="0">
                <a:solidFill>
                  <a:schemeClr val="bg1"/>
                </a:solidFill>
              </a:rPr>
              <a:t>Old Testament Imagery </a:t>
            </a:r>
            <a:endParaRPr lang="en-US" sz="3600" dirty="0">
              <a:solidFill>
                <a:schemeClr val="bg1"/>
              </a:solidFill>
            </a:endParaRPr>
          </a:p>
        </p:txBody>
      </p:sp>
      <p:sp>
        <p:nvSpPr>
          <p:cNvPr id="6" name="TextBox 5"/>
          <p:cNvSpPr txBox="1"/>
          <p:nvPr/>
        </p:nvSpPr>
        <p:spPr>
          <a:xfrm>
            <a:off x="304800" y="3505200"/>
            <a:ext cx="8610600" cy="1477328"/>
          </a:xfrm>
          <a:prstGeom prst="rect">
            <a:avLst/>
          </a:prstGeom>
          <a:noFill/>
        </p:spPr>
        <p:txBody>
          <a:bodyPr wrap="square" rtlCol="0">
            <a:spAutoFit/>
          </a:bodyPr>
          <a:lstStyle/>
          <a:p>
            <a:pPr algn="ctr"/>
            <a:r>
              <a:rPr lang="en-US" sz="3000" i="1" dirty="0">
                <a:solidFill>
                  <a:schemeClr val="bg1"/>
                </a:solidFill>
              </a:rPr>
              <a:t>“Then [Abraham] believed in the LORD; and He reckoned it to him as righteousness.”</a:t>
            </a:r>
            <a:r>
              <a:rPr lang="en-US" sz="3000" dirty="0">
                <a:solidFill>
                  <a:schemeClr val="bg1"/>
                </a:solidFill>
              </a:rPr>
              <a:t> </a:t>
            </a:r>
            <a:endParaRPr lang="en-US" sz="3000" dirty="0" smtClean="0">
              <a:solidFill>
                <a:schemeClr val="bg1"/>
              </a:solidFill>
            </a:endParaRPr>
          </a:p>
          <a:p>
            <a:pPr algn="ctr"/>
            <a:r>
              <a:rPr lang="en-US" sz="3000" i="1" dirty="0" smtClean="0">
                <a:solidFill>
                  <a:schemeClr val="bg1"/>
                </a:solidFill>
              </a:rPr>
              <a:t>Genesis 15:6</a:t>
            </a:r>
            <a:endParaRPr lang="en-US" sz="3000" i="1" dirty="0">
              <a:solidFill>
                <a:schemeClr val="bg1"/>
              </a:solidFill>
            </a:endParaRPr>
          </a:p>
        </p:txBody>
      </p:sp>
      <p:sp>
        <p:nvSpPr>
          <p:cNvPr id="8" name="TextBox 7"/>
          <p:cNvSpPr txBox="1"/>
          <p:nvPr/>
        </p:nvSpPr>
        <p:spPr>
          <a:xfrm>
            <a:off x="304800" y="4942582"/>
            <a:ext cx="8610600" cy="1938992"/>
          </a:xfrm>
          <a:prstGeom prst="rect">
            <a:avLst/>
          </a:prstGeom>
          <a:noFill/>
        </p:spPr>
        <p:txBody>
          <a:bodyPr wrap="square" rtlCol="0">
            <a:spAutoFit/>
          </a:bodyPr>
          <a:lstStyle/>
          <a:p>
            <a:pPr algn="ctr"/>
            <a:r>
              <a:rPr lang="en-US" sz="3000" i="1" dirty="0">
                <a:solidFill>
                  <a:schemeClr val="bg1"/>
                </a:solidFill>
              </a:rPr>
              <a:t>“After these things the word of the LORD came to Abram in a vision, saying, ‘Do not fear, Abram, I am a </a:t>
            </a:r>
            <a:r>
              <a:rPr lang="en-US" sz="3000" i="1" u="sng" dirty="0">
                <a:solidFill>
                  <a:schemeClr val="bg1"/>
                </a:solidFill>
              </a:rPr>
              <a:t>shield</a:t>
            </a:r>
            <a:r>
              <a:rPr lang="en-US" sz="3000" i="1" dirty="0">
                <a:solidFill>
                  <a:schemeClr val="bg1"/>
                </a:solidFill>
              </a:rPr>
              <a:t> to you; Your reward shall be very great.’” </a:t>
            </a:r>
            <a:endParaRPr lang="en-US" sz="3000" i="1" dirty="0" smtClean="0">
              <a:solidFill>
                <a:schemeClr val="bg1"/>
              </a:solidFill>
            </a:endParaRPr>
          </a:p>
          <a:p>
            <a:pPr algn="ctr"/>
            <a:r>
              <a:rPr lang="en-US" sz="3000" i="1" dirty="0" smtClean="0">
                <a:solidFill>
                  <a:schemeClr val="bg1"/>
                </a:solidFill>
              </a:rPr>
              <a:t>Genesis 15:1</a:t>
            </a:r>
            <a:endParaRPr lang="en-US" sz="3000" i="1" dirty="0">
              <a:solidFill>
                <a:schemeClr val="bg1"/>
              </a:solidFill>
            </a:endParaRPr>
          </a:p>
        </p:txBody>
      </p:sp>
    </p:spTree>
    <p:extLst>
      <p:ext uri="{BB962C8B-B14F-4D97-AF65-F5344CB8AC3E}">
        <p14:creationId xmlns:p14="http://schemas.microsoft.com/office/powerpoint/2010/main" val="238101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750"/>
                                        <p:tgtEl>
                                          <p:spTgt spid="6">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275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2750"/>
                                        <p:tgtEl>
                                          <p:spTgt spid="8">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2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Old Testament Imagery</a:t>
            </a:r>
            <a:endParaRPr lang="en-US" sz="4800" dirty="0" smtClean="0">
              <a:solidFill>
                <a:schemeClr val="bg1"/>
              </a:solidFill>
            </a:endParaRPr>
          </a:p>
        </p:txBody>
      </p:sp>
      <p:sp>
        <p:nvSpPr>
          <p:cNvPr id="7" name="TextBox 6"/>
          <p:cNvSpPr txBox="1"/>
          <p:nvPr/>
        </p:nvSpPr>
        <p:spPr>
          <a:xfrm>
            <a:off x="0" y="1295400"/>
            <a:ext cx="9144000" cy="2554545"/>
          </a:xfrm>
          <a:prstGeom prst="rect">
            <a:avLst/>
          </a:prstGeom>
          <a:noFill/>
        </p:spPr>
        <p:txBody>
          <a:bodyPr wrap="square" rtlCol="0">
            <a:spAutoFit/>
          </a:bodyPr>
          <a:lstStyle/>
          <a:p>
            <a:pPr algn="ctr"/>
            <a:r>
              <a:rPr lang="en-US" sz="4000" i="1" dirty="0">
                <a:solidFill>
                  <a:schemeClr val="bg1"/>
                </a:solidFill>
              </a:rPr>
              <a:t>“He will cover you with His </a:t>
            </a:r>
            <a:r>
              <a:rPr lang="en-US" sz="4000" i="1" dirty="0" smtClean="0">
                <a:solidFill>
                  <a:schemeClr val="bg1"/>
                </a:solidFill>
              </a:rPr>
              <a:t>pinions,</a:t>
            </a:r>
          </a:p>
          <a:p>
            <a:pPr algn="ctr"/>
            <a:r>
              <a:rPr lang="en-US" sz="4000" i="1" dirty="0" smtClean="0">
                <a:solidFill>
                  <a:schemeClr val="bg1"/>
                </a:solidFill>
              </a:rPr>
              <a:t>And </a:t>
            </a:r>
            <a:r>
              <a:rPr lang="en-US" sz="4000" i="1" dirty="0">
                <a:solidFill>
                  <a:schemeClr val="bg1"/>
                </a:solidFill>
              </a:rPr>
              <a:t>under His wings you may seek refuge; </a:t>
            </a:r>
            <a:r>
              <a:rPr lang="en-US" sz="4000" i="1" dirty="0" smtClean="0">
                <a:solidFill>
                  <a:schemeClr val="bg1"/>
                </a:solidFill>
              </a:rPr>
              <a:t>His </a:t>
            </a:r>
            <a:r>
              <a:rPr lang="en-US" sz="4000" i="1" dirty="0">
                <a:solidFill>
                  <a:schemeClr val="bg1"/>
                </a:solidFill>
              </a:rPr>
              <a:t>faithfulness is a </a:t>
            </a:r>
            <a:r>
              <a:rPr lang="en-US" sz="4000" i="1" u="sng" dirty="0">
                <a:solidFill>
                  <a:schemeClr val="bg1"/>
                </a:solidFill>
              </a:rPr>
              <a:t>shield</a:t>
            </a:r>
            <a:r>
              <a:rPr lang="en-US" sz="4000" i="1" dirty="0">
                <a:solidFill>
                  <a:schemeClr val="bg1"/>
                </a:solidFill>
              </a:rPr>
              <a:t> and bulwark</a:t>
            </a:r>
            <a:r>
              <a:rPr lang="en-US" sz="4000" i="1" dirty="0" smtClean="0">
                <a:solidFill>
                  <a:schemeClr val="bg1"/>
                </a:solidFill>
              </a:rPr>
              <a:t>.”</a:t>
            </a:r>
          </a:p>
          <a:p>
            <a:pPr algn="ctr"/>
            <a:r>
              <a:rPr lang="en-US" sz="4000" i="1" dirty="0" smtClean="0">
                <a:solidFill>
                  <a:schemeClr val="bg1"/>
                </a:solidFill>
              </a:rPr>
              <a:t>Psalm 91:4</a:t>
            </a:r>
            <a:r>
              <a:rPr lang="en-US" sz="4000" dirty="0" smtClean="0">
                <a:solidFill>
                  <a:schemeClr val="bg1"/>
                </a:solidFill>
              </a:rPr>
              <a:t> </a:t>
            </a:r>
            <a:endParaRPr lang="en-US" sz="4000" dirty="0">
              <a:solidFill>
                <a:schemeClr val="bg1"/>
              </a:solidFill>
            </a:endParaRPr>
          </a:p>
        </p:txBody>
      </p:sp>
      <p:sp>
        <p:nvSpPr>
          <p:cNvPr id="6" name="TextBox 5"/>
          <p:cNvSpPr txBox="1"/>
          <p:nvPr/>
        </p:nvSpPr>
        <p:spPr>
          <a:xfrm>
            <a:off x="0" y="4074855"/>
            <a:ext cx="9144000" cy="2554545"/>
          </a:xfrm>
          <a:prstGeom prst="rect">
            <a:avLst/>
          </a:prstGeom>
          <a:noFill/>
        </p:spPr>
        <p:txBody>
          <a:bodyPr wrap="square" rtlCol="0">
            <a:spAutoFit/>
          </a:bodyPr>
          <a:lstStyle/>
          <a:p>
            <a:pPr algn="ctr"/>
            <a:r>
              <a:rPr lang="en-US" sz="4000" i="1" dirty="0">
                <a:solidFill>
                  <a:schemeClr val="bg1"/>
                </a:solidFill>
              </a:rPr>
              <a:t>“Every word of God is tested; </a:t>
            </a:r>
            <a:endParaRPr lang="en-US" sz="4000" i="1" dirty="0" smtClean="0">
              <a:solidFill>
                <a:schemeClr val="bg1"/>
              </a:solidFill>
            </a:endParaRPr>
          </a:p>
          <a:p>
            <a:pPr algn="ctr"/>
            <a:r>
              <a:rPr lang="en-US" sz="4000" i="1" dirty="0" smtClean="0">
                <a:solidFill>
                  <a:schemeClr val="bg1"/>
                </a:solidFill>
              </a:rPr>
              <a:t>He </a:t>
            </a:r>
            <a:r>
              <a:rPr lang="en-US" sz="4000" i="1" dirty="0">
                <a:solidFill>
                  <a:schemeClr val="bg1"/>
                </a:solidFill>
              </a:rPr>
              <a:t>is a </a:t>
            </a:r>
            <a:r>
              <a:rPr lang="en-US" sz="4000" i="1" u="sng" dirty="0">
                <a:solidFill>
                  <a:schemeClr val="bg1"/>
                </a:solidFill>
              </a:rPr>
              <a:t>shield</a:t>
            </a:r>
            <a:r>
              <a:rPr lang="en-US" sz="4000" i="1" dirty="0">
                <a:solidFill>
                  <a:schemeClr val="bg1"/>
                </a:solidFill>
              </a:rPr>
              <a:t> to those </a:t>
            </a:r>
            <a:endParaRPr lang="en-US" sz="4000" i="1" dirty="0" smtClean="0">
              <a:solidFill>
                <a:schemeClr val="bg1"/>
              </a:solidFill>
            </a:endParaRPr>
          </a:p>
          <a:p>
            <a:pPr algn="ctr"/>
            <a:r>
              <a:rPr lang="en-US" sz="4000" i="1" dirty="0" smtClean="0">
                <a:solidFill>
                  <a:schemeClr val="bg1"/>
                </a:solidFill>
              </a:rPr>
              <a:t>who </a:t>
            </a:r>
            <a:r>
              <a:rPr lang="en-US" sz="4000" i="1" dirty="0">
                <a:solidFill>
                  <a:schemeClr val="bg1"/>
                </a:solidFill>
              </a:rPr>
              <a:t>take refuge in Him</a:t>
            </a:r>
            <a:r>
              <a:rPr lang="en-US" sz="4000" i="1" dirty="0" smtClean="0">
                <a:solidFill>
                  <a:schemeClr val="bg1"/>
                </a:solidFill>
              </a:rPr>
              <a:t>.”</a:t>
            </a:r>
            <a:endParaRPr lang="en-US" sz="4000" i="1" dirty="0">
              <a:solidFill>
                <a:schemeClr val="bg1"/>
              </a:solidFill>
            </a:endParaRPr>
          </a:p>
          <a:p>
            <a:pPr algn="ctr"/>
            <a:r>
              <a:rPr lang="en-US" sz="4000" i="1" dirty="0" smtClean="0">
                <a:solidFill>
                  <a:schemeClr val="bg1"/>
                </a:solidFill>
              </a:rPr>
              <a:t>Proverbs 30:5</a:t>
            </a:r>
            <a:r>
              <a:rPr lang="en-US" sz="4000" dirty="0" smtClean="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393113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par>
                          <p:cTn id="8" fill="hold">
                            <p:stCondLst>
                              <p:cond delay="2250"/>
                            </p:stCondLst>
                            <p:childTnLst>
                              <p:par>
                                <p:cTn id="9" presetID="10" presetClass="entr" presetSubtype="0" fill="hold" grpId="0" nodeType="afterEffect">
                                  <p:stCondLst>
                                    <p:cond delay="5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Psalm 28:5</a:t>
            </a:r>
            <a:endParaRPr lang="en-US" sz="4800" dirty="0" smtClean="0">
              <a:solidFill>
                <a:schemeClr val="bg1"/>
              </a:solidFill>
            </a:endParaRPr>
          </a:p>
        </p:txBody>
      </p:sp>
      <p:sp>
        <p:nvSpPr>
          <p:cNvPr id="7" name="TextBox 6"/>
          <p:cNvSpPr txBox="1"/>
          <p:nvPr/>
        </p:nvSpPr>
        <p:spPr>
          <a:xfrm>
            <a:off x="304800" y="1295400"/>
            <a:ext cx="8610600" cy="2308324"/>
          </a:xfrm>
          <a:prstGeom prst="rect">
            <a:avLst/>
          </a:prstGeom>
          <a:noFill/>
        </p:spPr>
        <p:txBody>
          <a:bodyPr wrap="square" rtlCol="0">
            <a:spAutoFit/>
          </a:bodyPr>
          <a:lstStyle/>
          <a:p>
            <a:pPr algn="just"/>
            <a:r>
              <a:rPr lang="en-US" sz="4800" i="1" dirty="0">
                <a:solidFill>
                  <a:schemeClr val="bg1"/>
                </a:solidFill>
              </a:rPr>
              <a:t>“The LORD is my strength and my shield; My heart trusts in Him, and I am helped.”</a:t>
            </a:r>
            <a:r>
              <a:rPr lang="en-US" sz="4800" dirty="0">
                <a:solidFill>
                  <a:schemeClr val="bg1"/>
                </a:solidFill>
              </a:rPr>
              <a:t> </a:t>
            </a:r>
          </a:p>
        </p:txBody>
      </p:sp>
    </p:spTree>
    <p:extLst>
      <p:ext uri="{BB962C8B-B14F-4D97-AF65-F5344CB8AC3E}">
        <p14:creationId xmlns:p14="http://schemas.microsoft.com/office/powerpoint/2010/main" val="339949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Psalm 27:1</a:t>
            </a:r>
            <a:endParaRPr lang="en-US" sz="4800" dirty="0" smtClean="0">
              <a:solidFill>
                <a:schemeClr val="bg1"/>
              </a:solidFill>
            </a:endParaRPr>
          </a:p>
        </p:txBody>
      </p:sp>
      <p:sp>
        <p:nvSpPr>
          <p:cNvPr id="7" name="TextBox 6"/>
          <p:cNvSpPr txBox="1"/>
          <p:nvPr/>
        </p:nvSpPr>
        <p:spPr>
          <a:xfrm>
            <a:off x="304800" y="1295400"/>
            <a:ext cx="8610600" cy="3046988"/>
          </a:xfrm>
          <a:prstGeom prst="rect">
            <a:avLst/>
          </a:prstGeom>
          <a:noFill/>
        </p:spPr>
        <p:txBody>
          <a:bodyPr wrap="square" rtlCol="0">
            <a:spAutoFit/>
          </a:bodyPr>
          <a:lstStyle/>
          <a:p>
            <a:pPr algn="just"/>
            <a:r>
              <a:rPr lang="en-US" sz="4800" i="1" dirty="0">
                <a:solidFill>
                  <a:schemeClr val="bg1"/>
                </a:solidFill>
              </a:rPr>
              <a:t>“The Lord is my light and my salvation; Whom shall I fear? The Lord is the defense of my life; Whom shall I dread? </a:t>
            </a:r>
            <a:endParaRPr lang="en-US" sz="4800" dirty="0">
              <a:solidFill>
                <a:schemeClr val="bg1"/>
              </a:solidFill>
            </a:endParaRPr>
          </a:p>
        </p:txBody>
      </p:sp>
    </p:spTree>
    <p:extLst>
      <p:ext uri="{BB962C8B-B14F-4D97-AF65-F5344CB8AC3E}">
        <p14:creationId xmlns:p14="http://schemas.microsoft.com/office/powerpoint/2010/main" val="326602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3"/>
            </a:pPr>
            <a:r>
              <a:rPr lang="en-US" sz="4000" b="1" dirty="0" smtClean="0">
                <a:solidFill>
                  <a:schemeClr val="bg1"/>
                </a:solidFill>
              </a:rPr>
              <a:t>The Christian’s Practice: </a:t>
            </a:r>
            <a:r>
              <a:rPr lang="en-US" sz="4000" b="1" dirty="0" smtClean="0">
                <a:solidFill>
                  <a:schemeClr val="bg1"/>
                </a:solidFill>
              </a:rPr>
              <a:t>“taking up the shield of faith”</a:t>
            </a:r>
            <a:endParaRPr lang="en-US" sz="4000" b="1" baseline="30000" dirty="0" smtClean="0">
              <a:solidFill>
                <a:schemeClr val="bg1"/>
              </a:solidFill>
            </a:endParaRPr>
          </a:p>
        </p:txBody>
      </p:sp>
      <p:sp>
        <p:nvSpPr>
          <p:cNvPr id="10" name="TextBox 9"/>
          <p:cNvSpPr txBox="1"/>
          <p:nvPr/>
        </p:nvSpPr>
        <p:spPr>
          <a:xfrm>
            <a:off x="304800" y="1484293"/>
            <a:ext cx="8610600" cy="1384995"/>
          </a:xfrm>
          <a:prstGeom prst="rect">
            <a:avLst/>
          </a:prstGeom>
          <a:noFill/>
        </p:spPr>
        <p:txBody>
          <a:bodyPr wrap="square" rtlCol="0">
            <a:spAutoFit/>
          </a:bodyPr>
          <a:lstStyle/>
          <a:p>
            <a:pPr algn="just"/>
            <a:r>
              <a:rPr lang="en-US" sz="2800" i="1" dirty="0">
                <a:solidFill>
                  <a:schemeClr val="bg1"/>
                </a:solidFill>
              </a:rPr>
              <a:t>Stand firm…in addition to all, taking up the shield of faith with which you will be able to extinguish all the flaming arrows of the evil one.</a:t>
            </a:r>
            <a:endParaRPr lang="en-US" sz="2800" dirty="0">
              <a:solidFill>
                <a:schemeClr val="bg1"/>
              </a:solidFill>
            </a:endParaRPr>
          </a:p>
        </p:txBody>
      </p:sp>
      <p:sp>
        <p:nvSpPr>
          <p:cNvPr id="3" name="TextBox 2"/>
          <p:cNvSpPr txBox="1"/>
          <p:nvPr/>
        </p:nvSpPr>
        <p:spPr>
          <a:xfrm>
            <a:off x="304800" y="2819400"/>
            <a:ext cx="8610600" cy="646331"/>
          </a:xfrm>
          <a:prstGeom prst="rect">
            <a:avLst/>
          </a:prstGeom>
          <a:noFill/>
        </p:spPr>
        <p:txBody>
          <a:bodyPr wrap="square" rtlCol="0">
            <a:spAutoFit/>
          </a:bodyPr>
          <a:lstStyle/>
          <a:p>
            <a:pPr marL="742950" indent="-742950" algn="just">
              <a:buFont typeface="+mj-lt"/>
              <a:buAutoNum type="alphaUcPeriod" startAt="2"/>
            </a:pPr>
            <a:r>
              <a:rPr lang="en-US" sz="3600" dirty="0" smtClean="0">
                <a:solidFill>
                  <a:schemeClr val="bg1"/>
                </a:solidFill>
              </a:rPr>
              <a:t>Living by</a:t>
            </a:r>
            <a:r>
              <a:rPr lang="en-US" sz="3600" dirty="0" smtClean="0">
                <a:solidFill>
                  <a:schemeClr val="bg1"/>
                </a:solidFill>
              </a:rPr>
              <a:t> faith </a:t>
            </a:r>
            <a:endParaRPr lang="en-US" sz="3600" dirty="0">
              <a:solidFill>
                <a:schemeClr val="bg1"/>
              </a:solidFill>
            </a:endParaRPr>
          </a:p>
        </p:txBody>
      </p:sp>
      <p:sp>
        <p:nvSpPr>
          <p:cNvPr id="6" name="TextBox 5"/>
          <p:cNvSpPr txBox="1"/>
          <p:nvPr/>
        </p:nvSpPr>
        <p:spPr>
          <a:xfrm>
            <a:off x="304800" y="3505200"/>
            <a:ext cx="8610600" cy="1077218"/>
          </a:xfrm>
          <a:prstGeom prst="rect">
            <a:avLst/>
          </a:prstGeom>
          <a:noFill/>
        </p:spPr>
        <p:txBody>
          <a:bodyPr wrap="square" rtlCol="0">
            <a:spAutoFit/>
          </a:bodyPr>
          <a:lstStyle/>
          <a:p>
            <a:pPr algn="just"/>
            <a:r>
              <a:rPr lang="en-US" sz="3200" i="1" dirty="0" smtClean="0">
                <a:solidFill>
                  <a:schemeClr val="bg1"/>
                </a:solidFill>
              </a:rPr>
              <a:t>A  total </a:t>
            </a:r>
            <a:r>
              <a:rPr lang="en-US" sz="3200" i="1" dirty="0">
                <a:solidFill>
                  <a:schemeClr val="bg1"/>
                </a:solidFill>
              </a:rPr>
              <a:t>trust and confidence in the Person and promises of </a:t>
            </a:r>
            <a:r>
              <a:rPr lang="en-US" sz="3200" i="1" dirty="0" smtClean="0">
                <a:solidFill>
                  <a:schemeClr val="bg1"/>
                </a:solidFill>
              </a:rPr>
              <a:t>God</a:t>
            </a:r>
          </a:p>
        </p:txBody>
      </p:sp>
    </p:spTree>
    <p:extLst>
      <p:ext uri="{BB962C8B-B14F-4D97-AF65-F5344CB8AC3E}">
        <p14:creationId xmlns:p14="http://schemas.microsoft.com/office/powerpoint/2010/main" val="21824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5250"/>
                            </p:stCondLst>
                            <p:childTnLst>
                              <p:par>
                                <p:cTn id="13" presetID="10" presetClass="entr" presetSubtype="0" fill="hold" nodeType="afterEffect">
                                  <p:stCondLst>
                                    <p:cond delay="7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Romans 4:2-5</a:t>
            </a:r>
            <a:endParaRPr lang="en-US" sz="4800" dirty="0" smtClean="0">
              <a:solidFill>
                <a:schemeClr val="bg1"/>
              </a:solidFill>
            </a:endParaRPr>
          </a:p>
        </p:txBody>
      </p:sp>
      <p:sp>
        <p:nvSpPr>
          <p:cNvPr id="7" name="TextBox 6"/>
          <p:cNvSpPr txBox="1"/>
          <p:nvPr/>
        </p:nvSpPr>
        <p:spPr>
          <a:xfrm>
            <a:off x="304800" y="1143000"/>
            <a:ext cx="8610600" cy="5632311"/>
          </a:xfrm>
          <a:prstGeom prst="rect">
            <a:avLst/>
          </a:prstGeom>
          <a:noFill/>
        </p:spPr>
        <p:txBody>
          <a:bodyPr wrap="square" rtlCol="0">
            <a:spAutoFit/>
          </a:bodyPr>
          <a:lstStyle/>
          <a:p>
            <a:pPr algn="just"/>
            <a:r>
              <a:rPr lang="en-US" sz="3600" i="1" dirty="0">
                <a:solidFill>
                  <a:schemeClr val="bg1"/>
                </a:solidFill>
              </a:rPr>
              <a:t>2 For if Abraham was justified by works, he has something to boast about, but not before God. 3 For what does the Scripture say? “ABRAHAM BELIEVED GOD, AND IT WAS CREDITED TO HIM AS RIGHTEOUSNESS.” 4 Now to the one who works, his wage is not credited as a favor, but as what is due. 5 But to the one who does not work, but believes in Him who justifies the ungodly, his faith is credited as righteousness… </a:t>
            </a:r>
            <a:endParaRPr lang="en-US" sz="3600" dirty="0">
              <a:solidFill>
                <a:schemeClr val="bg1"/>
              </a:solidFill>
            </a:endParaRPr>
          </a:p>
        </p:txBody>
      </p:sp>
    </p:spTree>
    <p:extLst>
      <p:ext uri="{BB962C8B-B14F-4D97-AF65-F5344CB8AC3E}">
        <p14:creationId xmlns:p14="http://schemas.microsoft.com/office/powerpoint/2010/main" val="34701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Romans 10:17</a:t>
            </a:r>
            <a:endParaRPr lang="en-US" sz="4800" dirty="0" smtClean="0">
              <a:solidFill>
                <a:schemeClr val="bg1"/>
              </a:solidFill>
            </a:endParaRPr>
          </a:p>
        </p:txBody>
      </p:sp>
      <p:sp>
        <p:nvSpPr>
          <p:cNvPr id="7" name="TextBox 6"/>
          <p:cNvSpPr txBox="1"/>
          <p:nvPr/>
        </p:nvSpPr>
        <p:spPr>
          <a:xfrm>
            <a:off x="304800" y="1143000"/>
            <a:ext cx="8610600" cy="1446550"/>
          </a:xfrm>
          <a:prstGeom prst="rect">
            <a:avLst/>
          </a:prstGeom>
          <a:noFill/>
        </p:spPr>
        <p:txBody>
          <a:bodyPr wrap="square" rtlCol="0">
            <a:spAutoFit/>
          </a:bodyPr>
          <a:lstStyle/>
          <a:p>
            <a:pPr algn="ctr"/>
            <a:r>
              <a:rPr lang="en-US" sz="4400" i="1" dirty="0" smtClean="0">
                <a:solidFill>
                  <a:schemeClr val="bg1"/>
                </a:solidFill>
              </a:rPr>
              <a:t>“Faith </a:t>
            </a:r>
            <a:r>
              <a:rPr lang="en-US" sz="4400" i="1" dirty="0">
                <a:solidFill>
                  <a:schemeClr val="bg1"/>
                </a:solidFill>
              </a:rPr>
              <a:t>comes from </a:t>
            </a:r>
            <a:r>
              <a:rPr lang="en-US" sz="4400" i="1" dirty="0" smtClean="0">
                <a:solidFill>
                  <a:schemeClr val="bg1"/>
                </a:solidFill>
              </a:rPr>
              <a:t>hearing,</a:t>
            </a:r>
          </a:p>
          <a:p>
            <a:pPr algn="ctr"/>
            <a:r>
              <a:rPr lang="en-US" sz="4400" i="1" dirty="0" smtClean="0">
                <a:solidFill>
                  <a:schemeClr val="bg1"/>
                </a:solidFill>
              </a:rPr>
              <a:t>and </a:t>
            </a:r>
            <a:r>
              <a:rPr lang="en-US" sz="4400" i="1" dirty="0">
                <a:solidFill>
                  <a:schemeClr val="bg1"/>
                </a:solidFill>
              </a:rPr>
              <a:t>hearing by the Word of Christ.”</a:t>
            </a:r>
            <a:r>
              <a:rPr lang="en-US" sz="4400" dirty="0">
                <a:solidFill>
                  <a:schemeClr val="bg1"/>
                </a:solidFill>
              </a:rPr>
              <a:t> </a:t>
            </a:r>
          </a:p>
        </p:txBody>
      </p:sp>
    </p:spTree>
    <p:extLst>
      <p:ext uri="{BB962C8B-B14F-4D97-AF65-F5344CB8AC3E}">
        <p14:creationId xmlns:p14="http://schemas.microsoft.com/office/powerpoint/2010/main" val="412353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Temptations of Your Weaknesses</a:t>
            </a:r>
            <a:endParaRPr lang="en-US" sz="4800" dirty="0" smtClean="0">
              <a:solidFill>
                <a:schemeClr val="bg1"/>
              </a:solidFill>
            </a:endParaRPr>
          </a:p>
        </p:txBody>
      </p:sp>
      <p:sp>
        <p:nvSpPr>
          <p:cNvPr id="10" name="TextBox 9"/>
          <p:cNvSpPr txBox="1"/>
          <p:nvPr/>
        </p:nvSpPr>
        <p:spPr>
          <a:xfrm>
            <a:off x="304800" y="932795"/>
            <a:ext cx="8610600" cy="5632311"/>
          </a:xfrm>
          <a:prstGeom prst="rect">
            <a:avLst/>
          </a:prstGeom>
          <a:noFill/>
        </p:spPr>
        <p:txBody>
          <a:bodyPr wrap="square" rtlCol="0">
            <a:spAutoFit/>
          </a:bodyPr>
          <a:lstStyle/>
          <a:p>
            <a:pPr algn="just"/>
            <a:r>
              <a:rPr lang="en-US" sz="3600" i="1" dirty="0" smtClean="0">
                <a:solidFill>
                  <a:schemeClr val="bg1"/>
                </a:solidFill>
              </a:rPr>
              <a:t>Identify your weakness: is it…</a:t>
            </a:r>
          </a:p>
          <a:p>
            <a:pPr marL="571500" indent="-571500" algn="just">
              <a:buFont typeface="Wingdings" panose="05000000000000000000" pitchFamily="2" charset="2"/>
              <a:buChar char="§"/>
            </a:pPr>
            <a:r>
              <a:rPr lang="en-US" sz="3600" i="1" dirty="0" smtClean="0">
                <a:solidFill>
                  <a:schemeClr val="bg1"/>
                </a:solidFill>
              </a:rPr>
              <a:t>Anger</a:t>
            </a:r>
          </a:p>
          <a:p>
            <a:pPr marL="571500" indent="-571500" algn="just">
              <a:buFont typeface="Wingdings" panose="05000000000000000000" pitchFamily="2" charset="2"/>
              <a:buChar char="§"/>
            </a:pPr>
            <a:r>
              <a:rPr lang="en-US" sz="3600" i="1" dirty="0" smtClean="0">
                <a:solidFill>
                  <a:schemeClr val="bg1"/>
                </a:solidFill>
              </a:rPr>
              <a:t>Lust</a:t>
            </a:r>
          </a:p>
          <a:p>
            <a:pPr marL="571500" indent="-571500" algn="just">
              <a:buFont typeface="Wingdings" panose="05000000000000000000" pitchFamily="2" charset="2"/>
              <a:buChar char="§"/>
            </a:pPr>
            <a:r>
              <a:rPr lang="en-US" sz="3600" i="1" dirty="0" smtClean="0">
                <a:solidFill>
                  <a:schemeClr val="bg1"/>
                </a:solidFill>
              </a:rPr>
              <a:t>Laziness/slothfulness/procrastination</a:t>
            </a:r>
          </a:p>
          <a:p>
            <a:pPr marL="571500" indent="-571500" algn="just">
              <a:buFont typeface="Wingdings" panose="05000000000000000000" pitchFamily="2" charset="2"/>
              <a:buChar char="§"/>
            </a:pPr>
            <a:r>
              <a:rPr lang="en-US" sz="3600" i="1" dirty="0" smtClean="0">
                <a:solidFill>
                  <a:schemeClr val="bg1"/>
                </a:solidFill>
              </a:rPr>
              <a:t>Ingratitude/bitterness/resentment</a:t>
            </a:r>
          </a:p>
          <a:p>
            <a:pPr marL="571500" indent="-571500" algn="just">
              <a:buFont typeface="Wingdings" panose="05000000000000000000" pitchFamily="2" charset="2"/>
              <a:buChar char="§"/>
            </a:pPr>
            <a:r>
              <a:rPr lang="en-US" sz="3600" i="1" dirty="0" smtClean="0">
                <a:solidFill>
                  <a:schemeClr val="bg1"/>
                </a:solidFill>
              </a:rPr>
              <a:t>Pride/Self-focus/not thoughtful of others</a:t>
            </a:r>
          </a:p>
          <a:p>
            <a:pPr marL="571500" indent="-571500" algn="just">
              <a:buFont typeface="Wingdings" panose="05000000000000000000" pitchFamily="2" charset="2"/>
              <a:buChar char="§"/>
            </a:pPr>
            <a:r>
              <a:rPr lang="en-US" sz="3600" i="1" dirty="0" smtClean="0">
                <a:solidFill>
                  <a:schemeClr val="bg1"/>
                </a:solidFill>
              </a:rPr>
              <a:t>Lying/deceitful</a:t>
            </a:r>
          </a:p>
          <a:p>
            <a:pPr marL="571500" indent="-571500" algn="just">
              <a:buFont typeface="Wingdings" panose="05000000000000000000" pitchFamily="2" charset="2"/>
              <a:buChar char="§"/>
            </a:pPr>
            <a:r>
              <a:rPr lang="en-US" sz="3600" i="1" dirty="0" smtClean="0">
                <a:solidFill>
                  <a:schemeClr val="bg1"/>
                </a:solidFill>
              </a:rPr>
              <a:t>Neglect/ignorance of God and His Word</a:t>
            </a:r>
          </a:p>
          <a:p>
            <a:pPr marL="571500" indent="-571500" algn="just">
              <a:buFont typeface="Wingdings" panose="05000000000000000000" pitchFamily="2" charset="2"/>
              <a:buChar char="§"/>
            </a:pPr>
            <a:r>
              <a:rPr lang="en-US" sz="3600" i="1" dirty="0" smtClean="0">
                <a:solidFill>
                  <a:schemeClr val="bg1"/>
                </a:solidFill>
              </a:rPr>
              <a:t>WHAT IS/ARE YOUR WEAKNESS(ES)?</a:t>
            </a:r>
          </a:p>
          <a:p>
            <a:pPr marL="571500" indent="-571500" algn="just">
              <a:buFont typeface="Wingdings" panose="05000000000000000000" pitchFamily="2" charset="2"/>
              <a:buChar char="§"/>
            </a:pPr>
            <a:r>
              <a:rPr lang="en-US" sz="3600" i="1" dirty="0" smtClean="0">
                <a:solidFill>
                  <a:schemeClr val="bg1"/>
                </a:solidFill>
              </a:rPr>
              <a:t>WHAT DOES GOD’S WORD SAY ABOUT IT?</a:t>
            </a:r>
            <a:endParaRPr lang="en-US" sz="3600" i="1" dirty="0" smtClean="0">
              <a:solidFill>
                <a:schemeClr val="bg1"/>
              </a:solidFill>
            </a:endParaRPr>
          </a:p>
        </p:txBody>
      </p:sp>
    </p:spTree>
    <p:extLst>
      <p:ext uri="{BB962C8B-B14F-4D97-AF65-F5344CB8AC3E}">
        <p14:creationId xmlns:p14="http://schemas.microsoft.com/office/powerpoint/2010/main" val="6004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1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250"/>
                                        <p:tgtEl>
                                          <p:spTgt spid="10">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1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250"/>
                                        <p:tgtEl>
                                          <p:spTgt spid="10">
                                            <p:txEl>
                                              <p:pRg st="2" end="2"/>
                                            </p:txEl>
                                          </p:spTgt>
                                        </p:tgtEl>
                                      </p:cBhvr>
                                    </p:animEffect>
                                  </p:childTnLst>
                                </p:cTn>
                              </p:par>
                            </p:childTnLst>
                          </p:cTn>
                        </p:par>
                        <p:par>
                          <p:cTn id="16" fill="hold">
                            <p:stCondLst>
                              <p:cond delay="7500"/>
                            </p:stCondLst>
                            <p:childTnLst>
                              <p:par>
                                <p:cTn id="17" presetID="10" presetClass="entr" presetSubtype="0" fill="hold" grpId="0" nodeType="afterEffect">
                                  <p:stCondLst>
                                    <p:cond delay="12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250"/>
                                        <p:tgtEl>
                                          <p:spTgt spid="10">
                                            <p:txEl>
                                              <p:pRg st="3" end="3"/>
                                            </p:txEl>
                                          </p:spTgt>
                                        </p:tgtEl>
                                      </p:cBhvr>
                                    </p:animEffect>
                                  </p:childTnLst>
                                </p:cTn>
                              </p:par>
                            </p:childTnLst>
                          </p:cTn>
                        </p:par>
                        <p:par>
                          <p:cTn id="20" fill="hold">
                            <p:stCondLst>
                              <p:cond delay="10000"/>
                            </p:stCondLst>
                            <p:childTnLst>
                              <p:par>
                                <p:cTn id="21" presetID="10" presetClass="entr" presetSubtype="0" fill="hold" grpId="0" nodeType="afterEffect">
                                  <p:stCondLst>
                                    <p:cond delay="12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250"/>
                                        <p:tgtEl>
                                          <p:spTgt spid="10">
                                            <p:txEl>
                                              <p:pRg st="4" end="4"/>
                                            </p:txEl>
                                          </p:spTgt>
                                        </p:tgtEl>
                                      </p:cBhvr>
                                    </p:animEffect>
                                  </p:childTnLst>
                                </p:cTn>
                              </p:par>
                            </p:childTnLst>
                          </p:cTn>
                        </p:par>
                        <p:par>
                          <p:cTn id="24" fill="hold">
                            <p:stCondLst>
                              <p:cond delay="12500"/>
                            </p:stCondLst>
                            <p:childTnLst>
                              <p:par>
                                <p:cTn id="25" presetID="10" presetClass="entr" presetSubtype="0" fill="hold" grpId="0" nodeType="afterEffect">
                                  <p:stCondLst>
                                    <p:cond delay="125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1250"/>
                                        <p:tgtEl>
                                          <p:spTgt spid="10">
                                            <p:txEl>
                                              <p:pRg st="5" end="5"/>
                                            </p:txEl>
                                          </p:spTgt>
                                        </p:tgtEl>
                                      </p:cBhvr>
                                    </p:animEffect>
                                  </p:childTnLst>
                                </p:cTn>
                              </p:par>
                            </p:childTnLst>
                          </p:cTn>
                        </p:par>
                        <p:par>
                          <p:cTn id="28" fill="hold">
                            <p:stCondLst>
                              <p:cond delay="15000"/>
                            </p:stCondLst>
                            <p:childTnLst>
                              <p:par>
                                <p:cTn id="29" presetID="10" presetClass="entr" presetSubtype="0" fill="hold" grpId="0" nodeType="afterEffect">
                                  <p:stCondLst>
                                    <p:cond delay="125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1250"/>
                                        <p:tgtEl>
                                          <p:spTgt spid="10">
                                            <p:txEl>
                                              <p:pRg st="6" end="6"/>
                                            </p:txEl>
                                          </p:spTgt>
                                        </p:tgtEl>
                                      </p:cBhvr>
                                    </p:animEffect>
                                  </p:childTnLst>
                                </p:cTn>
                              </p:par>
                            </p:childTnLst>
                          </p:cTn>
                        </p:par>
                        <p:par>
                          <p:cTn id="32" fill="hold">
                            <p:stCondLst>
                              <p:cond delay="17500"/>
                            </p:stCondLst>
                            <p:childTnLst>
                              <p:par>
                                <p:cTn id="33" presetID="10" presetClass="entr" presetSubtype="0" fill="hold" grpId="0" nodeType="afterEffect">
                                  <p:stCondLst>
                                    <p:cond delay="125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fade">
                                      <p:cBhvr>
                                        <p:cTn id="35" dur="1250"/>
                                        <p:tgtEl>
                                          <p:spTgt spid="10">
                                            <p:txEl>
                                              <p:pRg st="7" end="7"/>
                                            </p:txEl>
                                          </p:spTgt>
                                        </p:tgtEl>
                                      </p:cBhvr>
                                    </p:animEffect>
                                  </p:childTnLst>
                                </p:cTn>
                              </p:par>
                            </p:childTnLst>
                          </p:cTn>
                        </p:par>
                        <p:par>
                          <p:cTn id="36" fill="hold">
                            <p:stCondLst>
                              <p:cond delay="20000"/>
                            </p:stCondLst>
                            <p:childTnLst>
                              <p:par>
                                <p:cTn id="37" presetID="10" presetClass="entr" presetSubtype="0" fill="hold" grpId="0" nodeType="afterEffect">
                                  <p:stCondLst>
                                    <p:cond delay="1250"/>
                                  </p:stCondLst>
                                  <p:childTnLst>
                                    <p:set>
                                      <p:cBhvr>
                                        <p:cTn id="38" dur="1" fill="hold">
                                          <p:stCondLst>
                                            <p:cond delay="0"/>
                                          </p:stCondLst>
                                        </p:cTn>
                                        <p:tgtEl>
                                          <p:spTgt spid="10">
                                            <p:txEl>
                                              <p:pRg st="8" end="8"/>
                                            </p:txEl>
                                          </p:spTgt>
                                        </p:tgtEl>
                                        <p:attrNameLst>
                                          <p:attrName>style.visibility</p:attrName>
                                        </p:attrNameLst>
                                      </p:cBhvr>
                                      <p:to>
                                        <p:strVal val="visible"/>
                                      </p:to>
                                    </p:set>
                                    <p:animEffect transition="in" filter="fade">
                                      <p:cBhvr>
                                        <p:cTn id="39" dur="1250"/>
                                        <p:tgtEl>
                                          <p:spTgt spid="10">
                                            <p:txEl>
                                              <p:pRg st="8" end="8"/>
                                            </p:txEl>
                                          </p:spTgt>
                                        </p:tgtEl>
                                      </p:cBhvr>
                                    </p:animEffect>
                                  </p:childTnLst>
                                </p:cTn>
                              </p:par>
                            </p:childTnLst>
                          </p:cTn>
                        </p:par>
                        <p:par>
                          <p:cTn id="40" fill="hold">
                            <p:stCondLst>
                              <p:cond delay="22500"/>
                            </p:stCondLst>
                            <p:childTnLst>
                              <p:par>
                                <p:cTn id="41" presetID="10" presetClass="entr" presetSubtype="0" fill="hold" grpId="0" nodeType="afterEffect">
                                  <p:stCondLst>
                                    <p:cond delay="1250"/>
                                  </p:stCondLst>
                                  <p:childTnLst>
                                    <p:set>
                                      <p:cBhvr>
                                        <p:cTn id="42" dur="1" fill="hold">
                                          <p:stCondLst>
                                            <p:cond delay="0"/>
                                          </p:stCondLst>
                                        </p:cTn>
                                        <p:tgtEl>
                                          <p:spTgt spid="10">
                                            <p:txEl>
                                              <p:pRg st="9" end="9"/>
                                            </p:txEl>
                                          </p:spTgt>
                                        </p:tgtEl>
                                        <p:attrNameLst>
                                          <p:attrName>style.visibility</p:attrName>
                                        </p:attrNameLst>
                                      </p:cBhvr>
                                      <p:to>
                                        <p:strVal val="visible"/>
                                      </p:to>
                                    </p:set>
                                    <p:animEffect transition="in" filter="fade">
                                      <p:cBhvr>
                                        <p:cTn id="43" dur="125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6:10-12</a:t>
            </a:r>
          </a:p>
        </p:txBody>
      </p:sp>
      <p:sp>
        <p:nvSpPr>
          <p:cNvPr id="10" name="TextBox 9"/>
          <p:cNvSpPr txBox="1"/>
          <p:nvPr/>
        </p:nvSpPr>
        <p:spPr>
          <a:xfrm>
            <a:off x="304800" y="917912"/>
            <a:ext cx="8610600" cy="4801314"/>
          </a:xfrm>
          <a:prstGeom prst="rect">
            <a:avLst/>
          </a:prstGeom>
          <a:noFill/>
        </p:spPr>
        <p:txBody>
          <a:bodyPr wrap="square" rtlCol="0">
            <a:spAutoFit/>
          </a:bodyPr>
          <a:lstStyle/>
          <a:p>
            <a:pPr algn="just"/>
            <a:r>
              <a:rPr lang="en-US" sz="3400" i="1" dirty="0">
                <a:solidFill>
                  <a:schemeClr val="bg1"/>
                </a:solidFill>
              </a:rPr>
              <a:t>10 Finally, be strong in the Lord and in the strength of His might. 11 Put on the full armor of God, so that you will be able to stand firm against the schemes of the devil. 12 For our struggle is not against flesh and blood, but against the rulers, against the powers, against the world forces of this darkness, against the spiritual forces of wickedness in the heavenly places. </a:t>
            </a:r>
            <a:endParaRPr lang="en-US" sz="34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Romans 13:12-14</a:t>
            </a:r>
            <a:endParaRPr lang="en-US" sz="4800" dirty="0" smtClean="0">
              <a:solidFill>
                <a:schemeClr val="bg1"/>
              </a:solidFill>
            </a:endParaRPr>
          </a:p>
        </p:txBody>
      </p:sp>
      <p:sp>
        <p:nvSpPr>
          <p:cNvPr id="7" name="TextBox 6"/>
          <p:cNvSpPr txBox="1"/>
          <p:nvPr/>
        </p:nvSpPr>
        <p:spPr>
          <a:xfrm>
            <a:off x="304800" y="1143000"/>
            <a:ext cx="8610600" cy="5078313"/>
          </a:xfrm>
          <a:prstGeom prst="rect">
            <a:avLst/>
          </a:prstGeom>
          <a:noFill/>
        </p:spPr>
        <p:txBody>
          <a:bodyPr wrap="square" rtlCol="0">
            <a:spAutoFit/>
          </a:bodyPr>
          <a:lstStyle/>
          <a:p>
            <a:pPr algn="just"/>
            <a:r>
              <a:rPr lang="en-US" sz="3600" i="1" dirty="0">
                <a:solidFill>
                  <a:schemeClr val="bg1"/>
                </a:solidFill>
              </a:rPr>
              <a:t>“12 The night is almost gone, and the day is near. Therefore let us lay aside the deeds of darkness and </a:t>
            </a:r>
            <a:r>
              <a:rPr lang="en-US" sz="3600" i="1" u="sng" dirty="0">
                <a:solidFill>
                  <a:schemeClr val="bg1"/>
                </a:solidFill>
              </a:rPr>
              <a:t>put on the armor of light</a:t>
            </a:r>
            <a:r>
              <a:rPr lang="en-US" sz="3600" i="1" dirty="0">
                <a:solidFill>
                  <a:schemeClr val="bg1"/>
                </a:solidFill>
              </a:rPr>
              <a:t>. 13 Let us behave properly as in the day, not in carousing and drunkenness, not in sexual promiscuity and sensuality, not in strife and jealousy. 14 But </a:t>
            </a:r>
            <a:r>
              <a:rPr lang="en-US" sz="3600" i="1" u="sng" dirty="0">
                <a:solidFill>
                  <a:schemeClr val="bg1"/>
                </a:solidFill>
              </a:rPr>
              <a:t>put on the Lord Jesus Christ</a:t>
            </a:r>
            <a:r>
              <a:rPr lang="en-US" sz="3600" i="1" dirty="0">
                <a:solidFill>
                  <a:schemeClr val="bg1"/>
                </a:solidFill>
              </a:rPr>
              <a:t>, and make no provision for the flesh in regard to its lusts.”</a:t>
            </a:r>
            <a:r>
              <a:rPr lang="en-US" sz="3600" dirty="0">
                <a:solidFill>
                  <a:schemeClr val="bg1"/>
                </a:solidFill>
              </a:rPr>
              <a:t> </a:t>
            </a:r>
          </a:p>
        </p:txBody>
      </p:sp>
    </p:spTree>
    <p:extLst>
      <p:ext uri="{BB962C8B-B14F-4D97-AF65-F5344CB8AC3E}">
        <p14:creationId xmlns:p14="http://schemas.microsoft.com/office/powerpoint/2010/main" val="61833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6:16</a:t>
            </a:r>
            <a:endParaRPr lang="en-US" sz="4800" dirty="0">
              <a:solidFill>
                <a:schemeClr val="bg1"/>
              </a:solidFill>
            </a:endParaRPr>
          </a:p>
        </p:txBody>
      </p:sp>
      <p:sp>
        <p:nvSpPr>
          <p:cNvPr id="10" name="TextBox 9"/>
          <p:cNvSpPr txBox="1"/>
          <p:nvPr/>
        </p:nvSpPr>
        <p:spPr>
          <a:xfrm>
            <a:off x="304800" y="914400"/>
            <a:ext cx="8610600" cy="4401205"/>
          </a:xfrm>
          <a:prstGeom prst="rect">
            <a:avLst/>
          </a:prstGeom>
          <a:noFill/>
        </p:spPr>
        <p:txBody>
          <a:bodyPr wrap="square" rtlCol="0">
            <a:spAutoFit/>
          </a:bodyPr>
          <a:lstStyle/>
          <a:p>
            <a:pPr algn="just"/>
            <a:r>
              <a:rPr lang="en-US" sz="4000" i="1" dirty="0">
                <a:solidFill>
                  <a:schemeClr val="bg1"/>
                </a:solidFill>
              </a:rPr>
              <a:t>T</a:t>
            </a:r>
            <a:r>
              <a:rPr lang="en-US" sz="4000" i="1" dirty="0" smtClean="0">
                <a:solidFill>
                  <a:schemeClr val="bg1"/>
                </a:solidFill>
              </a:rPr>
              <a:t>o </a:t>
            </a:r>
            <a:r>
              <a:rPr lang="en-US" sz="4000" i="1" dirty="0">
                <a:solidFill>
                  <a:schemeClr val="bg1"/>
                </a:solidFill>
              </a:rPr>
              <a:t>be successful in spiritual warfare, we must predetermine to be ready for battle by appropriating and incorporating each piece of our armor; </a:t>
            </a:r>
            <a:r>
              <a:rPr lang="en-US" sz="4000" i="1" dirty="0">
                <a:solidFill>
                  <a:schemeClr val="bg1"/>
                </a:solidFill>
              </a:rPr>
              <a:t>taking up the shield of faith – which is a total trust and confidence in the Person and promises of God. </a:t>
            </a:r>
            <a:endParaRPr lang="en-US" sz="4000" dirty="0">
              <a:solidFill>
                <a:schemeClr val="bg1"/>
              </a:solidFill>
            </a:endParaRPr>
          </a:p>
        </p:txBody>
      </p:sp>
    </p:spTree>
    <p:extLst>
      <p:ext uri="{BB962C8B-B14F-4D97-AF65-F5344CB8AC3E}">
        <p14:creationId xmlns:p14="http://schemas.microsoft.com/office/powerpoint/2010/main" val="17320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6:13-16</a:t>
            </a:r>
            <a:endParaRPr lang="en-US" sz="4800" dirty="0" smtClean="0">
              <a:solidFill>
                <a:schemeClr val="bg1"/>
              </a:solidFill>
            </a:endParaRPr>
          </a:p>
        </p:txBody>
      </p:sp>
      <p:sp>
        <p:nvSpPr>
          <p:cNvPr id="10" name="TextBox 9"/>
          <p:cNvSpPr txBox="1"/>
          <p:nvPr/>
        </p:nvSpPr>
        <p:spPr>
          <a:xfrm>
            <a:off x="304800" y="932795"/>
            <a:ext cx="8610600" cy="7017306"/>
          </a:xfrm>
          <a:prstGeom prst="rect">
            <a:avLst/>
          </a:prstGeom>
          <a:noFill/>
        </p:spPr>
        <p:txBody>
          <a:bodyPr wrap="square" rtlCol="0">
            <a:spAutoFit/>
          </a:bodyPr>
          <a:lstStyle/>
          <a:p>
            <a:pPr algn="just"/>
            <a:r>
              <a:rPr lang="en-US" sz="3400" i="1" dirty="0">
                <a:solidFill>
                  <a:schemeClr val="bg1"/>
                </a:solidFill>
              </a:rPr>
              <a:t>13 Therefore, take up the full armor of God, so that you will be able to resist in the evil day, and having done everything, to stand firm. 14 </a:t>
            </a:r>
            <a:r>
              <a:rPr lang="en-US" sz="3400" b="1" i="1" u="sng" dirty="0">
                <a:solidFill>
                  <a:schemeClr val="bg1"/>
                </a:solidFill>
              </a:rPr>
              <a:t>Stand</a:t>
            </a:r>
            <a:r>
              <a:rPr lang="en-US" sz="3400" i="1" dirty="0">
                <a:solidFill>
                  <a:schemeClr val="bg1"/>
                </a:solidFill>
              </a:rPr>
              <a:t> </a:t>
            </a:r>
            <a:r>
              <a:rPr lang="en-US" sz="3400" b="1" i="1" u="sng" dirty="0">
                <a:solidFill>
                  <a:schemeClr val="bg1"/>
                </a:solidFill>
              </a:rPr>
              <a:t>firm</a:t>
            </a:r>
            <a:r>
              <a:rPr lang="en-US" sz="3400" i="1" dirty="0">
                <a:solidFill>
                  <a:schemeClr val="bg1"/>
                </a:solidFill>
              </a:rPr>
              <a:t> therefore, HAVING GIRDED YOUR LOINS WITH TRUTH, and HAVING PUT ON THE BREASTPLATE OF </a:t>
            </a:r>
            <a:r>
              <a:rPr lang="en-US" sz="3400" i="1" dirty="0" smtClean="0">
                <a:solidFill>
                  <a:schemeClr val="bg1"/>
                </a:solidFill>
              </a:rPr>
              <a:t>RIGHTEOUSNESS, 15 and </a:t>
            </a:r>
            <a:r>
              <a:rPr lang="en-US" sz="3400" i="1" dirty="0">
                <a:solidFill>
                  <a:schemeClr val="bg1"/>
                </a:solidFill>
              </a:rPr>
              <a:t>having shod YOUR FEET WITH THE PREPARATION OF THE GOSPEL OF </a:t>
            </a:r>
            <a:r>
              <a:rPr lang="en-US" sz="3400" i="1" dirty="0" smtClean="0">
                <a:solidFill>
                  <a:schemeClr val="bg1"/>
                </a:solidFill>
              </a:rPr>
              <a:t>PEACE. </a:t>
            </a:r>
            <a:r>
              <a:rPr lang="en-US" sz="3400" i="1" dirty="0" smtClean="0">
                <a:solidFill>
                  <a:schemeClr val="bg1"/>
                </a:solidFill>
              </a:rPr>
              <a:t>16 </a:t>
            </a:r>
            <a:r>
              <a:rPr lang="en-US" sz="3400" i="1" dirty="0">
                <a:solidFill>
                  <a:schemeClr val="bg1"/>
                </a:solidFill>
              </a:rPr>
              <a:t>in addition to all, taking up the shield of faith with which you will be able to extinguish all the flaming arrows of the evil one. </a:t>
            </a:r>
            <a:endParaRPr lang="en-US" sz="3400" dirty="0">
              <a:solidFill>
                <a:schemeClr val="bg1"/>
              </a:solidFill>
            </a:endParaRPr>
          </a:p>
          <a:p>
            <a:pPr algn="just"/>
            <a:endParaRPr lang="en-US" sz="3600" dirty="0">
              <a:solidFill>
                <a:schemeClr val="bg1"/>
              </a:solidFill>
            </a:endParaRPr>
          </a:p>
          <a:p>
            <a:pPr algn="just"/>
            <a:endParaRPr lang="en-US" sz="4000" dirty="0">
              <a:solidFill>
                <a:schemeClr val="bg1"/>
              </a:solidFill>
            </a:endParaRPr>
          </a:p>
        </p:txBody>
      </p:sp>
    </p:spTree>
    <p:extLst>
      <p:ext uri="{BB962C8B-B14F-4D97-AF65-F5344CB8AC3E}">
        <p14:creationId xmlns:p14="http://schemas.microsoft.com/office/powerpoint/2010/main" val="3807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Numbers 13-14</a:t>
            </a:r>
            <a:endParaRPr lang="en-US" sz="4800" dirty="0" smtClean="0">
              <a:solidFill>
                <a:schemeClr val="bg1"/>
              </a:solidFill>
            </a:endParaRPr>
          </a:p>
        </p:txBody>
      </p:sp>
      <p:sp>
        <p:nvSpPr>
          <p:cNvPr id="10" name="TextBox 9"/>
          <p:cNvSpPr txBox="1"/>
          <p:nvPr/>
        </p:nvSpPr>
        <p:spPr>
          <a:xfrm>
            <a:off x="304800" y="917912"/>
            <a:ext cx="8610600" cy="677108"/>
          </a:xfrm>
          <a:prstGeom prst="rect">
            <a:avLst/>
          </a:prstGeom>
          <a:noFill/>
        </p:spPr>
        <p:txBody>
          <a:bodyPr wrap="square" rtlCol="0">
            <a:spAutoFit/>
          </a:bodyPr>
          <a:lstStyle/>
          <a:p>
            <a:pPr algn="ctr"/>
            <a:r>
              <a:rPr lang="en-US" sz="3800" i="1" dirty="0" smtClean="0">
                <a:solidFill>
                  <a:schemeClr val="bg1"/>
                </a:solidFill>
              </a:rPr>
              <a:t>The Spying out of the Land</a:t>
            </a:r>
            <a:endParaRPr lang="en-US" sz="3800" dirty="0">
              <a:solidFill>
                <a:schemeClr val="bg1"/>
              </a:solidFill>
            </a:endParaRPr>
          </a:p>
        </p:txBody>
      </p:sp>
      <p:sp>
        <p:nvSpPr>
          <p:cNvPr id="6" name="TextBox 5"/>
          <p:cNvSpPr txBox="1"/>
          <p:nvPr/>
        </p:nvSpPr>
        <p:spPr>
          <a:xfrm>
            <a:off x="304800" y="1685092"/>
            <a:ext cx="8610600" cy="2308324"/>
          </a:xfrm>
          <a:prstGeom prst="rect">
            <a:avLst/>
          </a:prstGeom>
          <a:noFill/>
        </p:spPr>
        <p:txBody>
          <a:bodyPr wrap="square" rtlCol="0">
            <a:spAutoFit/>
          </a:bodyPr>
          <a:lstStyle/>
          <a:p>
            <a:pPr algn="just"/>
            <a:r>
              <a:rPr lang="en-US" sz="3600" dirty="0">
                <a:solidFill>
                  <a:schemeClr val="bg1"/>
                </a:solidFill>
              </a:rPr>
              <a:t>T</a:t>
            </a:r>
            <a:r>
              <a:rPr lang="en-US" sz="3600" dirty="0" smtClean="0">
                <a:solidFill>
                  <a:schemeClr val="bg1"/>
                </a:solidFill>
              </a:rPr>
              <a:t>he </a:t>
            </a:r>
            <a:r>
              <a:rPr lang="en-US" sz="3600" dirty="0">
                <a:solidFill>
                  <a:schemeClr val="bg1"/>
                </a:solidFill>
              </a:rPr>
              <a:t>spying out of the land was not so they could determine what Israel </a:t>
            </a:r>
            <a:r>
              <a:rPr lang="en-US" sz="3600" i="1" u="sng" dirty="0">
                <a:solidFill>
                  <a:schemeClr val="bg1"/>
                </a:solidFill>
              </a:rPr>
              <a:t>could</a:t>
            </a:r>
            <a:r>
              <a:rPr lang="en-US" sz="3600" dirty="0">
                <a:solidFill>
                  <a:schemeClr val="bg1"/>
                </a:solidFill>
              </a:rPr>
              <a:t> </a:t>
            </a:r>
            <a:r>
              <a:rPr lang="en-US" sz="3600" i="1" u="sng" dirty="0">
                <a:solidFill>
                  <a:schemeClr val="bg1"/>
                </a:solidFill>
              </a:rPr>
              <a:t>do</a:t>
            </a:r>
            <a:r>
              <a:rPr lang="en-US" sz="3600" dirty="0">
                <a:solidFill>
                  <a:schemeClr val="bg1"/>
                </a:solidFill>
              </a:rPr>
              <a:t>, but rather it was for them to see what God </a:t>
            </a:r>
            <a:r>
              <a:rPr lang="en-US" sz="3600" i="1" u="sng" dirty="0">
                <a:solidFill>
                  <a:schemeClr val="bg1"/>
                </a:solidFill>
              </a:rPr>
              <a:t>was going to do</a:t>
            </a:r>
            <a:r>
              <a:rPr lang="en-US"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40797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4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Numbers 14:8-9</a:t>
            </a:r>
            <a:endParaRPr lang="en-US" sz="4800" dirty="0" smtClean="0">
              <a:solidFill>
                <a:schemeClr val="bg1"/>
              </a:solidFill>
            </a:endParaRPr>
          </a:p>
        </p:txBody>
      </p:sp>
      <p:sp>
        <p:nvSpPr>
          <p:cNvPr id="7" name="TextBox 6"/>
          <p:cNvSpPr txBox="1"/>
          <p:nvPr/>
        </p:nvSpPr>
        <p:spPr>
          <a:xfrm>
            <a:off x="304800" y="1295400"/>
            <a:ext cx="8610600" cy="4524315"/>
          </a:xfrm>
          <a:prstGeom prst="rect">
            <a:avLst/>
          </a:prstGeom>
          <a:noFill/>
        </p:spPr>
        <p:txBody>
          <a:bodyPr wrap="square" rtlCol="0">
            <a:spAutoFit/>
          </a:bodyPr>
          <a:lstStyle/>
          <a:p>
            <a:pPr algn="just"/>
            <a:r>
              <a:rPr lang="en-US" sz="3600" i="1" dirty="0">
                <a:solidFill>
                  <a:schemeClr val="bg1"/>
                </a:solidFill>
              </a:rPr>
              <a:t>“8 If the LORD is pleased with us, then He </a:t>
            </a:r>
            <a:r>
              <a:rPr lang="en-US" sz="3600" i="1" u="sng" dirty="0">
                <a:solidFill>
                  <a:schemeClr val="bg1"/>
                </a:solidFill>
              </a:rPr>
              <a:t>will</a:t>
            </a:r>
            <a:r>
              <a:rPr lang="en-US" sz="3600" i="1" dirty="0">
                <a:solidFill>
                  <a:schemeClr val="bg1"/>
                </a:solidFill>
              </a:rPr>
              <a:t> bring us into this land and </a:t>
            </a:r>
            <a:r>
              <a:rPr lang="en-US" sz="3600" i="1" u="sng" dirty="0">
                <a:solidFill>
                  <a:schemeClr val="bg1"/>
                </a:solidFill>
              </a:rPr>
              <a:t>give</a:t>
            </a:r>
            <a:r>
              <a:rPr lang="en-US" sz="3600" i="1" dirty="0">
                <a:solidFill>
                  <a:schemeClr val="bg1"/>
                </a:solidFill>
              </a:rPr>
              <a:t> it to us — a land which flows with milk and honey. 9 Only do not rebel against the LORD; and do not fear the people of the land, for they will be our prey. Their protection has been removed from them, and the LORD is with us; do not fear them.” </a:t>
            </a:r>
            <a:endParaRPr lang="en-US" sz="3600" dirty="0">
              <a:solidFill>
                <a:schemeClr val="bg1"/>
              </a:solidFill>
            </a:endParaRPr>
          </a:p>
        </p:txBody>
      </p:sp>
    </p:spTree>
    <p:extLst>
      <p:ext uri="{BB962C8B-B14F-4D97-AF65-F5344CB8AC3E}">
        <p14:creationId xmlns:p14="http://schemas.microsoft.com/office/powerpoint/2010/main" val="366161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Psalm 28:5</a:t>
            </a:r>
            <a:endParaRPr lang="en-US" sz="4800" dirty="0" smtClean="0">
              <a:solidFill>
                <a:schemeClr val="bg1"/>
              </a:solidFill>
            </a:endParaRPr>
          </a:p>
        </p:txBody>
      </p:sp>
      <p:sp>
        <p:nvSpPr>
          <p:cNvPr id="7" name="TextBox 6"/>
          <p:cNvSpPr txBox="1"/>
          <p:nvPr/>
        </p:nvSpPr>
        <p:spPr>
          <a:xfrm>
            <a:off x="304800" y="1295400"/>
            <a:ext cx="8610600" cy="2308324"/>
          </a:xfrm>
          <a:prstGeom prst="rect">
            <a:avLst/>
          </a:prstGeom>
          <a:noFill/>
        </p:spPr>
        <p:txBody>
          <a:bodyPr wrap="square" rtlCol="0">
            <a:spAutoFit/>
          </a:bodyPr>
          <a:lstStyle/>
          <a:p>
            <a:pPr algn="just"/>
            <a:r>
              <a:rPr lang="en-US" sz="4800" i="1" dirty="0">
                <a:solidFill>
                  <a:schemeClr val="bg1"/>
                </a:solidFill>
              </a:rPr>
              <a:t>“The LORD is my strength and my shield; My heart trusts in Him, and I am helped.”</a:t>
            </a:r>
            <a:r>
              <a:rPr lang="en-US" sz="4800" dirty="0">
                <a:solidFill>
                  <a:schemeClr val="bg1"/>
                </a:solidFill>
              </a:rPr>
              <a:t> </a:t>
            </a:r>
          </a:p>
        </p:txBody>
      </p:sp>
    </p:spTree>
    <p:extLst>
      <p:ext uri="{BB962C8B-B14F-4D97-AF65-F5344CB8AC3E}">
        <p14:creationId xmlns:p14="http://schemas.microsoft.com/office/powerpoint/2010/main" val="365890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Summary of Ephesians 6:10-16</a:t>
            </a:r>
            <a:endParaRPr lang="en-US" sz="4800" dirty="0" smtClean="0">
              <a:solidFill>
                <a:schemeClr val="bg1"/>
              </a:solidFill>
            </a:endParaRPr>
          </a:p>
        </p:txBody>
      </p:sp>
      <p:sp>
        <p:nvSpPr>
          <p:cNvPr id="7" name="TextBox 6"/>
          <p:cNvSpPr txBox="1"/>
          <p:nvPr/>
        </p:nvSpPr>
        <p:spPr>
          <a:xfrm>
            <a:off x="304800" y="1295400"/>
            <a:ext cx="8610600" cy="5078313"/>
          </a:xfrm>
          <a:prstGeom prst="rect">
            <a:avLst/>
          </a:prstGeom>
          <a:noFill/>
        </p:spPr>
        <p:txBody>
          <a:bodyPr wrap="square" rtlCol="0">
            <a:spAutoFit/>
          </a:bodyPr>
          <a:lstStyle/>
          <a:p>
            <a:pPr marL="571500" indent="-571500" algn="just">
              <a:buFont typeface="Wingdings" panose="05000000000000000000" pitchFamily="2" charset="2"/>
              <a:buChar char="§"/>
            </a:pPr>
            <a:r>
              <a:rPr lang="en-US" sz="3600" i="1" dirty="0" smtClean="0">
                <a:solidFill>
                  <a:schemeClr val="bg1"/>
                </a:solidFill>
              </a:rPr>
              <a:t>We are in a life and death battle for our testimonies and for the souls of the lost.</a:t>
            </a:r>
          </a:p>
          <a:p>
            <a:pPr marL="571500" indent="-571500" algn="just">
              <a:buFont typeface="Wingdings" panose="05000000000000000000" pitchFamily="2" charset="2"/>
              <a:buChar char="§"/>
            </a:pPr>
            <a:r>
              <a:rPr lang="en-US" sz="3600" i="1" dirty="0" smtClean="0">
                <a:solidFill>
                  <a:schemeClr val="bg1"/>
                </a:solidFill>
              </a:rPr>
              <a:t>Main verb of Ephesians 6:10-20 – “</a:t>
            </a:r>
            <a:r>
              <a:rPr lang="en-US" sz="3600" b="1" i="1" dirty="0" smtClean="0">
                <a:solidFill>
                  <a:schemeClr val="bg1"/>
                </a:solidFill>
              </a:rPr>
              <a:t>be strong in the Lord and in the strength of His might”</a:t>
            </a:r>
            <a:r>
              <a:rPr lang="en-US" sz="3600" i="1" dirty="0" smtClean="0">
                <a:solidFill>
                  <a:schemeClr val="bg1"/>
                </a:solidFill>
              </a:rPr>
              <a:t> (v. 10)</a:t>
            </a:r>
          </a:p>
          <a:p>
            <a:pPr marL="571500" indent="-571500" algn="just">
              <a:buFont typeface="Wingdings" panose="05000000000000000000" pitchFamily="2" charset="2"/>
              <a:buChar char="§"/>
            </a:pPr>
            <a:r>
              <a:rPr lang="en-US" sz="3600" i="1" dirty="0" smtClean="0">
                <a:solidFill>
                  <a:schemeClr val="bg1"/>
                </a:solidFill>
              </a:rPr>
              <a:t>How? By </a:t>
            </a:r>
            <a:r>
              <a:rPr lang="en-US" sz="3600" b="1" i="1" dirty="0" smtClean="0">
                <a:solidFill>
                  <a:schemeClr val="bg1"/>
                </a:solidFill>
              </a:rPr>
              <a:t>“putting on” </a:t>
            </a:r>
            <a:r>
              <a:rPr lang="en-US" sz="3600" i="1" dirty="0" smtClean="0">
                <a:solidFill>
                  <a:schemeClr val="bg1"/>
                </a:solidFill>
              </a:rPr>
              <a:t>and </a:t>
            </a:r>
            <a:r>
              <a:rPr lang="en-US" sz="3600" b="1" i="1" dirty="0" smtClean="0">
                <a:solidFill>
                  <a:schemeClr val="bg1"/>
                </a:solidFill>
              </a:rPr>
              <a:t>“taking up the full armor of God”</a:t>
            </a:r>
            <a:r>
              <a:rPr lang="en-US" sz="3600" i="1" dirty="0" smtClean="0">
                <a:solidFill>
                  <a:schemeClr val="bg1"/>
                </a:solidFill>
              </a:rPr>
              <a:t> (v. 11, 13)</a:t>
            </a:r>
          </a:p>
          <a:p>
            <a:pPr marL="571500" indent="-571500" algn="just">
              <a:buFont typeface="Wingdings" panose="05000000000000000000" pitchFamily="2" charset="2"/>
              <a:buChar char="§"/>
            </a:pPr>
            <a:r>
              <a:rPr lang="en-US" sz="3600" i="1" dirty="0" smtClean="0">
                <a:solidFill>
                  <a:schemeClr val="bg1"/>
                </a:solidFill>
              </a:rPr>
              <a:t>How? </a:t>
            </a:r>
            <a:r>
              <a:rPr lang="en-US" sz="3600" b="1" i="1" dirty="0" smtClean="0">
                <a:solidFill>
                  <a:schemeClr val="bg1"/>
                </a:solidFill>
              </a:rPr>
              <a:t>“Stand firm”</a:t>
            </a:r>
            <a:r>
              <a:rPr lang="en-US" sz="3600" i="1" dirty="0" smtClean="0">
                <a:solidFill>
                  <a:schemeClr val="bg1"/>
                </a:solidFill>
              </a:rPr>
              <a:t> (v. 14) with the various pieces of the armor of God.</a:t>
            </a:r>
            <a:endParaRPr lang="en-US" sz="3600" dirty="0">
              <a:solidFill>
                <a:schemeClr val="bg1"/>
              </a:solidFill>
            </a:endParaRPr>
          </a:p>
        </p:txBody>
      </p:sp>
    </p:spTree>
    <p:extLst>
      <p:ext uri="{BB962C8B-B14F-4D97-AF65-F5344CB8AC3E}">
        <p14:creationId xmlns:p14="http://schemas.microsoft.com/office/powerpoint/2010/main" val="360801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7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75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“Put on” and “Take up”</a:t>
            </a:r>
            <a:endParaRPr lang="en-US" sz="4800" dirty="0" smtClean="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72683397"/>
              </p:ext>
            </p:extLst>
          </p:nvPr>
        </p:nvGraphicFramePr>
        <p:xfrm>
          <a:off x="304800" y="1397000"/>
          <a:ext cx="8610600" cy="4481830"/>
        </p:xfrm>
        <a:graphic>
          <a:graphicData uri="http://schemas.openxmlformats.org/drawingml/2006/table">
            <a:tbl>
              <a:tblPr firstRow="1" bandRow="1">
                <a:tableStyleId>{5C22544A-7EE6-4342-B048-85BDC9FD1C3A}</a:tableStyleId>
              </a:tblPr>
              <a:tblGrid>
                <a:gridCol w="4305300"/>
                <a:gridCol w="4305300"/>
              </a:tblGrid>
              <a:tr h="793750">
                <a:tc>
                  <a:txBody>
                    <a:bodyPr/>
                    <a:lstStyle/>
                    <a:p>
                      <a:pPr algn="ctr"/>
                      <a:r>
                        <a:rPr lang="en-US" sz="2800" dirty="0" smtClean="0"/>
                        <a:t>What believers “put on”</a:t>
                      </a:r>
                      <a:endParaRPr lang="en-US" sz="2800" dirty="0"/>
                    </a:p>
                  </a:txBody>
                  <a:tcPr/>
                </a:tc>
                <a:tc>
                  <a:txBody>
                    <a:bodyPr/>
                    <a:lstStyle/>
                    <a:p>
                      <a:pPr algn="ctr"/>
                      <a:r>
                        <a:rPr lang="en-US" sz="2800" dirty="0" smtClean="0"/>
                        <a:t>What believers “take up”</a:t>
                      </a:r>
                      <a:endParaRPr lang="en-US" sz="2800" dirty="0"/>
                    </a:p>
                  </a:txBody>
                  <a:tcPr/>
                </a:tc>
              </a:tr>
              <a:tr h="793750">
                <a:tc>
                  <a:txBody>
                    <a:bodyPr/>
                    <a:lstStyle/>
                    <a:p>
                      <a:pPr algn="ctr"/>
                      <a:r>
                        <a:rPr lang="en-US" sz="2800" dirty="0" smtClean="0"/>
                        <a:t>Belt of Truth (v. 14a)</a:t>
                      </a:r>
                    </a:p>
                    <a:p>
                      <a:pPr algn="ctr"/>
                      <a:endParaRPr lang="en-US" sz="2800" dirty="0"/>
                    </a:p>
                  </a:txBody>
                  <a:tcPr/>
                </a:tc>
                <a:tc>
                  <a:txBody>
                    <a:bodyPr/>
                    <a:lstStyle/>
                    <a:p>
                      <a:pPr algn="ctr"/>
                      <a:r>
                        <a:rPr lang="en-US" sz="2800" dirty="0" smtClean="0"/>
                        <a:t>The</a:t>
                      </a:r>
                      <a:r>
                        <a:rPr lang="en-US" sz="2800" baseline="0" dirty="0" smtClean="0"/>
                        <a:t> Shield of Faith (16)</a:t>
                      </a:r>
                    </a:p>
                    <a:p>
                      <a:pPr algn="ctr"/>
                      <a:endParaRPr lang="en-US" sz="2800" dirty="0"/>
                    </a:p>
                  </a:txBody>
                  <a:tcPr/>
                </a:tc>
              </a:tr>
              <a:tr h="793750">
                <a:tc>
                  <a:txBody>
                    <a:bodyPr/>
                    <a:lstStyle/>
                    <a:p>
                      <a:pPr algn="ctr"/>
                      <a:r>
                        <a:rPr lang="en-US" sz="2800" dirty="0" smtClean="0"/>
                        <a:t>Breastplate of Righteousness </a:t>
                      </a:r>
                    </a:p>
                    <a:p>
                      <a:pPr algn="ctr"/>
                      <a:r>
                        <a:rPr lang="en-US" sz="2800" dirty="0" smtClean="0"/>
                        <a:t>(v.</a:t>
                      </a:r>
                      <a:r>
                        <a:rPr lang="en-US" sz="2800" baseline="0" dirty="0" smtClean="0"/>
                        <a:t> 14b)</a:t>
                      </a:r>
                      <a:endParaRPr lang="en-US" sz="2800" dirty="0"/>
                    </a:p>
                  </a:txBody>
                  <a:tcPr/>
                </a:tc>
                <a:tc>
                  <a:txBody>
                    <a:bodyPr/>
                    <a:lstStyle/>
                    <a:p>
                      <a:pPr algn="ctr"/>
                      <a:r>
                        <a:rPr lang="en-US" sz="2800" dirty="0" smtClean="0"/>
                        <a:t>The</a:t>
                      </a:r>
                      <a:r>
                        <a:rPr lang="en-US" sz="2800" baseline="0" dirty="0" smtClean="0"/>
                        <a:t> Helmet of Salvation (17a)</a:t>
                      </a:r>
                      <a:endParaRPr lang="en-US" sz="2800" dirty="0"/>
                    </a:p>
                  </a:txBody>
                  <a:tcPr/>
                </a:tc>
              </a:tr>
              <a:tr h="793750">
                <a:tc>
                  <a:txBody>
                    <a:bodyPr/>
                    <a:lstStyle/>
                    <a:p>
                      <a:pPr algn="ctr"/>
                      <a:r>
                        <a:rPr lang="en-US" sz="2800" dirty="0" smtClean="0"/>
                        <a:t>Feet</a:t>
                      </a:r>
                      <a:r>
                        <a:rPr lang="en-US" sz="2800" baseline="0" dirty="0" smtClean="0"/>
                        <a:t> Shod with the </a:t>
                      </a:r>
                    </a:p>
                    <a:p>
                      <a:pPr algn="ctr"/>
                      <a:r>
                        <a:rPr lang="en-US" sz="2800" baseline="0" dirty="0" smtClean="0"/>
                        <a:t>Gospel of Peace </a:t>
                      </a:r>
                    </a:p>
                    <a:p>
                      <a:pPr algn="ctr"/>
                      <a:r>
                        <a:rPr lang="en-US" sz="2800" baseline="0" dirty="0" smtClean="0"/>
                        <a:t>(v. 15)</a:t>
                      </a:r>
                      <a:endParaRPr lang="en-US" sz="2800" dirty="0"/>
                    </a:p>
                  </a:txBody>
                  <a:tcPr/>
                </a:tc>
                <a:tc>
                  <a:txBody>
                    <a:bodyPr/>
                    <a:lstStyle/>
                    <a:p>
                      <a:pPr algn="ctr"/>
                      <a:r>
                        <a:rPr lang="en-US" sz="2800" dirty="0" smtClean="0"/>
                        <a:t>The Sword of the Spirit (17b)</a:t>
                      </a:r>
                      <a:endParaRPr lang="en-US" sz="2800" dirty="0"/>
                    </a:p>
                  </a:txBody>
                  <a:tcPr/>
                </a:tc>
              </a:tr>
            </a:tbl>
          </a:graphicData>
        </a:graphic>
      </p:graphicFrame>
    </p:spTree>
    <p:extLst>
      <p:ext uri="{BB962C8B-B14F-4D97-AF65-F5344CB8AC3E}">
        <p14:creationId xmlns:p14="http://schemas.microsoft.com/office/powerpoint/2010/main" val="385493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6:16</a:t>
            </a:r>
            <a:endParaRPr lang="en-US" sz="4800" dirty="0">
              <a:solidFill>
                <a:schemeClr val="bg1"/>
              </a:solidFill>
            </a:endParaRPr>
          </a:p>
        </p:txBody>
      </p:sp>
      <p:sp>
        <p:nvSpPr>
          <p:cNvPr id="10" name="TextBox 9"/>
          <p:cNvSpPr txBox="1"/>
          <p:nvPr/>
        </p:nvSpPr>
        <p:spPr>
          <a:xfrm>
            <a:off x="304800" y="914400"/>
            <a:ext cx="8610600" cy="4401205"/>
          </a:xfrm>
          <a:prstGeom prst="rect">
            <a:avLst/>
          </a:prstGeom>
          <a:noFill/>
        </p:spPr>
        <p:txBody>
          <a:bodyPr wrap="square" rtlCol="0">
            <a:spAutoFit/>
          </a:bodyPr>
          <a:lstStyle/>
          <a:p>
            <a:pPr algn="just"/>
            <a:r>
              <a:rPr lang="en-US" sz="4000" i="1" dirty="0">
                <a:solidFill>
                  <a:schemeClr val="bg1"/>
                </a:solidFill>
              </a:rPr>
              <a:t>T</a:t>
            </a:r>
            <a:r>
              <a:rPr lang="en-US" sz="4000" i="1" dirty="0" smtClean="0">
                <a:solidFill>
                  <a:schemeClr val="bg1"/>
                </a:solidFill>
              </a:rPr>
              <a:t>o </a:t>
            </a:r>
            <a:r>
              <a:rPr lang="en-US" sz="4000" i="1" dirty="0">
                <a:solidFill>
                  <a:schemeClr val="bg1"/>
                </a:solidFill>
              </a:rPr>
              <a:t>be successful in spiritual warfare, we must predetermine to be ready for battle by appropriating and incorporating each piece of our armor; </a:t>
            </a:r>
            <a:r>
              <a:rPr lang="en-US" sz="4000" i="1" dirty="0">
                <a:solidFill>
                  <a:schemeClr val="bg1"/>
                </a:solidFill>
              </a:rPr>
              <a:t>taking up the shield of faith – which is a total trust and confidence in the Person and promises of God. </a:t>
            </a:r>
            <a:endParaRPr lang="en-US" sz="4000"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22310</TotalTime>
  <Words>1179</Words>
  <Application>Microsoft Office PowerPoint</Application>
  <PresentationFormat>On-screen Show (4:3)</PresentationFormat>
  <Paragraphs>82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680</cp:revision>
  <dcterms:created xsi:type="dcterms:W3CDTF">2013-08-08T16:28:40Z</dcterms:created>
  <dcterms:modified xsi:type="dcterms:W3CDTF">2017-07-01T21:48:17Z</dcterms:modified>
</cp:coreProperties>
</file>