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455" r:id="rId2"/>
    <p:sldId id="818" r:id="rId3"/>
    <p:sldId id="1497" r:id="rId4"/>
    <p:sldId id="1402" r:id="rId5"/>
    <p:sldId id="1570" r:id="rId6"/>
    <p:sldId id="1571" r:id="rId7"/>
    <p:sldId id="1572" r:id="rId8"/>
    <p:sldId id="1419" r:id="rId9"/>
    <p:sldId id="1554" r:id="rId10"/>
    <p:sldId id="1573" r:id="rId11"/>
    <p:sldId id="1574" r:id="rId12"/>
    <p:sldId id="1575" r:id="rId13"/>
    <p:sldId id="1555" r:id="rId14"/>
    <p:sldId id="1576" r:id="rId15"/>
    <p:sldId id="1557" r:id="rId16"/>
    <p:sldId id="1577" r:id="rId17"/>
    <p:sldId id="1578" r:id="rId18"/>
    <p:sldId id="1579" r:id="rId19"/>
    <p:sldId id="1580" r:id="rId20"/>
    <p:sldId id="1581" r:id="rId21"/>
    <p:sldId id="1582" r:id="rId22"/>
    <p:sldId id="85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6/23/2017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a:t>
            </a:r>
            <a:r>
              <a:rPr lang="en-US" sz="4000" b="1" dirty="0" smtClean="0">
                <a:solidFill>
                  <a:schemeClr val="bg1"/>
                </a:solidFill>
              </a:rPr>
              <a:t>the gospel of peace</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 therefore…HAVING SHOD YOUR FEET WITH THE PREPARATION OF THE GOSPEL OF PEACE (Ephesians 6:14a; 15</a:t>
            </a:r>
            <a:r>
              <a:rPr lang="en-US" sz="2800" i="1" dirty="0" smtClean="0">
                <a:solidFill>
                  <a:schemeClr val="bg1"/>
                </a:solidFill>
              </a:rPr>
              <a:t>)</a:t>
            </a:r>
          </a:p>
        </p:txBody>
      </p:sp>
      <p:sp>
        <p:nvSpPr>
          <p:cNvPr id="3" name="TextBox 2"/>
          <p:cNvSpPr txBox="1"/>
          <p:nvPr/>
        </p:nvSpPr>
        <p:spPr>
          <a:xfrm>
            <a:off x="304800" y="2914471"/>
            <a:ext cx="8610600" cy="646331"/>
          </a:xfrm>
          <a:prstGeom prst="rect">
            <a:avLst/>
          </a:prstGeom>
          <a:noFill/>
        </p:spPr>
        <p:txBody>
          <a:bodyPr wrap="square" rtlCol="0">
            <a:spAutoFit/>
          </a:bodyPr>
          <a:lstStyle/>
          <a:p>
            <a:pPr marL="742950" indent="-742950" algn="just">
              <a:buAutoNum type="alphaUcPeriod"/>
            </a:pPr>
            <a:r>
              <a:rPr lang="en-US" sz="3600" b="1" dirty="0" smtClean="0">
                <a:solidFill>
                  <a:schemeClr val="bg1"/>
                </a:solidFill>
              </a:rPr>
              <a:t>The message </a:t>
            </a:r>
          </a:p>
        </p:txBody>
      </p:sp>
      <p:sp>
        <p:nvSpPr>
          <p:cNvPr id="6" name="TextBox 5"/>
          <p:cNvSpPr txBox="1"/>
          <p:nvPr/>
        </p:nvSpPr>
        <p:spPr>
          <a:xfrm>
            <a:off x="304800" y="3733800"/>
            <a:ext cx="8610600" cy="2308324"/>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smtClean="0">
                <a:solidFill>
                  <a:schemeClr val="bg1"/>
                </a:solidFill>
              </a:rPr>
              <a:t>The </a:t>
            </a:r>
            <a:r>
              <a:rPr lang="en-US" sz="3600" dirty="0">
                <a:solidFill>
                  <a:schemeClr val="bg1"/>
                </a:solidFill>
              </a:rPr>
              <a:t>gospel (“good message”)</a:t>
            </a:r>
          </a:p>
          <a:p>
            <a:pPr marL="571500" indent="-571500" algn="just">
              <a:buFont typeface="Wingdings" panose="05000000000000000000" pitchFamily="2" charset="2"/>
              <a:buChar char="§"/>
            </a:pPr>
            <a:r>
              <a:rPr lang="en-US" sz="3600" dirty="0" smtClean="0">
                <a:solidFill>
                  <a:schemeClr val="bg1"/>
                </a:solidFill>
              </a:rPr>
              <a:t>It is a message of “peace” – calm; quiet; rest; reconciliation.</a:t>
            </a:r>
          </a:p>
          <a:p>
            <a:pPr marL="571500" indent="-571500" algn="just">
              <a:buFont typeface="Wingdings" panose="05000000000000000000" pitchFamily="2" charset="2"/>
              <a:buChar char="§"/>
            </a:pPr>
            <a:r>
              <a:rPr lang="en-US" sz="3600" dirty="0" smtClean="0">
                <a:solidFill>
                  <a:schemeClr val="bg1"/>
                </a:solidFill>
              </a:rPr>
              <a:t>Turn to Romans 5:1-10</a:t>
            </a:r>
            <a:endParaRPr lang="en-US" sz="3600" dirty="0">
              <a:solidFill>
                <a:schemeClr val="bg1"/>
              </a:solidFill>
            </a:endParaRPr>
          </a:p>
        </p:txBody>
      </p:sp>
    </p:spTree>
    <p:extLst>
      <p:ext uri="{BB962C8B-B14F-4D97-AF65-F5344CB8AC3E}">
        <p14:creationId xmlns:p14="http://schemas.microsoft.com/office/powerpoint/2010/main" val="17686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2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par>
                          <p:cTn id="16" fill="hold">
                            <p:stCondLst>
                              <p:cond delay="11000"/>
                            </p:stCondLst>
                            <p:childTnLst>
                              <p:par>
                                <p:cTn id="17" presetID="10" presetClass="entr" presetSubtype="0" fill="hold" nodeType="afterEffect">
                                  <p:stCondLst>
                                    <p:cond delay="525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750"/>
                                        <p:tgtEl>
                                          <p:spTgt spid="6">
                                            <p:txEl>
                                              <p:pRg st="1" end="1"/>
                                            </p:txEl>
                                          </p:spTgt>
                                        </p:tgtEl>
                                      </p:cBhvr>
                                    </p:animEffect>
                                  </p:childTnLst>
                                </p:cTn>
                              </p:par>
                            </p:childTnLst>
                          </p:cTn>
                        </p:par>
                        <p:par>
                          <p:cTn id="20" fill="hold">
                            <p:stCondLst>
                              <p:cond delay="19000"/>
                            </p:stCondLst>
                            <p:childTnLst>
                              <p:par>
                                <p:cTn id="21" presetID="10" presetClass="entr" presetSubtype="0" fill="hold" nodeType="afterEffect">
                                  <p:stCondLst>
                                    <p:cond delay="525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2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a:t>
            </a:r>
            <a:r>
              <a:rPr lang="en-US" sz="4000" b="1" dirty="0" smtClean="0">
                <a:solidFill>
                  <a:schemeClr val="bg1"/>
                </a:solidFill>
              </a:rPr>
              <a:t>the gospel of peace</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 therefore…HAVING SHOD YOUR FEET WITH THE PREPARATION OF THE GOSPEL OF PEACE (Ephesians 6:14a; 15</a:t>
            </a:r>
            <a:r>
              <a:rPr lang="en-US" sz="2800" i="1" dirty="0" smtClean="0">
                <a:solidFill>
                  <a:schemeClr val="bg1"/>
                </a:solidFill>
              </a:rPr>
              <a:t>)</a:t>
            </a:r>
          </a:p>
        </p:txBody>
      </p:sp>
      <p:sp>
        <p:nvSpPr>
          <p:cNvPr id="3" name="TextBox 2"/>
          <p:cNvSpPr txBox="1"/>
          <p:nvPr/>
        </p:nvSpPr>
        <p:spPr>
          <a:xfrm>
            <a:off x="304800" y="2914471"/>
            <a:ext cx="8610600" cy="646331"/>
          </a:xfrm>
          <a:prstGeom prst="rect">
            <a:avLst/>
          </a:prstGeom>
          <a:noFill/>
        </p:spPr>
        <p:txBody>
          <a:bodyPr wrap="square" rtlCol="0">
            <a:spAutoFit/>
          </a:bodyPr>
          <a:lstStyle/>
          <a:p>
            <a:pPr marL="742950" indent="-742950" algn="just">
              <a:buFont typeface="+mj-lt"/>
              <a:buAutoNum type="alphaUcPeriod" startAt="2"/>
            </a:pPr>
            <a:r>
              <a:rPr lang="en-US" sz="3600" b="1" dirty="0" smtClean="0">
                <a:solidFill>
                  <a:schemeClr val="bg1"/>
                </a:solidFill>
              </a:rPr>
              <a:t>The meaning</a:t>
            </a:r>
          </a:p>
        </p:txBody>
      </p:sp>
      <p:sp>
        <p:nvSpPr>
          <p:cNvPr id="6" name="TextBox 5"/>
          <p:cNvSpPr txBox="1"/>
          <p:nvPr/>
        </p:nvSpPr>
        <p:spPr>
          <a:xfrm>
            <a:off x="304800" y="3733800"/>
            <a:ext cx="8610600" cy="2862322"/>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smtClean="0">
                <a:solidFill>
                  <a:schemeClr val="bg1"/>
                </a:solidFill>
              </a:rPr>
              <a:t>The “preparation” – readiness</a:t>
            </a:r>
          </a:p>
          <a:p>
            <a:pPr algn="just"/>
            <a:endParaRPr lang="en-US" sz="3600" i="1" dirty="0">
              <a:solidFill>
                <a:schemeClr val="bg1"/>
              </a:solidFill>
            </a:endParaRPr>
          </a:p>
          <a:p>
            <a:pPr algn="just"/>
            <a:r>
              <a:rPr lang="en-US" sz="3600" i="1" dirty="0" smtClean="0">
                <a:solidFill>
                  <a:schemeClr val="bg1"/>
                </a:solidFill>
              </a:rPr>
              <a:t>“Remind </a:t>
            </a:r>
            <a:r>
              <a:rPr lang="en-US" sz="3600" i="1" dirty="0">
                <a:solidFill>
                  <a:schemeClr val="bg1"/>
                </a:solidFill>
              </a:rPr>
              <a:t>them to be subject to rulers, to authorities, to be obedient, to be </a:t>
            </a:r>
            <a:r>
              <a:rPr lang="en-US" sz="3600" b="1" i="1" u="sng" dirty="0">
                <a:solidFill>
                  <a:schemeClr val="bg1"/>
                </a:solidFill>
              </a:rPr>
              <a:t>ready</a:t>
            </a:r>
            <a:r>
              <a:rPr lang="en-US" sz="3600" i="1" dirty="0">
                <a:solidFill>
                  <a:schemeClr val="bg1"/>
                </a:solidFill>
              </a:rPr>
              <a:t> for every good deed…”</a:t>
            </a:r>
            <a:r>
              <a:rPr lang="en-US" sz="3600" dirty="0">
                <a:solidFill>
                  <a:schemeClr val="bg1"/>
                </a:solidFill>
              </a:rPr>
              <a:t> </a:t>
            </a:r>
            <a:r>
              <a:rPr lang="en-US" sz="3600" dirty="0" smtClean="0">
                <a:solidFill>
                  <a:schemeClr val="bg1"/>
                </a:solidFill>
              </a:rPr>
              <a:t> (Titus 3:1)</a:t>
            </a:r>
            <a:endParaRPr lang="en-US" sz="3600" dirty="0">
              <a:solidFill>
                <a:schemeClr val="bg1"/>
              </a:solidFill>
            </a:endParaRPr>
          </a:p>
        </p:txBody>
      </p:sp>
    </p:spTree>
    <p:extLst>
      <p:ext uri="{BB962C8B-B14F-4D97-AF65-F5344CB8AC3E}">
        <p14:creationId xmlns:p14="http://schemas.microsoft.com/office/powerpoint/2010/main" val="341092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2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par>
                          <p:cTn id="16" fill="hold">
                            <p:stCondLst>
                              <p:cond delay="11000"/>
                            </p:stCondLst>
                            <p:childTnLst>
                              <p:par>
                                <p:cTn id="17" presetID="10" presetClass="entr" presetSubtype="0" fill="hold" nodeType="afterEffect">
                                  <p:stCondLst>
                                    <p:cond delay="2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a:t>
            </a:r>
            <a:r>
              <a:rPr lang="en-US" sz="4000" b="1" dirty="0" smtClean="0">
                <a:solidFill>
                  <a:schemeClr val="bg1"/>
                </a:solidFill>
              </a:rPr>
              <a:t>the gospel of peace</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 therefore…HAVING SHOD YOUR FEET WITH THE PREPARATION OF THE GOSPEL OF PEACE (Ephesians 6:14a; 15</a:t>
            </a:r>
            <a:r>
              <a:rPr lang="en-US" sz="2800" i="1" dirty="0" smtClean="0">
                <a:solidFill>
                  <a:schemeClr val="bg1"/>
                </a:solidFill>
              </a:rPr>
              <a:t>)</a:t>
            </a:r>
          </a:p>
        </p:txBody>
      </p:sp>
      <p:sp>
        <p:nvSpPr>
          <p:cNvPr id="3" name="TextBox 2"/>
          <p:cNvSpPr txBox="1"/>
          <p:nvPr/>
        </p:nvSpPr>
        <p:spPr>
          <a:xfrm>
            <a:off x="304800" y="2914471"/>
            <a:ext cx="8610600" cy="646331"/>
          </a:xfrm>
          <a:prstGeom prst="rect">
            <a:avLst/>
          </a:prstGeom>
          <a:noFill/>
        </p:spPr>
        <p:txBody>
          <a:bodyPr wrap="square" rtlCol="0">
            <a:spAutoFit/>
          </a:bodyPr>
          <a:lstStyle/>
          <a:p>
            <a:pPr marL="742950" indent="-742950" algn="just">
              <a:buFont typeface="+mj-lt"/>
              <a:buAutoNum type="alphaUcPeriod" startAt="3"/>
            </a:pPr>
            <a:r>
              <a:rPr lang="en-US" sz="3600" b="1" dirty="0" smtClean="0">
                <a:solidFill>
                  <a:schemeClr val="bg1"/>
                </a:solidFill>
              </a:rPr>
              <a:t>The method</a:t>
            </a:r>
          </a:p>
        </p:txBody>
      </p:sp>
      <p:sp>
        <p:nvSpPr>
          <p:cNvPr id="6" name="TextBox 5"/>
          <p:cNvSpPr txBox="1"/>
          <p:nvPr/>
        </p:nvSpPr>
        <p:spPr>
          <a:xfrm>
            <a:off x="304800" y="3733800"/>
            <a:ext cx="8610600" cy="2308324"/>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smtClean="0">
                <a:solidFill>
                  <a:schemeClr val="bg1"/>
                </a:solidFill>
              </a:rPr>
              <a:t>The “having shod” – binding your sandals under your feet (i.e. – sure footing in gospel truth)</a:t>
            </a:r>
          </a:p>
          <a:p>
            <a:pPr algn="just"/>
            <a:endParaRPr lang="en-US" sz="3600" i="1" dirty="0">
              <a:solidFill>
                <a:schemeClr val="bg1"/>
              </a:solidFill>
            </a:endParaRPr>
          </a:p>
        </p:txBody>
      </p:sp>
    </p:spTree>
    <p:extLst>
      <p:ext uri="{BB962C8B-B14F-4D97-AF65-F5344CB8AC3E}">
        <p14:creationId xmlns:p14="http://schemas.microsoft.com/office/powerpoint/2010/main" val="39102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2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8:37-39</a:t>
            </a:r>
            <a:endParaRPr lang="en-US" sz="4800" dirty="0" smtClean="0">
              <a:solidFill>
                <a:schemeClr val="bg1"/>
              </a:solidFill>
            </a:endParaRPr>
          </a:p>
        </p:txBody>
      </p:sp>
      <p:sp>
        <p:nvSpPr>
          <p:cNvPr id="10" name="TextBox 9"/>
          <p:cNvSpPr txBox="1"/>
          <p:nvPr/>
        </p:nvSpPr>
        <p:spPr>
          <a:xfrm>
            <a:off x="304800" y="932795"/>
            <a:ext cx="8610600" cy="5355312"/>
          </a:xfrm>
          <a:prstGeom prst="rect">
            <a:avLst/>
          </a:prstGeom>
          <a:noFill/>
        </p:spPr>
        <p:txBody>
          <a:bodyPr wrap="square" rtlCol="0">
            <a:spAutoFit/>
          </a:bodyPr>
          <a:lstStyle/>
          <a:p>
            <a:pPr algn="just"/>
            <a:r>
              <a:rPr lang="en-US" sz="3800" i="1" dirty="0">
                <a:solidFill>
                  <a:schemeClr val="bg1"/>
                </a:solidFill>
              </a:rPr>
              <a:t>“37 But in all these things we overwhelmingly conquer through Him who loved us. 38 For I am convinced that neither death, nor life, nor angels, nor principalities, nor things present, nor things to come, nor powers, 39 nor height, nor depth, nor any other created thing, will be able to separate us from the love of God, which is in Christ Jesus our Lord.”</a:t>
            </a:r>
            <a:r>
              <a:rPr lang="en-US" sz="3800"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14501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b="1" dirty="0" smtClean="0">
                <a:solidFill>
                  <a:schemeClr val="bg1"/>
                </a:solidFill>
              </a:rPr>
              <a:t>“having shod your feet…”</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 therefore…HAVING SHOD YOUR FEET WITH THE PREPARATION OF THE GOSPEL OF PEACE (Ephesians 6:14a; 15)</a:t>
            </a:r>
          </a:p>
        </p:txBody>
      </p:sp>
      <p:sp>
        <p:nvSpPr>
          <p:cNvPr id="3" name="TextBox 2"/>
          <p:cNvSpPr txBox="1"/>
          <p:nvPr/>
        </p:nvSpPr>
        <p:spPr>
          <a:xfrm>
            <a:off x="304800" y="2984480"/>
            <a:ext cx="8610600" cy="3416320"/>
          </a:xfrm>
          <a:prstGeom prst="rect">
            <a:avLst/>
          </a:prstGeom>
          <a:noFill/>
        </p:spPr>
        <p:txBody>
          <a:bodyPr wrap="square" rtlCol="0">
            <a:spAutoFit/>
          </a:bodyPr>
          <a:lstStyle/>
          <a:p>
            <a:pPr algn="just"/>
            <a:r>
              <a:rPr lang="en-US" sz="3600" i="1" dirty="0" smtClean="0">
                <a:solidFill>
                  <a:schemeClr val="bg1"/>
                </a:solidFill>
              </a:rPr>
              <a:t>“The </a:t>
            </a:r>
            <a:r>
              <a:rPr lang="en-US" sz="3600" i="1" dirty="0">
                <a:solidFill>
                  <a:schemeClr val="bg1"/>
                </a:solidFill>
              </a:rPr>
              <a:t>believer is not to go out without </a:t>
            </a:r>
            <a:r>
              <a:rPr lang="en-US" sz="3600" i="1" u="sng" dirty="0">
                <a:solidFill>
                  <a:schemeClr val="bg1"/>
                </a:solidFill>
              </a:rPr>
              <a:t>securing in his heart and mind the realities of what it is God has done</a:t>
            </a:r>
            <a:r>
              <a:rPr lang="en-US" sz="3600" i="1" dirty="0">
                <a:solidFill>
                  <a:schemeClr val="bg1"/>
                </a:solidFill>
              </a:rPr>
              <a:t> for him to save him as well as God’s promises to him to carry him through life’s journeys and troubles</a:t>
            </a:r>
            <a:r>
              <a:rPr lang="en-US" sz="3600" i="1" dirty="0" smtClean="0">
                <a:solidFill>
                  <a:schemeClr val="bg1"/>
                </a:solidFill>
              </a:rPr>
              <a:t>.”</a:t>
            </a:r>
            <a:endParaRPr lang="en-US" sz="3600" i="1" dirty="0">
              <a:solidFill>
                <a:schemeClr val="bg1"/>
              </a:solidFill>
            </a:endParaRPr>
          </a:p>
          <a:p>
            <a:pPr algn="just"/>
            <a:endParaRPr lang="en-US" sz="3600" dirty="0">
              <a:solidFill>
                <a:schemeClr val="bg1"/>
              </a:solidFill>
            </a:endParaRPr>
          </a:p>
        </p:txBody>
      </p:sp>
    </p:spTree>
    <p:extLst>
      <p:ext uri="{BB962C8B-B14F-4D97-AF65-F5344CB8AC3E}">
        <p14:creationId xmlns:p14="http://schemas.microsoft.com/office/powerpoint/2010/main" val="23810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6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Milton Vincent</a:t>
            </a:r>
            <a:endParaRPr lang="en-US" sz="4800" dirty="0" smtClean="0">
              <a:solidFill>
                <a:schemeClr val="bg1"/>
              </a:solidFill>
            </a:endParaRPr>
          </a:p>
        </p:txBody>
      </p:sp>
      <p:sp>
        <p:nvSpPr>
          <p:cNvPr id="10" name="TextBox 9"/>
          <p:cNvSpPr txBox="1"/>
          <p:nvPr/>
        </p:nvSpPr>
        <p:spPr>
          <a:xfrm>
            <a:off x="304800" y="932795"/>
            <a:ext cx="8610600" cy="5632311"/>
          </a:xfrm>
          <a:prstGeom prst="rect">
            <a:avLst/>
          </a:prstGeom>
          <a:noFill/>
        </p:spPr>
        <p:txBody>
          <a:bodyPr wrap="square" rtlCol="0">
            <a:spAutoFit/>
          </a:bodyPr>
          <a:lstStyle/>
          <a:p>
            <a:pPr algn="just"/>
            <a:r>
              <a:rPr lang="en-US" sz="3600" i="1" dirty="0">
                <a:solidFill>
                  <a:schemeClr val="bg1"/>
                </a:solidFill>
              </a:rPr>
              <a:t>“The gospel is so foolish (according to my natural wisdom), so scandalous (according to my conscience), and so incredible (according to my timid heart ), that it is a daily battle to believe the full scope of it as I should. There is simply no other way to compete with the forebodings of my conscience, the </a:t>
            </a:r>
            <a:r>
              <a:rPr lang="en-US" sz="3600" i="1" dirty="0" err="1">
                <a:solidFill>
                  <a:schemeClr val="bg1"/>
                </a:solidFill>
              </a:rPr>
              <a:t>condemnings</a:t>
            </a:r>
            <a:r>
              <a:rPr lang="en-US" sz="3600" i="1" dirty="0">
                <a:solidFill>
                  <a:schemeClr val="bg1"/>
                </a:solidFill>
              </a:rPr>
              <a:t> of my heart, and the lies of the world and the Devil than to overwhelm such things with daily </a:t>
            </a:r>
            <a:r>
              <a:rPr lang="en-US" sz="3600" i="1" dirty="0" err="1">
                <a:solidFill>
                  <a:schemeClr val="bg1"/>
                </a:solidFill>
              </a:rPr>
              <a:t>rehearsings</a:t>
            </a:r>
            <a:r>
              <a:rPr lang="en-US" sz="3600" i="1" dirty="0">
                <a:solidFill>
                  <a:schemeClr val="bg1"/>
                </a:solidFill>
              </a:rPr>
              <a:t> of the gospel.”</a:t>
            </a:r>
            <a:endParaRPr lang="en-US" sz="3600" dirty="0">
              <a:solidFill>
                <a:schemeClr val="bg1"/>
              </a:solidFill>
            </a:endParaRPr>
          </a:p>
        </p:txBody>
      </p:sp>
    </p:spTree>
    <p:extLst>
      <p:ext uri="{BB962C8B-B14F-4D97-AF65-F5344CB8AC3E}">
        <p14:creationId xmlns:p14="http://schemas.microsoft.com/office/powerpoint/2010/main" val="600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b="1" dirty="0" smtClean="0">
                <a:solidFill>
                  <a:schemeClr val="bg1"/>
                </a:solidFill>
              </a:rPr>
              <a:t>“having shod your feet…”</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 therefore…HAVING SHOD YOUR FEET WITH THE PREPARATION OF THE GOSPEL OF PEACE (Ephesians 6:14a; 15)</a:t>
            </a:r>
          </a:p>
        </p:txBody>
      </p:sp>
      <p:sp>
        <p:nvSpPr>
          <p:cNvPr id="3" name="TextBox 2"/>
          <p:cNvSpPr txBox="1"/>
          <p:nvPr/>
        </p:nvSpPr>
        <p:spPr>
          <a:xfrm>
            <a:off x="304800" y="2984480"/>
            <a:ext cx="8610600" cy="2862322"/>
          </a:xfrm>
          <a:prstGeom prst="rect">
            <a:avLst/>
          </a:prstGeom>
          <a:noFill/>
        </p:spPr>
        <p:txBody>
          <a:bodyPr wrap="square" rtlCol="0">
            <a:spAutoFit/>
          </a:bodyPr>
          <a:lstStyle/>
          <a:p>
            <a:pPr marL="742950" indent="-742950" algn="just">
              <a:buAutoNum type="alphaUcPeriod"/>
            </a:pPr>
            <a:r>
              <a:rPr lang="en-US" sz="3600" i="1" dirty="0" smtClean="0">
                <a:solidFill>
                  <a:schemeClr val="bg1"/>
                </a:solidFill>
              </a:rPr>
              <a:t>Live as those freed from sin (Romans 6:1-2)</a:t>
            </a:r>
          </a:p>
          <a:p>
            <a:pPr marL="742950" indent="-742950" algn="just">
              <a:buAutoNum type="alphaUcPeriod"/>
            </a:pPr>
            <a:r>
              <a:rPr lang="en-US" sz="3600" i="1" dirty="0" smtClean="0">
                <a:solidFill>
                  <a:schemeClr val="bg1"/>
                </a:solidFill>
              </a:rPr>
              <a:t>Love God as those loved of God (Mark 12:30)</a:t>
            </a:r>
            <a:endParaRPr lang="en-US" sz="3600" i="1" dirty="0">
              <a:solidFill>
                <a:schemeClr val="bg1"/>
              </a:solidFill>
            </a:endParaRPr>
          </a:p>
          <a:p>
            <a:pPr algn="just"/>
            <a:endParaRPr lang="en-US" sz="3600" dirty="0">
              <a:solidFill>
                <a:schemeClr val="bg1"/>
              </a:solidFill>
            </a:endParaRPr>
          </a:p>
        </p:txBody>
      </p:sp>
    </p:spTree>
    <p:extLst>
      <p:ext uri="{BB962C8B-B14F-4D97-AF65-F5344CB8AC3E}">
        <p14:creationId xmlns:p14="http://schemas.microsoft.com/office/powerpoint/2010/main" val="313455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200329"/>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a:t>
            </a:r>
          </a:p>
          <a:p>
            <a:pPr algn="ctr"/>
            <a:r>
              <a:rPr lang="en-US" sz="2400" dirty="0" smtClean="0">
                <a:solidFill>
                  <a:schemeClr val="bg1"/>
                </a:solidFill>
              </a:rPr>
              <a:t>(according to Pastor Ed – in less than 100 words)</a:t>
            </a:r>
            <a:endParaRPr lang="en-US" sz="2400" dirty="0" smtClean="0">
              <a:solidFill>
                <a:schemeClr val="bg1"/>
              </a:solidFill>
            </a:endParaRPr>
          </a:p>
        </p:txBody>
      </p:sp>
      <p:sp>
        <p:nvSpPr>
          <p:cNvPr id="10" name="TextBox 9"/>
          <p:cNvSpPr txBox="1"/>
          <p:nvPr/>
        </p:nvSpPr>
        <p:spPr>
          <a:xfrm>
            <a:off x="304800" y="1371600"/>
            <a:ext cx="8610600" cy="5324535"/>
          </a:xfrm>
          <a:prstGeom prst="rect">
            <a:avLst/>
          </a:prstGeom>
          <a:noFill/>
        </p:spPr>
        <p:txBody>
          <a:bodyPr wrap="square" rtlCol="0">
            <a:spAutoFit/>
          </a:bodyPr>
          <a:lstStyle/>
          <a:p>
            <a:pPr algn="just"/>
            <a:r>
              <a:rPr lang="en-US" sz="3400" i="1" dirty="0">
                <a:solidFill>
                  <a:schemeClr val="bg1"/>
                </a:solidFill>
              </a:rPr>
              <a:t>“The gospel is the good news that God became man in Jesus Christ; that He lived the life we should have lived and died the death we should have died because of our sin on the cross in our place.  Three days later, He rose from the dead, just as He said, proving that He is the Son of God and offering the gift of the forgiveness of sins and eternal life (salvation) to all who, by faith, repent of their sins and receive Jesus Christ as both Lord and Savior.”</a:t>
            </a:r>
            <a:r>
              <a:rPr lang="en-US" sz="3400" dirty="0">
                <a:solidFill>
                  <a:schemeClr val="bg1"/>
                </a:solidFill>
              </a:rPr>
              <a:t> </a:t>
            </a:r>
          </a:p>
        </p:txBody>
      </p:sp>
    </p:spTree>
    <p:extLst>
      <p:ext uri="{BB962C8B-B14F-4D97-AF65-F5344CB8AC3E}">
        <p14:creationId xmlns:p14="http://schemas.microsoft.com/office/powerpoint/2010/main" val="377428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b="1" dirty="0" smtClean="0">
                <a:solidFill>
                  <a:schemeClr val="bg1"/>
                </a:solidFill>
              </a:rPr>
              <a:t>“having shod your feet…”</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 therefore…HAVING SHOD YOUR FEET WITH THE PREPARATION OF THE GOSPEL OF PEACE (Ephesians 6:14a; 15)</a:t>
            </a:r>
          </a:p>
        </p:txBody>
      </p:sp>
      <p:sp>
        <p:nvSpPr>
          <p:cNvPr id="3" name="TextBox 2"/>
          <p:cNvSpPr txBox="1"/>
          <p:nvPr/>
        </p:nvSpPr>
        <p:spPr>
          <a:xfrm>
            <a:off x="304800" y="2984480"/>
            <a:ext cx="8610600" cy="2862322"/>
          </a:xfrm>
          <a:prstGeom prst="rect">
            <a:avLst/>
          </a:prstGeom>
          <a:noFill/>
        </p:spPr>
        <p:txBody>
          <a:bodyPr wrap="square" rtlCol="0">
            <a:spAutoFit/>
          </a:bodyPr>
          <a:lstStyle/>
          <a:p>
            <a:pPr marL="742950" indent="-742950" algn="just">
              <a:buFont typeface="+mj-lt"/>
              <a:buAutoNum type="alphaUcPeriod" startAt="3"/>
            </a:pPr>
            <a:r>
              <a:rPr lang="en-US" sz="3600" i="1" dirty="0" smtClean="0">
                <a:solidFill>
                  <a:schemeClr val="bg1"/>
                </a:solidFill>
              </a:rPr>
              <a:t>Live with a right perspective of life’s trials (Romans 8:28)</a:t>
            </a:r>
          </a:p>
          <a:p>
            <a:pPr marL="742950" indent="-742950" algn="just">
              <a:buAutoNum type="alphaUcPeriod" startAt="3"/>
            </a:pPr>
            <a:r>
              <a:rPr lang="en-US" sz="3600" i="1" dirty="0" smtClean="0">
                <a:solidFill>
                  <a:schemeClr val="bg1"/>
                </a:solidFill>
              </a:rPr>
              <a:t>Learn to truly love the saints (John 13:34-35)</a:t>
            </a:r>
            <a:endParaRPr lang="en-US" sz="3600" i="1" dirty="0">
              <a:solidFill>
                <a:schemeClr val="bg1"/>
              </a:solidFill>
            </a:endParaRPr>
          </a:p>
          <a:p>
            <a:pPr algn="just"/>
            <a:endParaRPr lang="en-US" sz="3600" dirty="0">
              <a:solidFill>
                <a:schemeClr val="bg1"/>
              </a:solidFill>
            </a:endParaRPr>
          </a:p>
        </p:txBody>
      </p:sp>
    </p:spTree>
    <p:extLst>
      <p:ext uri="{BB962C8B-B14F-4D97-AF65-F5344CB8AC3E}">
        <p14:creationId xmlns:p14="http://schemas.microsoft.com/office/powerpoint/2010/main" val="248890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Milton Vincent</a:t>
            </a:r>
            <a:endParaRPr lang="en-US" sz="4800" dirty="0" smtClean="0">
              <a:solidFill>
                <a:schemeClr val="bg1"/>
              </a:solidFill>
            </a:endParaRPr>
          </a:p>
        </p:txBody>
      </p:sp>
      <p:sp>
        <p:nvSpPr>
          <p:cNvPr id="10" name="TextBox 9"/>
          <p:cNvSpPr txBox="1"/>
          <p:nvPr/>
        </p:nvSpPr>
        <p:spPr>
          <a:xfrm>
            <a:off x="304800" y="932795"/>
            <a:ext cx="8610600" cy="5509200"/>
          </a:xfrm>
          <a:prstGeom prst="rect">
            <a:avLst/>
          </a:prstGeom>
          <a:noFill/>
        </p:spPr>
        <p:txBody>
          <a:bodyPr wrap="square" rtlCol="0">
            <a:spAutoFit/>
          </a:bodyPr>
          <a:lstStyle/>
          <a:p>
            <a:pPr algn="just"/>
            <a:r>
              <a:rPr lang="en-US" sz="4400" i="1" dirty="0">
                <a:solidFill>
                  <a:schemeClr val="bg1"/>
                </a:solidFill>
              </a:rPr>
              <a:t>“This affection for them comes loaded with confidence in their continued spiritual growth and ultimate glorification, and it becomes my pleasure to express to them this loving confidence regarding the ongoing work of God in their lives.”</a:t>
            </a:r>
            <a:endParaRPr lang="en-US" sz="4400" dirty="0">
              <a:solidFill>
                <a:schemeClr val="bg1"/>
              </a:solidFill>
            </a:endParaRPr>
          </a:p>
        </p:txBody>
      </p:sp>
    </p:spTree>
    <p:extLst>
      <p:ext uri="{BB962C8B-B14F-4D97-AF65-F5344CB8AC3E}">
        <p14:creationId xmlns:p14="http://schemas.microsoft.com/office/powerpoint/2010/main" val="30701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6:10-12</a:t>
            </a:r>
          </a:p>
        </p:txBody>
      </p:sp>
      <p:sp>
        <p:nvSpPr>
          <p:cNvPr id="10" name="TextBox 9"/>
          <p:cNvSpPr txBox="1"/>
          <p:nvPr/>
        </p:nvSpPr>
        <p:spPr>
          <a:xfrm>
            <a:off x="304800" y="917912"/>
            <a:ext cx="8610600" cy="5940088"/>
          </a:xfrm>
          <a:prstGeom prst="rect">
            <a:avLst/>
          </a:prstGeom>
          <a:noFill/>
        </p:spPr>
        <p:txBody>
          <a:bodyPr wrap="square" rtlCol="0">
            <a:spAutoFit/>
          </a:bodyPr>
          <a:lstStyle/>
          <a:p>
            <a:pPr algn="just"/>
            <a:r>
              <a:rPr lang="en-US" sz="3800" i="1" dirty="0">
                <a:solidFill>
                  <a:schemeClr val="bg1"/>
                </a:solidFill>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a:t>
            </a:r>
            <a:endParaRPr lang="en-US" sz="38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Living out the “gospel of peace”</a:t>
            </a:r>
            <a:endParaRPr lang="en-US" sz="4800" dirty="0" smtClean="0">
              <a:solidFill>
                <a:schemeClr val="bg1"/>
              </a:solidFill>
            </a:endParaRPr>
          </a:p>
        </p:txBody>
      </p:sp>
      <p:sp>
        <p:nvSpPr>
          <p:cNvPr id="10" name="TextBox 9"/>
          <p:cNvSpPr txBox="1"/>
          <p:nvPr/>
        </p:nvSpPr>
        <p:spPr>
          <a:xfrm>
            <a:off x="304800" y="932795"/>
            <a:ext cx="8610600" cy="4401205"/>
          </a:xfrm>
          <a:prstGeom prst="rect">
            <a:avLst/>
          </a:prstGeom>
          <a:noFill/>
        </p:spPr>
        <p:txBody>
          <a:bodyPr wrap="square" rtlCol="0">
            <a:spAutoFit/>
          </a:bodyPr>
          <a:lstStyle/>
          <a:p>
            <a:pPr algn="just"/>
            <a:r>
              <a:rPr lang="en-US" sz="4000" dirty="0">
                <a:solidFill>
                  <a:schemeClr val="bg1"/>
                </a:solidFill>
              </a:rPr>
              <a:t>It is not merely by speaking gospel words to them, although it begins there; but it means </a:t>
            </a:r>
            <a:r>
              <a:rPr lang="en-US" sz="4000" dirty="0" smtClean="0">
                <a:solidFill>
                  <a:schemeClr val="bg1"/>
                </a:solidFill>
              </a:rPr>
              <a:t>living </a:t>
            </a:r>
            <a:r>
              <a:rPr lang="en-US" sz="4000" dirty="0">
                <a:solidFill>
                  <a:schemeClr val="bg1"/>
                </a:solidFill>
              </a:rPr>
              <a:t>out the gospel before them and generously relating to them in a gospel manner. It means imparting our very lives to one another. It means being engaged with one another.</a:t>
            </a:r>
          </a:p>
        </p:txBody>
      </p:sp>
    </p:spTree>
    <p:extLst>
      <p:ext uri="{BB962C8B-B14F-4D97-AF65-F5344CB8AC3E}">
        <p14:creationId xmlns:p14="http://schemas.microsoft.com/office/powerpoint/2010/main" val="15711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6:15</a:t>
            </a:r>
            <a:endParaRPr lang="en-US" sz="4800" dirty="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a:t>
            </a:r>
            <a:r>
              <a:rPr lang="en-US" sz="4000" i="1" dirty="0">
                <a:solidFill>
                  <a:schemeClr val="bg1"/>
                </a:solidFill>
              </a:rPr>
              <a:t>having our feet shod with the gospel – behaving in light of the confidence of the gospel that has saved us. </a:t>
            </a:r>
            <a:endParaRPr lang="en-US" sz="4000" dirty="0">
              <a:solidFill>
                <a:schemeClr val="bg1"/>
              </a:solidFill>
            </a:endParaRPr>
          </a:p>
        </p:txBody>
      </p:sp>
    </p:spTree>
    <p:extLst>
      <p:ext uri="{BB962C8B-B14F-4D97-AF65-F5344CB8AC3E}">
        <p14:creationId xmlns:p14="http://schemas.microsoft.com/office/powerpoint/2010/main" val="373502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6:13-15</a:t>
            </a:r>
            <a:endParaRPr lang="en-US" sz="4800" dirty="0" smtClean="0">
              <a:solidFill>
                <a:schemeClr val="bg1"/>
              </a:solidFill>
            </a:endParaRPr>
          </a:p>
        </p:txBody>
      </p:sp>
      <p:sp>
        <p:nvSpPr>
          <p:cNvPr id="10" name="TextBox 9"/>
          <p:cNvSpPr txBox="1"/>
          <p:nvPr/>
        </p:nvSpPr>
        <p:spPr>
          <a:xfrm>
            <a:off x="304800" y="932795"/>
            <a:ext cx="8610600" cy="5970865"/>
          </a:xfrm>
          <a:prstGeom prst="rect">
            <a:avLst/>
          </a:prstGeom>
          <a:noFill/>
        </p:spPr>
        <p:txBody>
          <a:bodyPr wrap="square" rtlCol="0">
            <a:spAutoFit/>
          </a:bodyPr>
          <a:lstStyle/>
          <a:p>
            <a:pPr algn="just"/>
            <a:r>
              <a:rPr lang="en-US" sz="3800" i="1" dirty="0">
                <a:solidFill>
                  <a:schemeClr val="bg1"/>
                </a:solidFill>
              </a:rPr>
              <a:t>13 Therefore, take up the full armor of God, so that you will be able to resist in the evil day, and having done everything, to stand firm. 14 </a:t>
            </a:r>
            <a:r>
              <a:rPr lang="en-US" sz="3800" b="1" i="1" u="sng" dirty="0">
                <a:solidFill>
                  <a:schemeClr val="bg1"/>
                </a:solidFill>
              </a:rPr>
              <a:t>Stand</a:t>
            </a:r>
            <a:r>
              <a:rPr lang="en-US" sz="3800" i="1" dirty="0">
                <a:solidFill>
                  <a:schemeClr val="bg1"/>
                </a:solidFill>
              </a:rPr>
              <a:t> </a:t>
            </a:r>
            <a:r>
              <a:rPr lang="en-US" sz="3800" b="1" i="1" u="sng" dirty="0">
                <a:solidFill>
                  <a:schemeClr val="bg1"/>
                </a:solidFill>
              </a:rPr>
              <a:t>firm</a:t>
            </a:r>
            <a:r>
              <a:rPr lang="en-US" sz="3800" i="1" dirty="0">
                <a:solidFill>
                  <a:schemeClr val="bg1"/>
                </a:solidFill>
              </a:rPr>
              <a:t> therefore, HAVING GIRDED YOUR LOINS WITH TRUTH, and HAVING PUT ON THE BREASTPLATE OF </a:t>
            </a:r>
            <a:r>
              <a:rPr lang="en-US" sz="3800" i="1" dirty="0" smtClean="0">
                <a:solidFill>
                  <a:schemeClr val="bg1"/>
                </a:solidFill>
              </a:rPr>
              <a:t>RIGHTEOUSNESS, 15 </a:t>
            </a:r>
            <a:r>
              <a:rPr lang="en-US" sz="3800" i="1" dirty="0" smtClean="0">
                <a:solidFill>
                  <a:schemeClr val="bg1"/>
                </a:solidFill>
              </a:rPr>
              <a:t>and </a:t>
            </a:r>
            <a:r>
              <a:rPr lang="en-US" sz="3800" i="1" dirty="0">
                <a:solidFill>
                  <a:schemeClr val="bg1"/>
                </a:solidFill>
              </a:rPr>
              <a:t>having shod YOUR FEET WITH THE PREPARATION OF THE GOSPEL OF PEACE…</a:t>
            </a:r>
            <a:endParaRPr lang="en-US" sz="3800" dirty="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6:15</a:t>
            </a:r>
            <a:endParaRPr lang="en-US" sz="4800" dirty="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a:t>
            </a:r>
            <a:r>
              <a:rPr lang="en-US" sz="4000" i="1" dirty="0" smtClean="0">
                <a:solidFill>
                  <a:schemeClr val="bg1"/>
                </a:solidFill>
              </a:rPr>
              <a:t>o </a:t>
            </a:r>
            <a:r>
              <a:rPr lang="en-US" sz="4000" i="1" dirty="0">
                <a:solidFill>
                  <a:schemeClr val="bg1"/>
                </a:solidFill>
              </a:rPr>
              <a:t>be successful in spiritual warfare, we must predetermine to be ready for battle by appropriating and incorporating each piece of our armor; </a:t>
            </a:r>
            <a:r>
              <a:rPr lang="en-US" sz="4000" i="1" dirty="0">
                <a:solidFill>
                  <a:schemeClr val="bg1"/>
                </a:solidFill>
              </a:rPr>
              <a:t>having our feet shod with the gospel – behaving in light of the confidence of the gospel that has saved us. </a:t>
            </a:r>
            <a:endParaRPr lang="en-US" sz="40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According to…</a:t>
            </a:r>
            <a:endParaRPr lang="en-US" sz="4800" dirty="0">
              <a:solidFill>
                <a:schemeClr val="bg1"/>
              </a:solidFill>
            </a:endParaRPr>
          </a:p>
        </p:txBody>
      </p:sp>
      <p:sp>
        <p:nvSpPr>
          <p:cNvPr id="10" name="TextBox 9"/>
          <p:cNvSpPr txBox="1"/>
          <p:nvPr/>
        </p:nvSpPr>
        <p:spPr>
          <a:xfrm>
            <a:off x="304800" y="914400"/>
            <a:ext cx="8610600" cy="5324535"/>
          </a:xfrm>
          <a:prstGeom prst="rect">
            <a:avLst/>
          </a:prstGeom>
          <a:noFill/>
        </p:spPr>
        <p:txBody>
          <a:bodyPr wrap="square" rtlCol="0">
            <a:spAutoFit/>
          </a:bodyPr>
          <a:lstStyle/>
          <a:p>
            <a:pPr marL="571500" indent="-571500" algn="just">
              <a:buFont typeface="Wingdings" panose="05000000000000000000" pitchFamily="2" charset="2"/>
              <a:buChar char="§"/>
            </a:pPr>
            <a:r>
              <a:rPr lang="en-US" sz="3400" b="1" i="1" u="sng" dirty="0" smtClean="0">
                <a:solidFill>
                  <a:schemeClr val="bg1"/>
                </a:solidFill>
              </a:rPr>
              <a:t>Matthew</a:t>
            </a:r>
            <a:r>
              <a:rPr lang="en-US" sz="3400" i="1" dirty="0" smtClean="0">
                <a:solidFill>
                  <a:schemeClr val="bg1"/>
                </a:solidFill>
              </a:rPr>
              <a:t> – Jesus is King; the long awaited Messiah come to save His people (Matthew 1:21)</a:t>
            </a:r>
          </a:p>
          <a:p>
            <a:pPr marL="571500" indent="-571500" algn="just">
              <a:buFont typeface="Wingdings" panose="05000000000000000000" pitchFamily="2" charset="2"/>
              <a:buChar char="§"/>
            </a:pPr>
            <a:r>
              <a:rPr lang="en-US" sz="3400" b="1" i="1" u="sng" dirty="0" smtClean="0">
                <a:solidFill>
                  <a:schemeClr val="bg1"/>
                </a:solidFill>
              </a:rPr>
              <a:t>Mark</a:t>
            </a:r>
            <a:r>
              <a:rPr lang="en-US" sz="3400" i="1" dirty="0" smtClean="0">
                <a:solidFill>
                  <a:schemeClr val="bg1"/>
                </a:solidFill>
              </a:rPr>
              <a:t> – Jesus is the Servant of the Lord; not coming to be served, but to serve and give His life a ransom for many (Mark 10:45)</a:t>
            </a:r>
          </a:p>
          <a:p>
            <a:pPr marL="571500" indent="-571500" algn="just">
              <a:buFont typeface="Wingdings" panose="05000000000000000000" pitchFamily="2" charset="2"/>
              <a:buChar char="§"/>
            </a:pPr>
            <a:r>
              <a:rPr lang="en-US" sz="3400" b="1" i="1" u="sng" dirty="0" smtClean="0">
                <a:solidFill>
                  <a:schemeClr val="bg1"/>
                </a:solidFill>
              </a:rPr>
              <a:t>Luke</a:t>
            </a:r>
            <a:r>
              <a:rPr lang="en-US" sz="3400" i="1" dirty="0" smtClean="0">
                <a:solidFill>
                  <a:schemeClr val="bg1"/>
                </a:solidFill>
              </a:rPr>
              <a:t> – Jesus is the Son of Man; coming to seek and to save the lost (Luke 19:10)</a:t>
            </a:r>
          </a:p>
          <a:p>
            <a:pPr marL="571500" indent="-571500" algn="just">
              <a:buFont typeface="Wingdings" panose="05000000000000000000" pitchFamily="2" charset="2"/>
              <a:buChar char="§"/>
            </a:pPr>
            <a:r>
              <a:rPr lang="en-US" sz="3400" b="1" i="1" u="sng" dirty="0" smtClean="0">
                <a:solidFill>
                  <a:schemeClr val="bg1"/>
                </a:solidFill>
              </a:rPr>
              <a:t>John</a:t>
            </a:r>
            <a:r>
              <a:rPr lang="en-US" sz="3400" i="1" dirty="0" smtClean="0">
                <a:solidFill>
                  <a:schemeClr val="bg1"/>
                </a:solidFill>
              </a:rPr>
              <a:t> – Jesus is the Son of God; coming to give life; abundant, eternal life (John 10:10)</a:t>
            </a:r>
            <a:endParaRPr lang="en-US" sz="3400" dirty="0">
              <a:solidFill>
                <a:schemeClr val="bg1"/>
              </a:solidFill>
            </a:endParaRPr>
          </a:p>
        </p:txBody>
      </p:sp>
    </p:spTree>
    <p:extLst>
      <p:ext uri="{BB962C8B-B14F-4D97-AF65-F5344CB8AC3E}">
        <p14:creationId xmlns:p14="http://schemas.microsoft.com/office/powerpoint/2010/main" val="29798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2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According to…</a:t>
            </a:r>
            <a:endParaRPr lang="en-US" sz="4800" dirty="0">
              <a:solidFill>
                <a:schemeClr val="bg1"/>
              </a:solidFill>
            </a:endParaRPr>
          </a:p>
        </p:txBody>
      </p:sp>
      <p:sp>
        <p:nvSpPr>
          <p:cNvPr id="10" name="TextBox 9"/>
          <p:cNvSpPr txBox="1"/>
          <p:nvPr/>
        </p:nvSpPr>
        <p:spPr>
          <a:xfrm>
            <a:off x="304800" y="914400"/>
            <a:ext cx="8610600" cy="2554545"/>
          </a:xfrm>
          <a:prstGeom prst="rect">
            <a:avLst/>
          </a:prstGeom>
          <a:noFill/>
        </p:spPr>
        <p:txBody>
          <a:bodyPr wrap="square" rtlCol="0">
            <a:spAutoFit/>
          </a:bodyPr>
          <a:lstStyle/>
          <a:p>
            <a:pPr marL="571500" indent="-571500" algn="just">
              <a:buFont typeface="Wingdings" panose="05000000000000000000" pitchFamily="2" charset="2"/>
              <a:buChar char="§"/>
            </a:pPr>
            <a:r>
              <a:rPr lang="en-US" sz="4000" b="1" i="1" u="sng" dirty="0" smtClean="0">
                <a:solidFill>
                  <a:schemeClr val="bg1"/>
                </a:solidFill>
              </a:rPr>
              <a:t>God</a:t>
            </a:r>
            <a:r>
              <a:rPr lang="en-US" sz="4000" i="1" dirty="0">
                <a:solidFill>
                  <a:schemeClr val="bg1"/>
                </a:solidFill>
              </a:rPr>
              <a:t> </a:t>
            </a:r>
            <a:r>
              <a:rPr lang="en-US" sz="4000" i="1" dirty="0" smtClean="0">
                <a:solidFill>
                  <a:schemeClr val="bg1"/>
                </a:solidFill>
              </a:rPr>
              <a:t>-</a:t>
            </a:r>
            <a:r>
              <a:rPr lang="en-US" sz="4000" i="1" dirty="0" smtClean="0">
                <a:solidFill>
                  <a:schemeClr val="bg1"/>
                </a:solidFill>
              </a:rPr>
              <a:t> Jesus is the Savior/Redeemer; come to save the hopeless; the helpless; the ungodly, the sinners, the enemies of God (Romans 5:6-10). </a:t>
            </a:r>
          </a:p>
        </p:txBody>
      </p:sp>
    </p:spTree>
    <p:extLst>
      <p:ext uri="{BB962C8B-B14F-4D97-AF65-F5344CB8AC3E}">
        <p14:creationId xmlns:p14="http://schemas.microsoft.com/office/powerpoint/2010/main" val="148941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No Middle Ground</a:t>
            </a:r>
            <a:endParaRPr lang="en-US" sz="4800" dirty="0">
              <a:solidFill>
                <a:schemeClr val="bg1"/>
              </a:solidFill>
            </a:endParaRPr>
          </a:p>
        </p:txBody>
      </p:sp>
      <p:sp>
        <p:nvSpPr>
          <p:cNvPr id="10" name="TextBox 9"/>
          <p:cNvSpPr txBox="1"/>
          <p:nvPr/>
        </p:nvSpPr>
        <p:spPr>
          <a:xfrm>
            <a:off x="304800" y="914400"/>
            <a:ext cx="8610600" cy="3785652"/>
          </a:xfrm>
          <a:prstGeom prst="rect">
            <a:avLst/>
          </a:prstGeom>
          <a:noFill/>
        </p:spPr>
        <p:txBody>
          <a:bodyPr wrap="square" rtlCol="0">
            <a:spAutoFit/>
          </a:bodyPr>
          <a:lstStyle/>
          <a:p>
            <a:pPr marL="571500" indent="-571500" algn="just">
              <a:buFont typeface="Wingdings" panose="05000000000000000000" pitchFamily="2" charset="2"/>
              <a:buChar char="§"/>
            </a:pPr>
            <a:r>
              <a:rPr lang="en-US" sz="4000" i="1" dirty="0" smtClean="0">
                <a:solidFill>
                  <a:schemeClr val="bg1"/>
                </a:solidFill>
              </a:rPr>
              <a:t>If you are warring against the devil; then you are at peace with God.</a:t>
            </a:r>
          </a:p>
          <a:p>
            <a:pPr algn="just"/>
            <a:endParaRPr lang="en-US" sz="4000" i="1" dirty="0" smtClean="0">
              <a:solidFill>
                <a:schemeClr val="bg1"/>
              </a:solidFill>
            </a:endParaRPr>
          </a:p>
          <a:p>
            <a:pPr marL="571500" indent="-571500" algn="just">
              <a:buFont typeface="Wingdings" panose="05000000000000000000" pitchFamily="2" charset="2"/>
              <a:buChar char="§"/>
            </a:pPr>
            <a:r>
              <a:rPr lang="en-US" sz="4000" i="1" dirty="0" smtClean="0">
                <a:solidFill>
                  <a:schemeClr val="bg1"/>
                </a:solidFill>
              </a:rPr>
              <a:t>If you are NOT warring against the devil; then you are NOT at peace with God but rather are at war with God.</a:t>
            </a:r>
            <a:endParaRPr lang="en-US" sz="4000" i="1" dirty="0" smtClean="0">
              <a:solidFill>
                <a:schemeClr val="bg1"/>
              </a:solidFill>
            </a:endParaRPr>
          </a:p>
        </p:txBody>
      </p:sp>
    </p:spTree>
    <p:extLst>
      <p:ext uri="{BB962C8B-B14F-4D97-AF65-F5344CB8AC3E}">
        <p14:creationId xmlns:p14="http://schemas.microsoft.com/office/powerpoint/2010/main" val="28802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4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600" b="1" dirty="0" smtClean="0">
                <a:solidFill>
                  <a:schemeClr val="bg1"/>
                </a:solidFill>
              </a:rPr>
              <a:t>The Centurion Picture: </a:t>
            </a:r>
            <a:r>
              <a:rPr lang="en-US" sz="3600" b="1" dirty="0" smtClean="0">
                <a:solidFill>
                  <a:schemeClr val="bg1"/>
                </a:solidFill>
              </a:rPr>
              <a:t>feet shod</a:t>
            </a:r>
            <a:endParaRPr lang="en-US" sz="3600" b="1" baseline="30000" dirty="0" smtClean="0">
              <a:solidFill>
                <a:schemeClr val="bg1"/>
              </a:solidFill>
            </a:endParaRPr>
          </a:p>
        </p:txBody>
      </p:sp>
      <p:sp>
        <p:nvSpPr>
          <p:cNvPr id="10" name="TextBox 9"/>
          <p:cNvSpPr txBox="1"/>
          <p:nvPr/>
        </p:nvSpPr>
        <p:spPr>
          <a:xfrm>
            <a:off x="304800" y="838200"/>
            <a:ext cx="8610600" cy="1384995"/>
          </a:xfrm>
          <a:prstGeom prst="rect">
            <a:avLst/>
          </a:prstGeom>
          <a:noFill/>
        </p:spPr>
        <p:txBody>
          <a:bodyPr wrap="square" rtlCol="0">
            <a:spAutoFit/>
          </a:bodyPr>
          <a:lstStyle/>
          <a:p>
            <a:pPr algn="just"/>
            <a:r>
              <a:rPr lang="en-US" sz="2800" i="1" dirty="0">
                <a:solidFill>
                  <a:schemeClr val="bg1"/>
                </a:solidFill>
              </a:rPr>
              <a:t>Stand firm </a:t>
            </a:r>
            <a:r>
              <a:rPr lang="en-US" sz="2800" i="1" dirty="0" smtClean="0">
                <a:solidFill>
                  <a:schemeClr val="bg1"/>
                </a:solidFill>
              </a:rPr>
              <a:t>therefore…HAVING </a:t>
            </a:r>
            <a:r>
              <a:rPr lang="en-US" sz="2800" i="1" dirty="0" smtClean="0">
                <a:solidFill>
                  <a:schemeClr val="bg1"/>
                </a:solidFill>
              </a:rPr>
              <a:t>SHOD YOUR FEET WITH THE PREPARATION OF THE GOSPEL OF PEACE (Ephesians 6:14a; 15)</a:t>
            </a:r>
            <a:endParaRPr lang="en-US" sz="2800" i="1" dirty="0" smtClean="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338" y="1904999"/>
            <a:ext cx="4687062" cy="4753613"/>
          </a:xfrm>
          <a:prstGeom prst="rect">
            <a:avLst/>
          </a:prstGeom>
        </p:spPr>
      </p:pic>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a:t>
            </a:r>
            <a:r>
              <a:rPr lang="en-US" sz="4000" b="1" dirty="0" smtClean="0">
                <a:solidFill>
                  <a:schemeClr val="bg1"/>
                </a:solidFill>
              </a:rPr>
              <a:t>the gospel of peace</a:t>
            </a:r>
            <a:endParaRPr lang="en-US" sz="4000" b="1" baseline="30000" dirty="0" smtClean="0">
              <a:solidFill>
                <a:schemeClr val="bg1"/>
              </a:solidFill>
            </a:endParaRPr>
          </a:p>
        </p:txBody>
      </p:sp>
      <p:sp>
        <p:nvSpPr>
          <p:cNvPr id="10" name="TextBox 9"/>
          <p:cNvSpPr txBox="1"/>
          <p:nvPr/>
        </p:nvSpPr>
        <p:spPr>
          <a:xfrm>
            <a:off x="304800" y="1484293"/>
            <a:ext cx="8610600" cy="1384995"/>
          </a:xfrm>
          <a:prstGeom prst="rect">
            <a:avLst/>
          </a:prstGeom>
          <a:noFill/>
        </p:spPr>
        <p:txBody>
          <a:bodyPr wrap="square" rtlCol="0">
            <a:spAutoFit/>
          </a:bodyPr>
          <a:lstStyle/>
          <a:p>
            <a:pPr algn="just"/>
            <a:r>
              <a:rPr lang="en-US" sz="2800" i="1" dirty="0">
                <a:solidFill>
                  <a:schemeClr val="bg1"/>
                </a:solidFill>
              </a:rPr>
              <a:t>Stand firm therefore…HAVING SHOD YOUR FEET WITH THE PREPARATION OF THE GOSPEL OF PEACE (Ephesians 6:14a; 15</a:t>
            </a:r>
            <a:r>
              <a:rPr lang="en-US" sz="2800" i="1" dirty="0" smtClean="0">
                <a:solidFill>
                  <a:schemeClr val="bg1"/>
                </a:solidFill>
              </a:rPr>
              <a:t>)</a:t>
            </a:r>
          </a:p>
        </p:txBody>
      </p:sp>
      <p:sp>
        <p:nvSpPr>
          <p:cNvPr id="3" name="TextBox 2"/>
          <p:cNvSpPr txBox="1"/>
          <p:nvPr/>
        </p:nvSpPr>
        <p:spPr>
          <a:xfrm>
            <a:off x="304800" y="2914471"/>
            <a:ext cx="8610600" cy="1200329"/>
          </a:xfrm>
          <a:prstGeom prst="rect">
            <a:avLst/>
          </a:prstGeom>
          <a:noFill/>
        </p:spPr>
        <p:txBody>
          <a:bodyPr wrap="square" rtlCol="0">
            <a:spAutoFit/>
          </a:bodyPr>
          <a:lstStyle/>
          <a:p>
            <a:pPr algn="just"/>
            <a:r>
              <a:rPr lang="en-US" sz="3600" dirty="0" smtClean="0">
                <a:solidFill>
                  <a:schemeClr val="bg1"/>
                </a:solidFill>
              </a:rPr>
              <a:t>Main verb: “stand firm” – be grounded, established, immovable.  How?</a:t>
            </a:r>
            <a:endParaRPr lang="en-US" sz="3600" dirty="0">
              <a:solidFill>
                <a:schemeClr val="bg1"/>
              </a:solidFill>
            </a:endParaRPr>
          </a:p>
        </p:txBody>
      </p:sp>
      <p:sp>
        <p:nvSpPr>
          <p:cNvPr id="6" name="TextBox 5"/>
          <p:cNvSpPr txBox="1"/>
          <p:nvPr/>
        </p:nvSpPr>
        <p:spPr>
          <a:xfrm>
            <a:off x="304800" y="4189274"/>
            <a:ext cx="8610600" cy="1754326"/>
          </a:xfrm>
          <a:prstGeom prst="rect">
            <a:avLst/>
          </a:prstGeom>
          <a:noFill/>
        </p:spPr>
        <p:txBody>
          <a:bodyPr wrap="square" rtlCol="0">
            <a:spAutoFit/>
          </a:bodyPr>
          <a:lstStyle/>
          <a:p>
            <a:pPr algn="just"/>
            <a:r>
              <a:rPr lang="en-US" sz="3600" dirty="0" smtClean="0">
                <a:solidFill>
                  <a:schemeClr val="bg1"/>
                </a:solidFill>
              </a:rPr>
              <a:t>By “having </a:t>
            </a:r>
            <a:r>
              <a:rPr lang="en-US" sz="3600" dirty="0" smtClean="0">
                <a:solidFill>
                  <a:schemeClr val="bg1"/>
                </a:solidFill>
              </a:rPr>
              <a:t>shod your feet with the preparation of the gospel of peace.”  The provision is “the gospel of peace.”</a:t>
            </a:r>
            <a:endParaRPr lang="en-US" sz="36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7000"/>
                            </p:stCondLst>
                            <p:childTnLst>
                              <p:par>
                                <p:cTn id="13" presetID="10" presetClass="entr" presetSubtype="0" fill="hold" nodeType="afterEffect">
                                  <p:stCondLst>
                                    <p:cond delay="5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21957</TotalTime>
  <Words>1272</Words>
  <Application>Microsoft Office PowerPoint</Application>
  <PresentationFormat>On-screen Show (4:3)</PresentationFormat>
  <Paragraphs>63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671</cp:revision>
  <dcterms:created xsi:type="dcterms:W3CDTF">2013-08-08T16:28:40Z</dcterms:created>
  <dcterms:modified xsi:type="dcterms:W3CDTF">2017-06-23T21:17:04Z</dcterms:modified>
</cp:coreProperties>
</file>