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455" r:id="rId2"/>
    <p:sldId id="818" r:id="rId3"/>
    <p:sldId id="1497" r:id="rId4"/>
    <p:sldId id="1402" r:id="rId5"/>
    <p:sldId id="1419" r:id="rId6"/>
    <p:sldId id="1554" r:id="rId7"/>
    <p:sldId id="1555" r:id="rId8"/>
    <p:sldId id="1566" r:id="rId9"/>
    <p:sldId id="1557" r:id="rId10"/>
    <p:sldId id="1560" r:id="rId11"/>
    <p:sldId id="1556" r:id="rId12"/>
    <p:sldId id="1562" r:id="rId13"/>
    <p:sldId id="1567" r:id="rId14"/>
    <p:sldId id="1568" r:id="rId15"/>
    <p:sldId id="1569" r:id="rId16"/>
    <p:sldId id="85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6/16/2017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6/16/2017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b="1" dirty="0" smtClean="0">
                <a:solidFill>
                  <a:schemeClr val="bg1"/>
                </a:solidFill>
              </a:rPr>
              <a:t>“put on the breastplate of righteousness…”</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firm therefore…HAVING PUT ON THE BREASTPLATE OF RIGHTEOUSNESS (Ephesians 6:14b)</a:t>
            </a:r>
            <a:endParaRPr lang="en-US" sz="2800" i="1" dirty="0">
              <a:solidFill>
                <a:schemeClr val="bg1"/>
              </a:solidFill>
            </a:endParaRPr>
          </a:p>
        </p:txBody>
      </p:sp>
      <p:sp>
        <p:nvSpPr>
          <p:cNvPr id="3" name="TextBox 2"/>
          <p:cNvSpPr txBox="1"/>
          <p:nvPr/>
        </p:nvSpPr>
        <p:spPr>
          <a:xfrm>
            <a:off x="304800" y="2819400"/>
            <a:ext cx="8610600" cy="2862322"/>
          </a:xfrm>
          <a:prstGeom prst="rect">
            <a:avLst/>
          </a:prstGeom>
          <a:noFill/>
        </p:spPr>
        <p:txBody>
          <a:bodyPr wrap="square" rtlCol="0">
            <a:spAutoFit/>
          </a:bodyPr>
          <a:lstStyle/>
          <a:p>
            <a:pPr algn="just"/>
            <a:r>
              <a:rPr lang="en-US" sz="3600" i="1" dirty="0">
                <a:solidFill>
                  <a:schemeClr val="bg1"/>
                </a:solidFill>
              </a:rPr>
              <a:t>“He put on righteousness like a breastplate, And a helmet of salvation on His head; And He put on garments of vengeance for clothing And wrapped Himself with zeal as a </a:t>
            </a:r>
            <a:r>
              <a:rPr lang="en-US" sz="3600" i="1" dirty="0" smtClean="0">
                <a:solidFill>
                  <a:schemeClr val="bg1"/>
                </a:solidFill>
              </a:rPr>
              <a:t>mantle” (Isaiah 59:17).</a:t>
            </a:r>
            <a:endParaRPr lang="en-US" sz="3600" dirty="0">
              <a:solidFill>
                <a:schemeClr val="bg1"/>
              </a:solidFill>
            </a:endParaRPr>
          </a:p>
        </p:txBody>
      </p:sp>
    </p:spTree>
    <p:extLst>
      <p:ext uri="{BB962C8B-B14F-4D97-AF65-F5344CB8AC3E}">
        <p14:creationId xmlns:p14="http://schemas.microsoft.com/office/powerpoint/2010/main" val="9788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6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p>
        </p:txBody>
      </p:sp>
      <p:sp>
        <p:nvSpPr>
          <p:cNvPr id="10" name="TextBox 9"/>
          <p:cNvSpPr txBox="1"/>
          <p:nvPr/>
        </p:nvSpPr>
        <p:spPr>
          <a:xfrm>
            <a:off x="304800" y="932795"/>
            <a:ext cx="8610600" cy="2708434"/>
          </a:xfrm>
          <a:prstGeom prst="rect">
            <a:avLst/>
          </a:prstGeom>
          <a:noFill/>
        </p:spPr>
        <p:txBody>
          <a:bodyPr wrap="square" rtlCol="0">
            <a:spAutoFit/>
          </a:bodyPr>
          <a:lstStyle/>
          <a:p>
            <a:pPr algn="just"/>
            <a:r>
              <a:rPr lang="en-US" sz="3400" b="1" i="1" u="sng" dirty="0">
                <a:solidFill>
                  <a:schemeClr val="bg1"/>
                </a:solidFill>
              </a:rPr>
              <a:t>R</a:t>
            </a:r>
            <a:r>
              <a:rPr lang="en-US" sz="3400" b="1" i="1" u="sng" dirty="0" smtClean="0">
                <a:solidFill>
                  <a:schemeClr val="bg1"/>
                </a:solidFill>
              </a:rPr>
              <a:t>ighteousness</a:t>
            </a:r>
            <a:r>
              <a:rPr lang="en-US" sz="3400" i="1" dirty="0" smtClean="0">
                <a:solidFill>
                  <a:schemeClr val="bg1"/>
                </a:solidFill>
              </a:rPr>
              <a:t> </a:t>
            </a:r>
            <a:r>
              <a:rPr lang="en-US" sz="3400" i="1" dirty="0">
                <a:solidFill>
                  <a:schemeClr val="bg1"/>
                </a:solidFill>
              </a:rPr>
              <a:t>is the daily, practical application (doing) of truth (divine principles and precepts) resulting in thoughts and actions that bear fruit to the glory of God and pleases the Lord in every respect.</a:t>
            </a:r>
            <a:r>
              <a:rPr lang="en-US" sz="3400" dirty="0">
                <a:solidFill>
                  <a:schemeClr val="bg1"/>
                </a:solidFill>
              </a:rPr>
              <a:t> </a:t>
            </a:r>
            <a:endParaRPr lang="en-US" sz="3400" dirty="0">
              <a:solidFill>
                <a:schemeClr val="bg1"/>
              </a:solidFill>
            </a:endParaRPr>
          </a:p>
        </p:txBody>
      </p:sp>
      <p:sp>
        <p:nvSpPr>
          <p:cNvPr id="6" name="TextBox 5"/>
          <p:cNvSpPr txBox="1"/>
          <p:nvPr/>
        </p:nvSpPr>
        <p:spPr>
          <a:xfrm>
            <a:off x="304800" y="3844766"/>
            <a:ext cx="8610600" cy="2708434"/>
          </a:xfrm>
          <a:prstGeom prst="rect">
            <a:avLst/>
          </a:prstGeom>
          <a:noFill/>
        </p:spPr>
        <p:txBody>
          <a:bodyPr wrap="square" rtlCol="0">
            <a:spAutoFit/>
          </a:bodyPr>
          <a:lstStyle/>
          <a:p>
            <a:pPr algn="just"/>
            <a:r>
              <a:rPr lang="en-US" sz="3400" b="1" i="1" u="sng" dirty="0" smtClean="0">
                <a:solidFill>
                  <a:schemeClr val="bg1"/>
                </a:solidFill>
              </a:rPr>
              <a:t>Unrighteousness</a:t>
            </a:r>
            <a:r>
              <a:rPr lang="en-US" sz="3400" i="1" dirty="0" smtClean="0">
                <a:solidFill>
                  <a:schemeClr val="bg1"/>
                </a:solidFill>
              </a:rPr>
              <a:t> is </a:t>
            </a:r>
            <a:r>
              <a:rPr lang="en-US" sz="3400" i="1" dirty="0">
                <a:solidFill>
                  <a:schemeClr val="bg1"/>
                </a:solidFill>
              </a:rPr>
              <a:t>the daily, practical application (doing) of that which is contrary to God and His truth resulting in thoughts and/or actions that bear NO fruit to the glory of God and displeases the Lord in every respect.</a:t>
            </a:r>
            <a:endParaRPr lang="en-US" sz="3400" dirty="0">
              <a:solidFill>
                <a:schemeClr val="bg1"/>
              </a:solidFill>
            </a:endParaRPr>
          </a:p>
        </p:txBody>
      </p:sp>
    </p:spTree>
    <p:extLst>
      <p:ext uri="{BB962C8B-B14F-4D97-AF65-F5344CB8AC3E}">
        <p14:creationId xmlns:p14="http://schemas.microsoft.com/office/powerpoint/2010/main" val="21164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Spiritual CPR</a:t>
            </a:r>
            <a:endParaRPr lang="en-US" sz="4800" dirty="0" smtClean="0">
              <a:solidFill>
                <a:schemeClr val="bg1"/>
              </a:solidFill>
            </a:endParaRPr>
          </a:p>
        </p:txBody>
      </p:sp>
      <p:sp>
        <p:nvSpPr>
          <p:cNvPr id="10" name="TextBox 9"/>
          <p:cNvSpPr txBox="1"/>
          <p:nvPr/>
        </p:nvSpPr>
        <p:spPr>
          <a:xfrm>
            <a:off x="304800" y="932795"/>
            <a:ext cx="8610600" cy="5078313"/>
          </a:xfrm>
          <a:prstGeom prst="rect">
            <a:avLst/>
          </a:prstGeom>
          <a:noFill/>
        </p:spPr>
        <p:txBody>
          <a:bodyPr wrap="square" rtlCol="0">
            <a:spAutoFit/>
          </a:bodyPr>
          <a:lstStyle/>
          <a:p>
            <a:pPr marL="514350" indent="-514350" algn="just">
              <a:buAutoNum type="arabicPeriod"/>
            </a:pPr>
            <a:r>
              <a:rPr lang="en-US" sz="3600" dirty="0" smtClean="0">
                <a:solidFill>
                  <a:schemeClr val="bg1"/>
                </a:solidFill>
              </a:rPr>
              <a:t>Confession of sin (1 John 1:9)</a:t>
            </a:r>
          </a:p>
          <a:p>
            <a:pPr algn="just"/>
            <a:r>
              <a:rPr lang="en-US" sz="3200" i="1" dirty="0">
                <a:solidFill>
                  <a:schemeClr val="bg1"/>
                </a:solidFill>
              </a:rPr>
              <a:t>“If we confess our sins, He is faithful and righteous to forgive us our sins and to cleanse us from all unrighteousness.”</a:t>
            </a:r>
            <a:r>
              <a:rPr lang="en-US" sz="3200" dirty="0">
                <a:solidFill>
                  <a:schemeClr val="bg1"/>
                </a:solidFill>
              </a:rPr>
              <a:t> </a:t>
            </a:r>
            <a:endParaRPr lang="en-US" sz="3200" dirty="0" smtClean="0">
              <a:solidFill>
                <a:schemeClr val="bg1"/>
              </a:solidFill>
            </a:endParaRPr>
          </a:p>
          <a:p>
            <a:pPr algn="just"/>
            <a:endParaRPr lang="en-US" sz="3200" dirty="0">
              <a:solidFill>
                <a:schemeClr val="bg1"/>
              </a:solidFill>
            </a:endParaRPr>
          </a:p>
          <a:p>
            <a:pPr algn="just"/>
            <a:r>
              <a:rPr lang="en-US" sz="3200" dirty="0">
                <a:solidFill>
                  <a:schemeClr val="bg1"/>
                </a:solidFill>
              </a:rPr>
              <a:t>Confession is agreeing with God concerning an act of sin.  It means agreeing with God that you are wrong and verbalizing that you are sincerely sorry for a sin which you committed, a sin that has not as of yet become habit forming.</a:t>
            </a:r>
            <a:endParaRPr lang="en-US" sz="3200" dirty="0">
              <a:solidFill>
                <a:schemeClr val="bg1"/>
              </a:solidFill>
            </a:endParaRPr>
          </a:p>
        </p:txBody>
      </p:sp>
    </p:spTree>
    <p:extLst>
      <p:ext uri="{BB962C8B-B14F-4D97-AF65-F5344CB8AC3E}">
        <p14:creationId xmlns:p14="http://schemas.microsoft.com/office/powerpoint/2010/main" val="9857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5500"/>
                            </p:stCondLst>
                            <p:childTnLst>
                              <p:par>
                                <p:cTn id="13" presetID="10" presetClass="entr" presetSubtype="0" fill="hold" grpId="0" nodeType="afterEffect">
                                  <p:stCondLst>
                                    <p:cond delay="525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Spiritual CPR</a:t>
            </a:r>
            <a:endParaRPr lang="en-US" sz="4800" dirty="0" smtClean="0">
              <a:solidFill>
                <a:schemeClr val="bg1"/>
              </a:solidFill>
            </a:endParaRPr>
          </a:p>
        </p:txBody>
      </p:sp>
      <p:sp>
        <p:nvSpPr>
          <p:cNvPr id="10" name="TextBox 9"/>
          <p:cNvSpPr txBox="1"/>
          <p:nvPr/>
        </p:nvSpPr>
        <p:spPr>
          <a:xfrm>
            <a:off x="304800" y="932795"/>
            <a:ext cx="8610600" cy="4093428"/>
          </a:xfrm>
          <a:prstGeom prst="rect">
            <a:avLst/>
          </a:prstGeom>
          <a:noFill/>
        </p:spPr>
        <p:txBody>
          <a:bodyPr wrap="square" rtlCol="0">
            <a:spAutoFit/>
          </a:bodyPr>
          <a:lstStyle/>
          <a:p>
            <a:pPr marL="742950" indent="-742950" algn="just">
              <a:buFont typeface="+mj-lt"/>
              <a:buAutoNum type="arabicPeriod" startAt="2"/>
            </a:pPr>
            <a:r>
              <a:rPr lang="en-US" sz="3600" dirty="0" smtClean="0">
                <a:solidFill>
                  <a:schemeClr val="bg1"/>
                </a:solidFill>
              </a:rPr>
              <a:t>Purification from sin (James 4:8)</a:t>
            </a:r>
          </a:p>
          <a:p>
            <a:pPr algn="just"/>
            <a:r>
              <a:rPr lang="en-US" sz="3200" i="1" dirty="0" smtClean="0">
                <a:solidFill>
                  <a:schemeClr val="bg1"/>
                </a:solidFill>
              </a:rPr>
              <a:t>Draw </a:t>
            </a:r>
            <a:r>
              <a:rPr lang="en-US" sz="3200" i="1" dirty="0">
                <a:solidFill>
                  <a:schemeClr val="bg1"/>
                </a:solidFill>
              </a:rPr>
              <a:t>near to God and He will draw near to you. Cleanse your hands, you sinners; and purify your hearts, you double-minded. </a:t>
            </a:r>
            <a:endParaRPr lang="en-US" sz="3200" i="1" dirty="0" smtClean="0">
              <a:solidFill>
                <a:schemeClr val="bg1"/>
              </a:solidFill>
            </a:endParaRPr>
          </a:p>
          <a:p>
            <a:pPr algn="just"/>
            <a:endParaRPr lang="en-US" sz="3200" i="1" dirty="0">
              <a:solidFill>
                <a:schemeClr val="bg1"/>
              </a:solidFill>
            </a:endParaRPr>
          </a:p>
          <a:p>
            <a:pPr algn="just"/>
            <a:r>
              <a:rPr lang="en-US" sz="3200" dirty="0" smtClean="0">
                <a:solidFill>
                  <a:schemeClr val="bg1"/>
                </a:solidFill>
              </a:rPr>
              <a:t>Purification </a:t>
            </a:r>
            <a:r>
              <a:rPr lang="en-US" sz="3200" dirty="0">
                <a:solidFill>
                  <a:schemeClr val="bg1"/>
                </a:solidFill>
              </a:rPr>
              <a:t>is the cleansing of one’s life from a sinful thought or action as it is revealed to you by God. </a:t>
            </a:r>
            <a:endParaRPr lang="en-US" sz="3200" dirty="0">
              <a:solidFill>
                <a:schemeClr val="bg1"/>
              </a:solidFill>
            </a:endParaRPr>
          </a:p>
        </p:txBody>
      </p:sp>
    </p:spTree>
    <p:extLst>
      <p:ext uri="{BB962C8B-B14F-4D97-AF65-F5344CB8AC3E}">
        <p14:creationId xmlns:p14="http://schemas.microsoft.com/office/powerpoint/2010/main" val="4507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5500"/>
                            </p:stCondLst>
                            <p:childTnLst>
                              <p:par>
                                <p:cTn id="13" presetID="10" presetClass="entr" presetSubtype="0" fill="hold" grpId="0" nodeType="afterEffect">
                                  <p:stCondLst>
                                    <p:cond delay="525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Spiritual CPR</a:t>
            </a:r>
            <a:endParaRPr lang="en-US" sz="4800" dirty="0" smtClean="0">
              <a:solidFill>
                <a:schemeClr val="bg1"/>
              </a:solidFill>
            </a:endParaRPr>
          </a:p>
        </p:txBody>
      </p:sp>
      <p:sp>
        <p:nvSpPr>
          <p:cNvPr id="10" name="TextBox 9"/>
          <p:cNvSpPr txBox="1"/>
          <p:nvPr/>
        </p:nvSpPr>
        <p:spPr>
          <a:xfrm>
            <a:off x="304800" y="932795"/>
            <a:ext cx="8610600" cy="6124754"/>
          </a:xfrm>
          <a:prstGeom prst="rect">
            <a:avLst/>
          </a:prstGeom>
          <a:noFill/>
        </p:spPr>
        <p:txBody>
          <a:bodyPr wrap="square" rtlCol="0">
            <a:spAutoFit/>
          </a:bodyPr>
          <a:lstStyle/>
          <a:p>
            <a:pPr marL="742950" indent="-742950" algn="just">
              <a:buFont typeface="+mj-lt"/>
              <a:buAutoNum type="arabicPeriod" startAt="3"/>
            </a:pPr>
            <a:r>
              <a:rPr lang="en-US" sz="3600" dirty="0" smtClean="0">
                <a:solidFill>
                  <a:schemeClr val="bg1"/>
                </a:solidFill>
              </a:rPr>
              <a:t>Repentance </a:t>
            </a:r>
            <a:r>
              <a:rPr lang="en-US" sz="3600" dirty="0" smtClean="0">
                <a:solidFill>
                  <a:schemeClr val="bg1"/>
                </a:solidFill>
              </a:rPr>
              <a:t>from sin (Luke 15)</a:t>
            </a:r>
          </a:p>
          <a:p>
            <a:pPr algn="just"/>
            <a:r>
              <a:rPr lang="en-US" sz="2800" i="1" dirty="0" smtClean="0">
                <a:solidFill>
                  <a:schemeClr val="bg1"/>
                </a:solidFill>
              </a:rPr>
              <a:t>In </a:t>
            </a:r>
            <a:r>
              <a:rPr lang="en-US" sz="2800" i="1" dirty="0">
                <a:solidFill>
                  <a:schemeClr val="bg1"/>
                </a:solidFill>
              </a:rPr>
              <a:t>the same way, I tell you, there is joy in the presence of the angels of God over one sinner who repents (Luke 15:10</a:t>
            </a:r>
            <a:r>
              <a:rPr lang="en-US" sz="2800" i="1" dirty="0" smtClean="0">
                <a:solidFill>
                  <a:schemeClr val="bg1"/>
                </a:solidFill>
              </a:rPr>
              <a:t>).</a:t>
            </a:r>
          </a:p>
          <a:p>
            <a:pPr algn="just"/>
            <a:endParaRPr lang="en-US" sz="1000" i="1" u="sng" dirty="0">
              <a:solidFill>
                <a:schemeClr val="bg1"/>
              </a:solidFill>
            </a:endParaRPr>
          </a:p>
          <a:p>
            <a:pPr algn="just"/>
            <a:r>
              <a:rPr lang="en-US" sz="3200" u="sng" dirty="0" smtClean="0">
                <a:solidFill>
                  <a:schemeClr val="bg1"/>
                </a:solidFill>
              </a:rPr>
              <a:t>Repentance</a:t>
            </a:r>
            <a:r>
              <a:rPr lang="en-US" sz="3200" dirty="0" smtClean="0">
                <a:solidFill>
                  <a:schemeClr val="bg1"/>
                </a:solidFill>
              </a:rPr>
              <a:t> </a:t>
            </a:r>
            <a:r>
              <a:rPr lang="en-US" sz="3200" dirty="0">
                <a:solidFill>
                  <a:schemeClr val="bg1"/>
                </a:solidFill>
              </a:rPr>
              <a:t>is the turning away, forsaking, and shunning of habitual sinful thoughts and behaviors in order to replace them with the righteousness of God. </a:t>
            </a:r>
            <a:r>
              <a:rPr lang="en-US" sz="3200" u="sng" dirty="0" smtClean="0">
                <a:solidFill>
                  <a:schemeClr val="bg1"/>
                </a:solidFill>
              </a:rPr>
              <a:t>Righteousness</a:t>
            </a:r>
            <a:r>
              <a:rPr lang="en-US" sz="3200" dirty="0" smtClean="0">
                <a:solidFill>
                  <a:schemeClr val="bg1"/>
                </a:solidFill>
              </a:rPr>
              <a:t> </a:t>
            </a:r>
            <a:r>
              <a:rPr lang="en-US" sz="3200" dirty="0">
                <a:solidFill>
                  <a:schemeClr val="bg1"/>
                </a:solidFill>
              </a:rPr>
              <a:t>is the daily, practical application (doing) of truth (divine principles and precepts) resulting in thoughts and actions that bear fruit to the glory of God and pleases the Lord in every respect.</a:t>
            </a:r>
            <a:endParaRPr lang="en-US" sz="3200" dirty="0">
              <a:solidFill>
                <a:schemeClr val="bg1"/>
              </a:solidFill>
            </a:endParaRPr>
          </a:p>
        </p:txBody>
      </p:sp>
    </p:spTree>
    <p:extLst>
      <p:ext uri="{BB962C8B-B14F-4D97-AF65-F5344CB8AC3E}">
        <p14:creationId xmlns:p14="http://schemas.microsoft.com/office/powerpoint/2010/main" val="316197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6:14b</a:t>
            </a:r>
            <a:endParaRPr lang="en-US" sz="4800" dirty="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the breastplate of righteousness – the daily, practical application of truth resulting in thoughts and actions that bear fruit to the glory of God and pleases the Lord in every respect.</a:t>
            </a:r>
            <a:endParaRPr lang="en-US" sz="4000" dirty="0">
              <a:solidFill>
                <a:schemeClr val="bg1"/>
              </a:solidFill>
            </a:endParaRPr>
          </a:p>
        </p:txBody>
      </p:sp>
    </p:spTree>
    <p:extLst>
      <p:ext uri="{BB962C8B-B14F-4D97-AF65-F5344CB8AC3E}">
        <p14:creationId xmlns:p14="http://schemas.microsoft.com/office/powerpoint/2010/main" val="33385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6:10-12</a:t>
            </a:r>
          </a:p>
        </p:txBody>
      </p:sp>
      <p:sp>
        <p:nvSpPr>
          <p:cNvPr id="10" name="TextBox 9"/>
          <p:cNvSpPr txBox="1"/>
          <p:nvPr/>
        </p:nvSpPr>
        <p:spPr>
          <a:xfrm>
            <a:off x="304800" y="917912"/>
            <a:ext cx="8610600" cy="5940088"/>
          </a:xfrm>
          <a:prstGeom prst="rect">
            <a:avLst/>
          </a:prstGeom>
          <a:noFill/>
        </p:spPr>
        <p:txBody>
          <a:bodyPr wrap="square" rtlCol="0">
            <a:spAutoFit/>
          </a:bodyPr>
          <a:lstStyle/>
          <a:p>
            <a:pPr algn="just"/>
            <a:r>
              <a:rPr lang="en-US" sz="3800" i="1" dirty="0">
                <a:solidFill>
                  <a:schemeClr val="bg1"/>
                </a:solidFill>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a:t>
            </a:r>
            <a:endParaRPr lang="en-US" sz="38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6:13-14</a:t>
            </a:r>
          </a:p>
        </p:txBody>
      </p:sp>
      <p:sp>
        <p:nvSpPr>
          <p:cNvPr id="10" name="TextBox 9"/>
          <p:cNvSpPr txBox="1"/>
          <p:nvPr/>
        </p:nvSpPr>
        <p:spPr>
          <a:xfrm>
            <a:off x="304800" y="932795"/>
            <a:ext cx="8610600" cy="4401205"/>
          </a:xfrm>
          <a:prstGeom prst="rect">
            <a:avLst/>
          </a:prstGeom>
          <a:noFill/>
        </p:spPr>
        <p:txBody>
          <a:bodyPr wrap="square" rtlCol="0">
            <a:spAutoFit/>
          </a:bodyPr>
          <a:lstStyle/>
          <a:p>
            <a:pPr algn="just"/>
            <a:r>
              <a:rPr lang="en-US" sz="4000" i="1" dirty="0">
                <a:solidFill>
                  <a:schemeClr val="bg1"/>
                </a:solidFill>
              </a:rPr>
              <a:t>13 Therefore, take up the full armor of God, so that you will be able to resist in the evil day, and having done everything, to stand firm. 14 Stand firm therefore, HAVING GIRDED YOUR LOINS WITH TRUTH, and HAVING PUT ON THE BREASTPLATE OF RIGHTEOUSNESS…</a:t>
            </a:r>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6:14b</a:t>
            </a:r>
            <a:endParaRPr lang="en-US" sz="4800" dirty="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the breastplate of righteousness – the daily, practical application of truth resulting in thoughts and actions that bear fruit to the glory of God and pleases the Lord in every respect.</a:t>
            </a:r>
            <a:endParaRPr lang="en-US" sz="40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600" b="1" dirty="0" smtClean="0">
                <a:solidFill>
                  <a:schemeClr val="bg1"/>
                </a:solidFill>
              </a:rPr>
              <a:t>The Centurion Picture: the </a:t>
            </a:r>
            <a:r>
              <a:rPr lang="en-US" sz="3600" b="1" dirty="0" smtClean="0">
                <a:solidFill>
                  <a:schemeClr val="bg1"/>
                </a:solidFill>
              </a:rPr>
              <a:t>breastplate</a:t>
            </a:r>
            <a:endParaRPr lang="en-US" sz="3600" b="1" baseline="30000" dirty="0" smtClean="0">
              <a:solidFill>
                <a:schemeClr val="bg1"/>
              </a:solidFill>
            </a:endParaRPr>
          </a:p>
        </p:txBody>
      </p:sp>
      <p:sp>
        <p:nvSpPr>
          <p:cNvPr id="10" name="TextBox 9"/>
          <p:cNvSpPr txBox="1"/>
          <p:nvPr/>
        </p:nvSpPr>
        <p:spPr>
          <a:xfrm>
            <a:off x="304800" y="838200"/>
            <a:ext cx="8610600" cy="954107"/>
          </a:xfrm>
          <a:prstGeom prst="rect">
            <a:avLst/>
          </a:prstGeom>
          <a:noFill/>
        </p:spPr>
        <p:txBody>
          <a:bodyPr wrap="square" rtlCol="0">
            <a:spAutoFit/>
          </a:bodyPr>
          <a:lstStyle/>
          <a:p>
            <a:pPr algn="just"/>
            <a:r>
              <a:rPr lang="en-US" sz="2800" i="1" dirty="0">
                <a:solidFill>
                  <a:schemeClr val="bg1"/>
                </a:solidFill>
              </a:rPr>
              <a:t>Stand firm </a:t>
            </a:r>
            <a:r>
              <a:rPr lang="en-US" sz="2800" i="1" dirty="0" smtClean="0">
                <a:solidFill>
                  <a:schemeClr val="bg1"/>
                </a:solidFill>
              </a:rPr>
              <a:t>therefore…HAVING PUT ON THE BREASTPLATE OF RIGHTEOUSNESS (Ephesians 6:14b)</a:t>
            </a:r>
            <a:endParaRPr lang="en-US" sz="2800" i="1" dirty="0" smtClean="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8591" y="1795271"/>
            <a:ext cx="5965209" cy="4941811"/>
          </a:xfrm>
          <a:prstGeom prst="rect">
            <a:avLst/>
          </a:prstGeom>
        </p:spPr>
      </p:pic>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4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breastplate of righteousness.</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firm therefore…HAVING PUT ON THE BREASTPLATE OF RIGHTEOUSNESS (Ephesians 6:14b)</a:t>
            </a:r>
          </a:p>
        </p:txBody>
      </p:sp>
      <p:sp>
        <p:nvSpPr>
          <p:cNvPr id="3" name="TextBox 2"/>
          <p:cNvSpPr txBox="1"/>
          <p:nvPr/>
        </p:nvSpPr>
        <p:spPr>
          <a:xfrm>
            <a:off x="304800" y="2743200"/>
            <a:ext cx="8610600" cy="1200329"/>
          </a:xfrm>
          <a:prstGeom prst="rect">
            <a:avLst/>
          </a:prstGeom>
          <a:noFill/>
        </p:spPr>
        <p:txBody>
          <a:bodyPr wrap="square" rtlCol="0">
            <a:spAutoFit/>
          </a:bodyPr>
          <a:lstStyle/>
          <a:p>
            <a:pPr algn="just"/>
            <a:r>
              <a:rPr lang="en-US" sz="3600" dirty="0" smtClean="0">
                <a:solidFill>
                  <a:schemeClr val="bg1"/>
                </a:solidFill>
              </a:rPr>
              <a:t>Main verb: “stand firm” – be grounded, established, immovable.  How?</a:t>
            </a:r>
            <a:endParaRPr lang="en-US" sz="3600" dirty="0">
              <a:solidFill>
                <a:schemeClr val="bg1"/>
              </a:solidFill>
            </a:endParaRPr>
          </a:p>
        </p:txBody>
      </p:sp>
      <p:sp>
        <p:nvSpPr>
          <p:cNvPr id="6" name="TextBox 5"/>
          <p:cNvSpPr txBox="1"/>
          <p:nvPr/>
        </p:nvSpPr>
        <p:spPr>
          <a:xfrm>
            <a:off x="304800" y="4057471"/>
            <a:ext cx="8610600" cy="1200329"/>
          </a:xfrm>
          <a:prstGeom prst="rect">
            <a:avLst/>
          </a:prstGeom>
          <a:noFill/>
        </p:spPr>
        <p:txBody>
          <a:bodyPr wrap="square" rtlCol="0">
            <a:spAutoFit/>
          </a:bodyPr>
          <a:lstStyle/>
          <a:p>
            <a:pPr algn="just"/>
            <a:r>
              <a:rPr lang="en-US" sz="3600" dirty="0" smtClean="0">
                <a:solidFill>
                  <a:schemeClr val="bg1"/>
                </a:solidFill>
              </a:rPr>
              <a:t>By “having put on the breastplate of righteousness…”</a:t>
            </a:r>
            <a:endParaRPr lang="en-US" sz="36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7000"/>
                            </p:stCondLst>
                            <p:childTnLst>
                              <p:par>
                                <p:cTn id="13" presetID="10" presetClass="entr" presetSubtype="0" fill="hold" nodeType="afterEffect">
                                  <p:stCondLst>
                                    <p:cond delay="5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23:27-28</a:t>
            </a:r>
            <a:endParaRPr lang="en-US" sz="4800" dirty="0" smtClean="0">
              <a:solidFill>
                <a:schemeClr val="bg1"/>
              </a:solidFill>
            </a:endParaRPr>
          </a:p>
        </p:txBody>
      </p:sp>
      <p:sp>
        <p:nvSpPr>
          <p:cNvPr id="10" name="TextBox 9"/>
          <p:cNvSpPr txBox="1"/>
          <p:nvPr/>
        </p:nvSpPr>
        <p:spPr>
          <a:xfrm>
            <a:off x="304800" y="932795"/>
            <a:ext cx="8610600" cy="5016758"/>
          </a:xfrm>
          <a:prstGeom prst="rect">
            <a:avLst/>
          </a:prstGeom>
          <a:noFill/>
        </p:spPr>
        <p:txBody>
          <a:bodyPr wrap="square" rtlCol="0">
            <a:spAutoFit/>
          </a:bodyPr>
          <a:lstStyle/>
          <a:p>
            <a:pPr algn="just"/>
            <a:r>
              <a:rPr lang="en-US" sz="4000" i="1" dirty="0">
                <a:solidFill>
                  <a:schemeClr val="bg1"/>
                </a:solidFill>
              </a:rPr>
              <a:t>“27 Woe to you, scribes and Pharisees, hypocrites! For you are like whitewashed tombs which on the outside appear beautiful, but inside they are full of dead men's bones and all uncleanness. 28 So you, too, outwardly appear righteous to men, but inwardly you are full of hypocrisy and lawlessness.”</a:t>
            </a:r>
            <a:endParaRPr lang="en-US" sz="4000" dirty="0">
              <a:solidFill>
                <a:schemeClr val="bg1"/>
              </a:solidFill>
            </a:endParaRPr>
          </a:p>
        </p:txBody>
      </p:sp>
    </p:spTree>
    <p:extLst>
      <p:ext uri="{BB962C8B-B14F-4D97-AF65-F5344CB8AC3E}">
        <p14:creationId xmlns:p14="http://schemas.microsoft.com/office/powerpoint/2010/main" val="14501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breastplate of righteousness.</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firm therefore…HAVING PUT ON THE BREASTPLATE OF RIGHTEOUSNESS (Ephesians 6:14b)</a:t>
            </a:r>
          </a:p>
        </p:txBody>
      </p:sp>
      <p:sp>
        <p:nvSpPr>
          <p:cNvPr id="3" name="TextBox 2"/>
          <p:cNvSpPr txBox="1"/>
          <p:nvPr/>
        </p:nvSpPr>
        <p:spPr>
          <a:xfrm>
            <a:off x="304800" y="2743200"/>
            <a:ext cx="8610600" cy="1200329"/>
          </a:xfrm>
          <a:prstGeom prst="rect">
            <a:avLst/>
          </a:prstGeom>
          <a:noFill/>
        </p:spPr>
        <p:txBody>
          <a:bodyPr wrap="square" rtlCol="0">
            <a:spAutoFit/>
          </a:bodyPr>
          <a:lstStyle/>
          <a:p>
            <a:pPr algn="just"/>
            <a:r>
              <a:rPr lang="en-US" sz="3600" dirty="0" smtClean="0">
                <a:solidFill>
                  <a:schemeClr val="bg1"/>
                </a:solidFill>
              </a:rPr>
              <a:t>Main verb: “stand firm” – be grounded, established, immovable.  How?</a:t>
            </a:r>
            <a:endParaRPr lang="en-US" sz="3600" dirty="0">
              <a:solidFill>
                <a:schemeClr val="bg1"/>
              </a:solidFill>
            </a:endParaRPr>
          </a:p>
        </p:txBody>
      </p:sp>
      <p:sp>
        <p:nvSpPr>
          <p:cNvPr id="6" name="TextBox 5"/>
          <p:cNvSpPr txBox="1"/>
          <p:nvPr/>
        </p:nvSpPr>
        <p:spPr>
          <a:xfrm>
            <a:off x="304800" y="4057471"/>
            <a:ext cx="8610600" cy="1200329"/>
          </a:xfrm>
          <a:prstGeom prst="rect">
            <a:avLst/>
          </a:prstGeom>
          <a:noFill/>
        </p:spPr>
        <p:txBody>
          <a:bodyPr wrap="square" rtlCol="0">
            <a:spAutoFit/>
          </a:bodyPr>
          <a:lstStyle/>
          <a:p>
            <a:pPr algn="just"/>
            <a:r>
              <a:rPr lang="en-US" sz="3600" dirty="0" smtClean="0">
                <a:solidFill>
                  <a:schemeClr val="bg1"/>
                </a:solidFill>
              </a:rPr>
              <a:t>By “having put on the breastplate of righteousness…”</a:t>
            </a:r>
            <a:endParaRPr lang="en-US" sz="3600" dirty="0">
              <a:solidFill>
                <a:schemeClr val="bg1"/>
              </a:solidFill>
            </a:endParaRPr>
          </a:p>
        </p:txBody>
      </p:sp>
    </p:spTree>
    <p:extLst>
      <p:ext uri="{BB962C8B-B14F-4D97-AF65-F5344CB8AC3E}">
        <p14:creationId xmlns:p14="http://schemas.microsoft.com/office/powerpoint/2010/main" val="35637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7000"/>
                            </p:stCondLst>
                            <p:childTnLst>
                              <p:par>
                                <p:cTn id="13" presetID="10" presetClass="entr" presetSubtype="0" fill="hold" nodeType="afterEffect">
                                  <p:stCondLst>
                                    <p:cond delay="5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p>
        </p:txBody>
      </p:sp>
      <p:sp>
        <p:nvSpPr>
          <p:cNvPr id="10" name="TextBox 9"/>
          <p:cNvSpPr txBox="1"/>
          <p:nvPr/>
        </p:nvSpPr>
        <p:spPr>
          <a:xfrm>
            <a:off x="304800" y="932795"/>
            <a:ext cx="8610600" cy="5016758"/>
          </a:xfrm>
          <a:prstGeom prst="rect">
            <a:avLst/>
          </a:prstGeom>
          <a:noFill/>
        </p:spPr>
        <p:txBody>
          <a:bodyPr wrap="square" rtlCol="0">
            <a:spAutoFit/>
          </a:bodyPr>
          <a:lstStyle/>
          <a:p>
            <a:pPr algn="just"/>
            <a:r>
              <a:rPr lang="en-US" sz="4000" dirty="0">
                <a:solidFill>
                  <a:schemeClr val="bg1"/>
                </a:solidFill>
              </a:rPr>
              <a:t>The putting on of the breastplate of righteousness is the applying, the doing, the practicing of God’s truth to our lives so that rather than living in sin, living in hypocrisy, living in half-hearted; half-devoted waywardness, we can live holy, pleasing, God-honoring and righteous lives before God. </a:t>
            </a:r>
            <a:endParaRPr lang="en-US" sz="4000" dirty="0">
              <a:solidFill>
                <a:schemeClr val="bg1"/>
              </a:solidFill>
            </a:endParaRPr>
          </a:p>
        </p:txBody>
      </p:sp>
    </p:spTree>
    <p:extLst>
      <p:ext uri="{BB962C8B-B14F-4D97-AF65-F5344CB8AC3E}">
        <p14:creationId xmlns:p14="http://schemas.microsoft.com/office/powerpoint/2010/main" val="600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21905</TotalTime>
  <Words>890</Words>
  <Application>Microsoft Office PowerPoint</Application>
  <PresentationFormat>On-screen Show (4:3)</PresentationFormat>
  <Paragraphs>43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664</cp:revision>
  <dcterms:created xsi:type="dcterms:W3CDTF">2013-08-08T16:28:40Z</dcterms:created>
  <dcterms:modified xsi:type="dcterms:W3CDTF">2017-06-16T19:11:49Z</dcterms:modified>
</cp:coreProperties>
</file>