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55" r:id="rId2"/>
    <p:sldId id="818" r:id="rId3"/>
    <p:sldId id="1497" r:id="rId4"/>
    <p:sldId id="1551" r:id="rId5"/>
    <p:sldId id="1552" r:id="rId6"/>
    <p:sldId id="1402" r:id="rId7"/>
    <p:sldId id="1419" r:id="rId8"/>
    <p:sldId id="1553" r:id="rId9"/>
    <p:sldId id="1554" r:id="rId10"/>
    <p:sldId id="1555" r:id="rId11"/>
    <p:sldId id="1557" r:id="rId12"/>
    <p:sldId id="1556" r:id="rId13"/>
    <p:sldId id="1558" r:id="rId14"/>
    <p:sldId id="1559" r:id="rId15"/>
    <p:sldId id="1560" r:id="rId16"/>
    <p:sldId id="1561" r:id="rId17"/>
    <p:sldId id="1562" r:id="rId18"/>
    <p:sldId id="1563" r:id="rId19"/>
    <p:sldId id="1564" r:id="rId20"/>
    <p:sldId id="1565" r:id="rId21"/>
    <p:sldId id="85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6/3/2017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6/3/2017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6/3/2017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6/3/2017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6/3/2017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6/3/2017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6/3/2017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32795"/>
            <a:ext cx="8610600" cy="2554545"/>
          </a:xfrm>
          <a:prstGeom prst="rect">
            <a:avLst/>
          </a:prstGeom>
          <a:noFill/>
        </p:spPr>
        <p:txBody>
          <a:bodyPr wrap="square" rtlCol="0">
            <a:spAutoFit/>
          </a:bodyPr>
          <a:lstStyle/>
          <a:p>
            <a:pPr algn="just"/>
            <a:r>
              <a:rPr lang="en-US" sz="4000" dirty="0">
                <a:solidFill>
                  <a:schemeClr val="bg1"/>
                </a:solidFill>
              </a:rPr>
              <a:t>T</a:t>
            </a:r>
            <a:r>
              <a:rPr lang="en-US" sz="4000" dirty="0" smtClean="0">
                <a:solidFill>
                  <a:schemeClr val="bg1"/>
                </a:solidFill>
              </a:rPr>
              <a:t>he </a:t>
            </a:r>
            <a:r>
              <a:rPr lang="en-US" sz="4000" dirty="0">
                <a:solidFill>
                  <a:schemeClr val="bg1"/>
                </a:solidFill>
              </a:rPr>
              <a:t>more we immerse ourselves in God’s truth, the more we will behave and talk truth; and the less likely we are to be tricked by the devil. </a:t>
            </a:r>
            <a:endParaRPr lang="en-US" sz="4000" dirty="0">
              <a:solidFill>
                <a:schemeClr val="bg1"/>
              </a:solidFill>
            </a:endParaRPr>
          </a:p>
        </p:txBody>
      </p:sp>
    </p:spTree>
    <p:extLst>
      <p:ext uri="{BB962C8B-B14F-4D97-AF65-F5344CB8AC3E}">
        <p14:creationId xmlns:p14="http://schemas.microsoft.com/office/powerpoint/2010/main" val="14501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32795"/>
            <a:ext cx="8610600" cy="2554545"/>
          </a:xfrm>
          <a:prstGeom prst="rect">
            <a:avLst/>
          </a:prstGeom>
          <a:noFill/>
        </p:spPr>
        <p:txBody>
          <a:bodyPr wrap="square" rtlCol="0">
            <a:spAutoFit/>
          </a:bodyPr>
          <a:lstStyle/>
          <a:p>
            <a:pPr algn="just"/>
            <a:r>
              <a:rPr lang="en-US" sz="4000" dirty="0">
                <a:solidFill>
                  <a:schemeClr val="bg1"/>
                </a:solidFill>
              </a:rPr>
              <a:t>W</a:t>
            </a:r>
            <a:r>
              <a:rPr lang="en-US" sz="4000" dirty="0" smtClean="0">
                <a:solidFill>
                  <a:schemeClr val="bg1"/>
                </a:solidFill>
              </a:rPr>
              <a:t>ithout being constantly immersed in truth</a:t>
            </a:r>
            <a:r>
              <a:rPr lang="en-US" sz="4000" dirty="0">
                <a:solidFill>
                  <a:schemeClr val="bg1"/>
                </a:solidFill>
              </a:rPr>
              <a:t>; without doctrine and </a:t>
            </a:r>
            <a:r>
              <a:rPr lang="en-US" sz="4000" dirty="0" smtClean="0">
                <a:solidFill>
                  <a:schemeClr val="bg1"/>
                </a:solidFill>
              </a:rPr>
              <a:t>profession or truth, </a:t>
            </a:r>
            <a:r>
              <a:rPr lang="en-US" sz="4000" dirty="0">
                <a:solidFill>
                  <a:schemeClr val="bg1"/>
                </a:solidFill>
              </a:rPr>
              <a:t>we will be easily tripped up by Satan’s lies. </a:t>
            </a:r>
            <a:r>
              <a:rPr lang="en-US" sz="4000" dirty="0" smtClean="0">
                <a:solidFill>
                  <a:schemeClr val="bg1"/>
                </a:solidFill>
              </a:rPr>
              <a:t>Not occasionally; daily!</a:t>
            </a:r>
            <a:endParaRPr lang="en-US" sz="4000" dirty="0">
              <a:solidFill>
                <a:schemeClr val="bg1"/>
              </a:solidFill>
            </a:endParaRPr>
          </a:p>
        </p:txBody>
      </p:sp>
    </p:spTree>
    <p:extLst>
      <p:ext uri="{BB962C8B-B14F-4D97-AF65-F5344CB8AC3E}">
        <p14:creationId xmlns:p14="http://schemas.microsoft.com/office/powerpoint/2010/main" val="600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32795"/>
            <a:ext cx="8610600" cy="1938992"/>
          </a:xfrm>
          <a:prstGeom prst="rect">
            <a:avLst/>
          </a:prstGeom>
          <a:noFill/>
        </p:spPr>
        <p:txBody>
          <a:bodyPr wrap="square" rtlCol="0">
            <a:spAutoFit/>
          </a:bodyPr>
          <a:lstStyle/>
          <a:p>
            <a:pPr algn="just"/>
            <a:r>
              <a:rPr lang="en-US" sz="4000" dirty="0">
                <a:solidFill>
                  <a:schemeClr val="bg1"/>
                </a:solidFill>
              </a:rPr>
              <a:t>T</a:t>
            </a:r>
            <a:r>
              <a:rPr lang="en-US" sz="4000" dirty="0" smtClean="0">
                <a:solidFill>
                  <a:schemeClr val="bg1"/>
                </a:solidFill>
              </a:rPr>
              <a:t>he </a:t>
            </a:r>
            <a:r>
              <a:rPr lang="en-US" sz="4000" dirty="0">
                <a:solidFill>
                  <a:schemeClr val="bg1"/>
                </a:solidFill>
              </a:rPr>
              <a:t>picture of the belt of truth reminds us that we are not to entertain any areas of deception in our lives. </a:t>
            </a:r>
            <a:endParaRPr lang="en-US" sz="4000" dirty="0">
              <a:solidFill>
                <a:schemeClr val="bg1"/>
              </a:solidFill>
            </a:endParaRPr>
          </a:p>
        </p:txBody>
      </p:sp>
      <p:sp>
        <p:nvSpPr>
          <p:cNvPr id="6" name="TextBox 5"/>
          <p:cNvSpPr txBox="1"/>
          <p:nvPr/>
        </p:nvSpPr>
        <p:spPr>
          <a:xfrm>
            <a:off x="304800" y="3547408"/>
            <a:ext cx="8610600" cy="2554545"/>
          </a:xfrm>
          <a:prstGeom prst="rect">
            <a:avLst/>
          </a:prstGeom>
          <a:noFill/>
        </p:spPr>
        <p:txBody>
          <a:bodyPr wrap="square" rtlCol="0">
            <a:spAutoFit/>
          </a:bodyPr>
          <a:lstStyle/>
          <a:p>
            <a:pPr algn="just"/>
            <a:r>
              <a:rPr lang="en-US" sz="4000" dirty="0" smtClean="0">
                <a:solidFill>
                  <a:schemeClr val="bg1"/>
                </a:solidFill>
              </a:rPr>
              <a:t>To “stand firm” with the belt of truth is </a:t>
            </a:r>
            <a:r>
              <a:rPr lang="en-US" sz="4000" dirty="0">
                <a:solidFill>
                  <a:schemeClr val="bg1"/>
                </a:solidFill>
              </a:rPr>
              <a:t>to have a premeditated preparation and determination to be surrounded (for that is what a belt does) with truth. </a:t>
            </a:r>
            <a:endParaRPr lang="en-US" sz="4000" dirty="0">
              <a:solidFill>
                <a:schemeClr val="bg1"/>
              </a:solidFill>
            </a:endParaRPr>
          </a:p>
        </p:txBody>
      </p:sp>
    </p:spTree>
    <p:extLst>
      <p:ext uri="{BB962C8B-B14F-4D97-AF65-F5344CB8AC3E}">
        <p14:creationId xmlns:p14="http://schemas.microsoft.com/office/powerpoint/2010/main" val="21164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4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Surrounded with God’s Truth</a:t>
            </a:r>
            <a:endParaRPr lang="en-US" sz="4800" dirty="0" smtClean="0">
              <a:solidFill>
                <a:schemeClr val="bg1"/>
              </a:solidFill>
            </a:endParaRPr>
          </a:p>
        </p:txBody>
      </p:sp>
      <p:sp>
        <p:nvSpPr>
          <p:cNvPr id="10" name="TextBox 9"/>
          <p:cNvSpPr txBox="1"/>
          <p:nvPr/>
        </p:nvSpPr>
        <p:spPr>
          <a:xfrm>
            <a:off x="304800" y="932795"/>
            <a:ext cx="8610600" cy="5016758"/>
          </a:xfrm>
          <a:prstGeom prst="rect">
            <a:avLst/>
          </a:prstGeom>
          <a:noFill/>
        </p:spPr>
        <p:txBody>
          <a:bodyPr wrap="square" rtlCol="0">
            <a:spAutoFit/>
          </a:bodyPr>
          <a:lstStyle/>
          <a:p>
            <a:pPr marL="571500" indent="-571500" algn="just">
              <a:buFont typeface="Wingdings" panose="05000000000000000000" pitchFamily="2" charset="2"/>
              <a:buChar char="§"/>
            </a:pPr>
            <a:r>
              <a:rPr lang="en-US" sz="4000" dirty="0">
                <a:solidFill>
                  <a:schemeClr val="bg1"/>
                </a:solidFill>
              </a:rPr>
              <a:t>Psalm 119:160 </a:t>
            </a:r>
            <a:r>
              <a:rPr lang="en-US" sz="4000" dirty="0" smtClean="0">
                <a:solidFill>
                  <a:schemeClr val="bg1"/>
                </a:solidFill>
              </a:rPr>
              <a:t>- </a:t>
            </a:r>
            <a:r>
              <a:rPr lang="en-US" sz="4000" b="1" i="1" dirty="0" smtClean="0">
                <a:solidFill>
                  <a:schemeClr val="bg1"/>
                </a:solidFill>
              </a:rPr>
              <a:t>“</a:t>
            </a:r>
            <a:r>
              <a:rPr lang="en-US" sz="4000" b="1" i="1" dirty="0">
                <a:solidFill>
                  <a:schemeClr val="bg1"/>
                </a:solidFill>
              </a:rPr>
              <a:t>The sum of Your word is truth…”</a:t>
            </a:r>
            <a:r>
              <a:rPr lang="en-US" sz="4000" dirty="0">
                <a:solidFill>
                  <a:schemeClr val="bg1"/>
                </a:solidFill>
              </a:rPr>
              <a:t>  </a:t>
            </a:r>
            <a:endParaRPr lang="en-US" sz="4000"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John 17:17 - </a:t>
            </a:r>
            <a:r>
              <a:rPr lang="en-US" sz="4000" b="1" i="1" dirty="0" smtClean="0">
                <a:solidFill>
                  <a:schemeClr val="bg1"/>
                </a:solidFill>
              </a:rPr>
              <a:t>“Your </a:t>
            </a:r>
            <a:r>
              <a:rPr lang="en-US" sz="4000" b="1" i="1" dirty="0">
                <a:solidFill>
                  <a:schemeClr val="bg1"/>
                </a:solidFill>
              </a:rPr>
              <a:t>word is truth.”  </a:t>
            </a:r>
            <a:endParaRPr lang="en-US" sz="4000" b="1" i="1" dirty="0" smtClean="0">
              <a:solidFill>
                <a:schemeClr val="bg1"/>
              </a:solidFill>
            </a:endParaRPr>
          </a:p>
          <a:p>
            <a:pPr marL="571500" indent="-571500" algn="just">
              <a:buFont typeface="Wingdings" panose="05000000000000000000" pitchFamily="2" charset="2"/>
              <a:buChar char="§"/>
            </a:pPr>
            <a:r>
              <a:rPr lang="en-US" sz="4000" dirty="0" smtClean="0">
                <a:solidFill>
                  <a:schemeClr val="bg1"/>
                </a:solidFill>
              </a:rPr>
              <a:t>Colossians 1:5 - the </a:t>
            </a:r>
            <a:r>
              <a:rPr lang="en-US" sz="4000" dirty="0">
                <a:solidFill>
                  <a:schemeClr val="bg1"/>
                </a:solidFill>
              </a:rPr>
              <a:t>gospel message, </a:t>
            </a:r>
            <a:r>
              <a:rPr lang="en-US" sz="4000" b="1" i="1" dirty="0">
                <a:solidFill>
                  <a:schemeClr val="bg1"/>
                </a:solidFill>
              </a:rPr>
              <a:t>“the word of truth.”</a:t>
            </a:r>
            <a:r>
              <a:rPr lang="en-US" sz="4000" dirty="0">
                <a:solidFill>
                  <a:schemeClr val="bg1"/>
                </a:solidFill>
              </a:rPr>
              <a:t> </a:t>
            </a:r>
            <a:endParaRPr lang="en-US" sz="4000" dirty="0">
              <a:solidFill>
                <a:schemeClr val="bg1"/>
              </a:solidFill>
            </a:endParaRPr>
          </a:p>
          <a:p>
            <a:pPr marL="571500" indent="-571500" algn="just">
              <a:buFont typeface="Wingdings" panose="05000000000000000000" pitchFamily="2" charset="2"/>
              <a:buChar char="§"/>
            </a:pPr>
            <a:r>
              <a:rPr lang="en-US" sz="4000" dirty="0" smtClean="0">
                <a:solidFill>
                  <a:schemeClr val="bg1"/>
                </a:solidFill>
              </a:rPr>
              <a:t>2 </a:t>
            </a:r>
            <a:r>
              <a:rPr lang="en-US" sz="4000" dirty="0">
                <a:solidFill>
                  <a:schemeClr val="bg1"/>
                </a:solidFill>
              </a:rPr>
              <a:t>Timothy 2:15 </a:t>
            </a:r>
            <a:r>
              <a:rPr lang="en-US" sz="4000" dirty="0" smtClean="0">
                <a:solidFill>
                  <a:schemeClr val="bg1"/>
                </a:solidFill>
              </a:rPr>
              <a:t>- believers </a:t>
            </a:r>
            <a:r>
              <a:rPr lang="en-US" sz="4000" dirty="0">
                <a:solidFill>
                  <a:schemeClr val="bg1"/>
                </a:solidFill>
              </a:rPr>
              <a:t>are called to accurately handle, </a:t>
            </a:r>
            <a:r>
              <a:rPr lang="en-US" sz="4000" b="1" i="1" dirty="0">
                <a:solidFill>
                  <a:schemeClr val="bg1"/>
                </a:solidFill>
              </a:rPr>
              <a:t>“the word of truth.”</a:t>
            </a:r>
            <a:r>
              <a:rPr lang="en-US" sz="4000" dirty="0">
                <a:solidFill>
                  <a:schemeClr val="bg1"/>
                </a:solidFill>
              </a:rPr>
              <a:t>  </a:t>
            </a:r>
          </a:p>
        </p:txBody>
      </p:sp>
    </p:spTree>
    <p:extLst>
      <p:ext uri="{BB962C8B-B14F-4D97-AF65-F5344CB8AC3E}">
        <p14:creationId xmlns:p14="http://schemas.microsoft.com/office/powerpoint/2010/main" val="426902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Proverbs 6:21-23</a:t>
            </a:r>
            <a:endParaRPr lang="en-US" sz="4800" dirty="0" smtClean="0">
              <a:solidFill>
                <a:schemeClr val="bg1"/>
              </a:solidFill>
            </a:endParaRPr>
          </a:p>
        </p:txBody>
      </p:sp>
      <p:sp>
        <p:nvSpPr>
          <p:cNvPr id="10" name="TextBox 9"/>
          <p:cNvSpPr txBox="1"/>
          <p:nvPr/>
        </p:nvSpPr>
        <p:spPr>
          <a:xfrm>
            <a:off x="304800" y="932795"/>
            <a:ext cx="8610600" cy="5632311"/>
          </a:xfrm>
          <a:prstGeom prst="rect">
            <a:avLst/>
          </a:prstGeom>
          <a:noFill/>
        </p:spPr>
        <p:txBody>
          <a:bodyPr wrap="square" rtlCol="0">
            <a:spAutoFit/>
          </a:bodyPr>
          <a:lstStyle/>
          <a:p>
            <a:pPr algn="just"/>
            <a:r>
              <a:rPr lang="en-US" sz="4000" i="1" dirty="0">
                <a:solidFill>
                  <a:schemeClr val="bg1"/>
                </a:solidFill>
              </a:rPr>
              <a:t>“21 Bind them </a:t>
            </a:r>
            <a:r>
              <a:rPr lang="en-US" sz="4000" i="1" baseline="30000" dirty="0" smtClean="0">
                <a:solidFill>
                  <a:schemeClr val="bg1"/>
                </a:solidFill>
              </a:rPr>
              <a:t>[words of wisdom]</a:t>
            </a:r>
            <a:r>
              <a:rPr lang="en-US" sz="4000" i="1" dirty="0" smtClean="0">
                <a:solidFill>
                  <a:schemeClr val="bg1"/>
                </a:solidFill>
              </a:rPr>
              <a:t> continually </a:t>
            </a:r>
            <a:r>
              <a:rPr lang="en-US" sz="4000" i="1" dirty="0">
                <a:solidFill>
                  <a:schemeClr val="bg1"/>
                </a:solidFill>
              </a:rPr>
              <a:t>on your heart; Tie them around your neck. 22 When you walk about, they will guide you; When you sleep, they will watch over you; And when you awake, they will talk to you. 23 For the commandment is a lamp and the teaching is light; And reproofs for discipline are the way of life.”</a:t>
            </a:r>
            <a:r>
              <a:rPr lang="en-US" sz="4000" dirty="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9615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The Christian’s Practice: </a:t>
            </a:r>
            <a:r>
              <a:rPr lang="en-US" sz="4000" b="1" dirty="0" smtClean="0">
                <a:solidFill>
                  <a:schemeClr val="bg1"/>
                </a:solidFill>
              </a:rPr>
              <a:t>girded with truth</a:t>
            </a:r>
            <a:r>
              <a:rPr lang="en-US" sz="4000" b="1" dirty="0" smtClean="0">
                <a:solidFill>
                  <a:schemeClr val="bg1"/>
                </a:solidFill>
              </a:rPr>
              <a:t>.</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a:t>
            </a:r>
            <a:r>
              <a:rPr lang="en-US" sz="2800" i="1" dirty="0">
                <a:solidFill>
                  <a:schemeClr val="bg1"/>
                </a:solidFill>
              </a:rPr>
              <a:t>, </a:t>
            </a:r>
            <a:r>
              <a:rPr lang="en-US" sz="2800" i="1" u="sng" dirty="0">
                <a:solidFill>
                  <a:schemeClr val="bg1"/>
                </a:solidFill>
              </a:rPr>
              <a:t>HAVING GIRDED YOUR </a:t>
            </a:r>
            <a:r>
              <a:rPr lang="en-US" sz="2800" i="1" u="sng" dirty="0" smtClean="0">
                <a:solidFill>
                  <a:schemeClr val="bg1"/>
                </a:solidFill>
              </a:rPr>
              <a:t>LOINS WITH TRUTH</a:t>
            </a:r>
            <a:r>
              <a:rPr lang="en-US" sz="2800" i="1" dirty="0" smtClean="0">
                <a:solidFill>
                  <a:schemeClr val="bg1"/>
                </a:solidFill>
              </a:rPr>
              <a:t>…</a:t>
            </a:r>
            <a:endParaRPr lang="en-US" sz="2800" i="1" dirty="0" smtClean="0">
              <a:solidFill>
                <a:schemeClr val="bg1"/>
              </a:solidFill>
            </a:endParaRPr>
          </a:p>
        </p:txBody>
      </p:sp>
      <p:sp>
        <p:nvSpPr>
          <p:cNvPr id="3" name="TextBox 2"/>
          <p:cNvSpPr txBox="1"/>
          <p:nvPr/>
        </p:nvSpPr>
        <p:spPr>
          <a:xfrm>
            <a:off x="304800" y="2819400"/>
            <a:ext cx="8610600" cy="2862322"/>
          </a:xfrm>
          <a:prstGeom prst="rect">
            <a:avLst/>
          </a:prstGeom>
          <a:noFill/>
        </p:spPr>
        <p:txBody>
          <a:bodyPr wrap="square" rtlCol="0">
            <a:spAutoFit/>
          </a:bodyPr>
          <a:lstStyle/>
          <a:p>
            <a:pPr algn="just"/>
            <a:r>
              <a:rPr lang="en-US" sz="3600" b="1" dirty="0" smtClean="0">
                <a:solidFill>
                  <a:schemeClr val="bg1"/>
                </a:solidFill>
              </a:rPr>
              <a:t>To be girded (surrounded) with truth is:</a:t>
            </a:r>
          </a:p>
          <a:p>
            <a:pPr marL="571500" indent="-571500" algn="just">
              <a:buFont typeface="Wingdings" panose="05000000000000000000" pitchFamily="2" charset="2"/>
              <a:buChar char="§"/>
            </a:pPr>
            <a:r>
              <a:rPr lang="en-US" sz="3600" dirty="0" smtClean="0">
                <a:solidFill>
                  <a:schemeClr val="bg1"/>
                </a:solidFill>
              </a:rPr>
              <a:t>To hide yourself in the truth</a:t>
            </a:r>
          </a:p>
          <a:p>
            <a:pPr marL="571500" indent="-571500" algn="just">
              <a:buFont typeface="Wingdings" panose="05000000000000000000" pitchFamily="2" charset="2"/>
              <a:buChar char="§"/>
            </a:pPr>
            <a:r>
              <a:rPr lang="en-US" sz="3600" dirty="0" smtClean="0">
                <a:solidFill>
                  <a:schemeClr val="bg1"/>
                </a:solidFill>
              </a:rPr>
              <a:t>To listen to the truth</a:t>
            </a:r>
          </a:p>
          <a:p>
            <a:pPr marL="571500" indent="-571500" algn="just">
              <a:buFont typeface="Wingdings" panose="05000000000000000000" pitchFamily="2" charset="2"/>
              <a:buChar char="§"/>
            </a:pPr>
            <a:r>
              <a:rPr lang="en-US" sz="3600" dirty="0" smtClean="0">
                <a:solidFill>
                  <a:schemeClr val="bg1"/>
                </a:solidFill>
              </a:rPr>
              <a:t>To memorize the truth</a:t>
            </a:r>
          </a:p>
          <a:p>
            <a:pPr marL="571500" indent="-571500" algn="just">
              <a:buFont typeface="Wingdings" panose="05000000000000000000" pitchFamily="2" charset="2"/>
              <a:buChar char="§"/>
            </a:pPr>
            <a:r>
              <a:rPr lang="en-US" sz="3600" dirty="0" smtClean="0">
                <a:solidFill>
                  <a:schemeClr val="bg1"/>
                </a:solidFill>
              </a:rPr>
              <a:t>To put on and practice the truth</a:t>
            </a:r>
            <a:endParaRPr lang="en-US" sz="3600" dirty="0">
              <a:solidFill>
                <a:schemeClr val="bg1"/>
              </a:solidFill>
            </a:endParaRPr>
          </a:p>
        </p:txBody>
      </p:sp>
    </p:spTree>
    <p:extLst>
      <p:ext uri="{BB962C8B-B14F-4D97-AF65-F5344CB8AC3E}">
        <p14:creationId xmlns:p14="http://schemas.microsoft.com/office/powerpoint/2010/main" val="9788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750"/>
                                        <p:tgtEl>
                                          <p:spTgt spid="3">
                                            <p:txEl>
                                              <p:pRg st="0" end="0"/>
                                            </p:txEl>
                                          </p:spTgt>
                                        </p:tgtEl>
                                      </p:cBhvr>
                                    </p:animEffect>
                                  </p:childTnLst>
                                </p:cTn>
                              </p:par>
                            </p:childTnLst>
                          </p:cTn>
                        </p:par>
                        <p:par>
                          <p:cTn id="13" fill="hold">
                            <p:stCondLst>
                              <p:cond delay="2750"/>
                            </p:stCondLst>
                            <p:childTnLst>
                              <p:par>
                                <p:cTn id="14" presetID="10" presetClass="entr" presetSubtype="0" fill="hold" nodeType="afterEffect">
                                  <p:stCondLst>
                                    <p:cond delay="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7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7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75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Thomas Ice/Robert Dean</a:t>
            </a:r>
            <a:endParaRPr lang="en-US" sz="4800" dirty="0" smtClean="0">
              <a:solidFill>
                <a:schemeClr val="bg1"/>
              </a:solidFill>
            </a:endParaRPr>
          </a:p>
        </p:txBody>
      </p:sp>
      <p:sp>
        <p:nvSpPr>
          <p:cNvPr id="10" name="TextBox 9"/>
          <p:cNvSpPr txBox="1"/>
          <p:nvPr/>
        </p:nvSpPr>
        <p:spPr>
          <a:xfrm>
            <a:off x="304800" y="932795"/>
            <a:ext cx="8610600" cy="4893647"/>
          </a:xfrm>
          <a:prstGeom prst="rect">
            <a:avLst/>
          </a:prstGeom>
          <a:noFill/>
        </p:spPr>
        <p:txBody>
          <a:bodyPr wrap="square" rtlCol="0">
            <a:spAutoFit/>
          </a:bodyPr>
          <a:lstStyle/>
          <a:p>
            <a:pPr algn="just"/>
            <a:r>
              <a:rPr lang="en-US" sz="4000" dirty="0">
                <a:solidFill>
                  <a:schemeClr val="bg1"/>
                </a:solidFill>
              </a:rPr>
              <a:t>“The reason many Christians today are ineffective in their Christian life and in spiritual warfare is because they have not committed themselves fully to the Word of God, which alone is sufficient to prepare them for every situation in life</a:t>
            </a:r>
            <a:r>
              <a:rPr lang="en-US" sz="4000" dirty="0" smtClean="0">
                <a:solidFill>
                  <a:schemeClr val="bg1"/>
                </a:solidFill>
              </a:rPr>
              <a:t>.”</a:t>
            </a:r>
          </a:p>
          <a:p>
            <a:pPr algn="r"/>
            <a:r>
              <a:rPr lang="en-US" sz="2400" dirty="0">
                <a:solidFill>
                  <a:schemeClr val="bg1"/>
                </a:solidFill>
              </a:rPr>
              <a:t>[Thomas Ice &amp; Robert Dean</a:t>
            </a:r>
            <a:r>
              <a:rPr lang="en-US" sz="2400" dirty="0" smtClean="0">
                <a:solidFill>
                  <a:schemeClr val="bg1"/>
                </a:solidFill>
              </a:rPr>
              <a:t>, </a:t>
            </a:r>
            <a:r>
              <a:rPr lang="en-US" sz="2400" u="sng" dirty="0" smtClean="0">
                <a:solidFill>
                  <a:schemeClr val="bg1"/>
                </a:solidFill>
              </a:rPr>
              <a:t>Overrun by Demons/the Church’s New Preoccupation with the Demonic</a:t>
            </a:r>
            <a:r>
              <a:rPr lang="en-US" sz="2400" dirty="0" smtClean="0">
                <a:solidFill>
                  <a:schemeClr val="bg1"/>
                </a:solidFill>
              </a:rPr>
              <a:t>, (</a:t>
            </a:r>
            <a:r>
              <a:rPr lang="en-US" sz="2400" dirty="0">
                <a:solidFill>
                  <a:schemeClr val="bg1"/>
                </a:solidFill>
              </a:rPr>
              <a:t>Eugene, OR: Harvest, 1990), 140.] </a:t>
            </a:r>
            <a:endParaRPr lang="en-US" sz="2400" dirty="0">
              <a:solidFill>
                <a:schemeClr val="bg1"/>
              </a:solidFill>
            </a:endParaRPr>
          </a:p>
        </p:txBody>
      </p:sp>
    </p:spTree>
    <p:extLst>
      <p:ext uri="{BB962C8B-B14F-4D97-AF65-F5344CB8AC3E}">
        <p14:creationId xmlns:p14="http://schemas.microsoft.com/office/powerpoint/2010/main" val="108434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32795"/>
            <a:ext cx="8610600" cy="5016758"/>
          </a:xfrm>
          <a:prstGeom prst="rect">
            <a:avLst/>
          </a:prstGeom>
          <a:noFill/>
        </p:spPr>
        <p:txBody>
          <a:bodyPr wrap="square" rtlCol="0">
            <a:spAutoFit/>
          </a:bodyPr>
          <a:lstStyle/>
          <a:p>
            <a:pPr algn="just"/>
            <a:r>
              <a:rPr lang="en-US" sz="3200" dirty="0">
                <a:solidFill>
                  <a:schemeClr val="bg1"/>
                </a:solidFill>
              </a:rPr>
              <a:t>We need to remember that the answers to all of life’s main issues are found in God’s Word.  Do you want to know how to pray?  Look to God’s Word?  Do you want to be a better husband, or wife, or parent, or child?  Then be the best Christian you can be by delving into the truth of God’s Word. Do you want to love other better than you do now? Go to God’s Word.  Do you want to know how to be saved; how to be transformed, how to be assured of heaven?  Pour yourself into God’s Word.</a:t>
            </a:r>
          </a:p>
        </p:txBody>
      </p:sp>
    </p:spTree>
    <p:extLst>
      <p:ext uri="{BB962C8B-B14F-4D97-AF65-F5344CB8AC3E}">
        <p14:creationId xmlns:p14="http://schemas.microsoft.com/office/powerpoint/2010/main" val="9857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32795"/>
            <a:ext cx="8610600" cy="4401205"/>
          </a:xfrm>
          <a:prstGeom prst="rect">
            <a:avLst/>
          </a:prstGeom>
          <a:noFill/>
        </p:spPr>
        <p:txBody>
          <a:bodyPr wrap="square" rtlCol="0">
            <a:spAutoFit/>
          </a:bodyPr>
          <a:lstStyle/>
          <a:p>
            <a:pPr algn="just"/>
            <a:r>
              <a:rPr lang="en-US" sz="4000" dirty="0">
                <a:solidFill>
                  <a:schemeClr val="bg1"/>
                </a:solidFill>
              </a:rPr>
              <a:t>Every day (even moments) without thanking God; every day without meditation; every day without growing in the grace and knowledge of Jesus; every day without speaking to others (believers or unbelievers) about the truth of God’s Word is defeat! </a:t>
            </a:r>
          </a:p>
        </p:txBody>
      </p:sp>
    </p:spTree>
    <p:extLst>
      <p:ext uri="{BB962C8B-B14F-4D97-AF65-F5344CB8AC3E}">
        <p14:creationId xmlns:p14="http://schemas.microsoft.com/office/powerpoint/2010/main" val="15258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4:20-24</a:t>
            </a:r>
            <a:endParaRPr lang="en-US" sz="4800" dirty="0" smtClean="0">
              <a:solidFill>
                <a:schemeClr val="bg1"/>
              </a:solidFill>
            </a:endParaRPr>
          </a:p>
        </p:txBody>
      </p:sp>
      <p:sp>
        <p:nvSpPr>
          <p:cNvPr id="10" name="TextBox 9"/>
          <p:cNvSpPr txBox="1"/>
          <p:nvPr/>
        </p:nvSpPr>
        <p:spPr>
          <a:xfrm>
            <a:off x="304800" y="932795"/>
            <a:ext cx="8610600" cy="5324535"/>
          </a:xfrm>
          <a:prstGeom prst="rect">
            <a:avLst/>
          </a:prstGeom>
          <a:noFill/>
        </p:spPr>
        <p:txBody>
          <a:bodyPr wrap="square" rtlCol="0">
            <a:spAutoFit/>
          </a:bodyPr>
          <a:lstStyle/>
          <a:p>
            <a:pPr algn="just"/>
            <a:r>
              <a:rPr lang="en-US" sz="3400" i="1" dirty="0">
                <a:solidFill>
                  <a:schemeClr val="bg1"/>
                </a:solidFill>
              </a:rPr>
              <a:t>“20 But you did not learn Christ in this </a:t>
            </a:r>
            <a:r>
              <a:rPr lang="en-US" sz="3400" i="1" dirty="0" smtClean="0">
                <a:solidFill>
                  <a:schemeClr val="bg1"/>
                </a:solidFill>
              </a:rPr>
              <a:t>way, </a:t>
            </a:r>
            <a:r>
              <a:rPr lang="en-US" sz="3400" i="1" dirty="0">
                <a:solidFill>
                  <a:schemeClr val="bg1"/>
                </a:solidFill>
              </a:rPr>
              <a:t>21 if indeed you have heard Him and have been taught in Him, just as </a:t>
            </a:r>
            <a:r>
              <a:rPr lang="en-US" sz="3400" i="1" u="sng" dirty="0" smtClean="0">
                <a:solidFill>
                  <a:schemeClr val="bg1"/>
                </a:solidFill>
              </a:rPr>
              <a:t>TRUTH</a:t>
            </a:r>
            <a:r>
              <a:rPr lang="en-US" sz="3400" i="1" dirty="0" smtClean="0">
                <a:solidFill>
                  <a:schemeClr val="bg1"/>
                </a:solidFill>
              </a:rPr>
              <a:t> is </a:t>
            </a:r>
            <a:r>
              <a:rPr lang="en-US" sz="3400" i="1" dirty="0">
                <a:solidFill>
                  <a:schemeClr val="bg1"/>
                </a:solidFill>
              </a:rPr>
              <a:t>in Jesus, 22 that, in reference to your former manner of life, you lay aside the old self, which is being corrupted in accordance with the lusts of deceit, 23 and that you be renewed in the spirit of your mind, 24 and put on the new self, which in the likeness of God has been created in righteousness and holiness of the </a:t>
            </a:r>
            <a:r>
              <a:rPr lang="en-US" sz="3400" i="1" u="sng" dirty="0" smtClean="0">
                <a:solidFill>
                  <a:schemeClr val="bg1"/>
                </a:solidFill>
              </a:rPr>
              <a:t>TRUTH</a:t>
            </a:r>
            <a:r>
              <a:rPr lang="en-US" sz="3400" i="1" dirty="0" smtClean="0">
                <a:solidFill>
                  <a:schemeClr val="bg1"/>
                </a:solidFill>
              </a:rPr>
              <a:t>.” </a:t>
            </a:r>
            <a:endParaRPr lang="en-US" sz="3400" dirty="0">
              <a:solidFill>
                <a:schemeClr val="bg1"/>
              </a:solidFill>
            </a:endParaRPr>
          </a:p>
        </p:txBody>
      </p:sp>
    </p:spTree>
    <p:extLst>
      <p:ext uri="{BB962C8B-B14F-4D97-AF65-F5344CB8AC3E}">
        <p14:creationId xmlns:p14="http://schemas.microsoft.com/office/powerpoint/2010/main" val="36853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6:10-12</a:t>
            </a:r>
            <a:endParaRPr lang="en-US" sz="4800" dirty="0" smtClean="0">
              <a:solidFill>
                <a:schemeClr val="bg1"/>
              </a:solidFill>
            </a:endParaRPr>
          </a:p>
        </p:txBody>
      </p:sp>
      <p:sp>
        <p:nvSpPr>
          <p:cNvPr id="10" name="TextBox 9"/>
          <p:cNvSpPr txBox="1"/>
          <p:nvPr/>
        </p:nvSpPr>
        <p:spPr>
          <a:xfrm>
            <a:off x="304800" y="917912"/>
            <a:ext cx="8610600" cy="5940088"/>
          </a:xfrm>
          <a:prstGeom prst="rect">
            <a:avLst/>
          </a:prstGeom>
          <a:noFill/>
        </p:spPr>
        <p:txBody>
          <a:bodyPr wrap="square" rtlCol="0">
            <a:spAutoFit/>
          </a:bodyPr>
          <a:lstStyle/>
          <a:p>
            <a:pPr algn="just"/>
            <a:r>
              <a:rPr lang="en-US" sz="3800" i="1" dirty="0">
                <a:solidFill>
                  <a:schemeClr val="bg1"/>
                </a:solidFill>
              </a:rPr>
              <a:t>10 Finally, be strong in the Lord and in the strength of His might. 11 Put on the full armor of God, so that you will be able to stand firm against the schemes of the devil. </a:t>
            </a:r>
            <a:r>
              <a:rPr lang="en-US" sz="3800" i="1" dirty="0">
                <a:solidFill>
                  <a:schemeClr val="bg1"/>
                </a:solidFill>
              </a:rPr>
              <a:t>12 For our struggle is not against flesh and blood, but against the rulers, against the powers, against the world forces of this darkness, against the spiritual forces of wickedness in the heavenly places. </a:t>
            </a:r>
            <a:endParaRPr lang="en-US" sz="38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6:14-17</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o </a:t>
            </a:r>
            <a:r>
              <a:rPr lang="en-US" sz="4400" i="1" dirty="0">
                <a:solidFill>
                  <a:schemeClr val="bg1"/>
                </a:solidFill>
              </a:rPr>
              <a:t>be successful in spiritual warfare, we must predetermine to be ready for battle by appropriating and incorporating each piece of our armor. </a:t>
            </a:r>
            <a:r>
              <a:rPr lang="en-US" sz="4400" i="1" dirty="0" smtClean="0">
                <a:solidFill>
                  <a:schemeClr val="bg1"/>
                </a:solidFill>
              </a:rPr>
              <a:t>In this case, the belt of truth.</a:t>
            </a:r>
            <a:endParaRPr lang="en-US" sz="4400" dirty="0">
              <a:solidFill>
                <a:schemeClr val="bg1"/>
              </a:solidFill>
            </a:endParaRPr>
          </a:p>
        </p:txBody>
      </p:sp>
    </p:spTree>
    <p:extLst>
      <p:ext uri="{BB962C8B-B14F-4D97-AF65-F5344CB8AC3E}">
        <p14:creationId xmlns:p14="http://schemas.microsoft.com/office/powerpoint/2010/main" val="39807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6:13-14</a:t>
            </a:r>
            <a:endParaRPr lang="en-US" sz="4800" dirty="0" smtClean="0">
              <a:solidFill>
                <a:schemeClr val="bg1"/>
              </a:solidFill>
            </a:endParaRPr>
          </a:p>
        </p:txBody>
      </p:sp>
      <p:sp>
        <p:nvSpPr>
          <p:cNvPr id="10" name="TextBox 9"/>
          <p:cNvSpPr txBox="1"/>
          <p:nvPr/>
        </p:nvSpPr>
        <p:spPr>
          <a:xfrm>
            <a:off x="304800" y="932795"/>
            <a:ext cx="8610600" cy="4401205"/>
          </a:xfrm>
          <a:prstGeom prst="rect">
            <a:avLst/>
          </a:prstGeom>
          <a:noFill/>
        </p:spPr>
        <p:txBody>
          <a:bodyPr wrap="square" rtlCol="0">
            <a:spAutoFit/>
          </a:bodyPr>
          <a:lstStyle/>
          <a:p>
            <a:pPr algn="just"/>
            <a:r>
              <a:rPr lang="en-US" sz="4000" i="1" dirty="0">
                <a:solidFill>
                  <a:schemeClr val="bg1"/>
                </a:solidFill>
              </a:rPr>
              <a:t>13 Therefore, take up the full armor of God, so that you will be able to resist in the evil day, and having done everything, to stand firm. 14 Stand firm therefore, HAVING GIRDED YOUR LOINS WITH TRUTH, and HAVING PUT ON THE BREASTPLATE OF RIGHTEOUSNESS…</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Fact is Stranger than Fiction</a:t>
            </a:r>
            <a:endParaRPr lang="en-US" sz="4800" dirty="0" smtClean="0">
              <a:solidFill>
                <a:schemeClr val="bg1"/>
              </a:solidFill>
            </a:endParaRPr>
          </a:p>
        </p:txBody>
      </p:sp>
      <p:sp>
        <p:nvSpPr>
          <p:cNvPr id="10" name="TextBox 9"/>
          <p:cNvSpPr txBox="1"/>
          <p:nvPr/>
        </p:nvSpPr>
        <p:spPr>
          <a:xfrm>
            <a:off x="304800" y="932795"/>
            <a:ext cx="8610600" cy="2554545"/>
          </a:xfrm>
          <a:prstGeom prst="rect">
            <a:avLst/>
          </a:prstGeom>
          <a:noFill/>
        </p:spPr>
        <p:txBody>
          <a:bodyPr wrap="square" rtlCol="0">
            <a:spAutoFit/>
          </a:bodyPr>
          <a:lstStyle/>
          <a:p>
            <a:pPr lvl="0" algn="just"/>
            <a:r>
              <a:rPr lang="en-US" sz="4000" i="1" dirty="0">
                <a:solidFill>
                  <a:schemeClr val="bg1"/>
                </a:solidFill>
              </a:rPr>
              <a:t>“Truth is stranger than fiction, but it is because fiction is obliged to stick to possibilities; truth isn't.”</a:t>
            </a:r>
            <a:r>
              <a:rPr lang="en-US" sz="4000" dirty="0">
                <a:solidFill>
                  <a:schemeClr val="bg1"/>
                </a:solidFill>
              </a:rPr>
              <a:t> </a:t>
            </a:r>
            <a:endParaRPr lang="en-US" sz="4000" dirty="0" smtClean="0">
              <a:solidFill>
                <a:schemeClr val="bg1"/>
              </a:solidFill>
            </a:endParaRPr>
          </a:p>
          <a:p>
            <a:pPr lvl="0" algn="r"/>
            <a:r>
              <a:rPr lang="en-US" sz="4000" dirty="0" smtClean="0">
                <a:solidFill>
                  <a:schemeClr val="bg1"/>
                </a:solidFill>
              </a:rPr>
              <a:t>~Mark Twain</a:t>
            </a:r>
            <a:endParaRPr lang="en-US" sz="4000" dirty="0">
              <a:solidFill>
                <a:schemeClr val="bg1"/>
              </a:solidFill>
            </a:endParaRPr>
          </a:p>
        </p:txBody>
      </p:sp>
    </p:spTree>
    <p:extLst>
      <p:ext uri="{BB962C8B-B14F-4D97-AF65-F5344CB8AC3E}">
        <p14:creationId xmlns:p14="http://schemas.microsoft.com/office/powerpoint/2010/main" val="47794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6:14</a:t>
            </a:r>
            <a:endParaRPr lang="en-US" sz="4800" dirty="0" smtClean="0">
              <a:solidFill>
                <a:schemeClr val="bg1"/>
              </a:solidFill>
            </a:endParaRPr>
          </a:p>
        </p:txBody>
      </p:sp>
      <p:sp>
        <p:nvSpPr>
          <p:cNvPr id="10" name="TextBox 9"/>
          <p:cNvSpPr txBox="1"/>
          <p:nvPr/>
        </p:nvSpPr>
        <p:spPr>
          <a:xfrm>
            <a:off x="304800" y="932795"/>
            <a:ext cx="8610600" cy="5232202"/>
          </a:xfrm>
          <a:prstGeom prst="rect">
            <a:avLst/>
          </a:prstGeom>
          <a:noFill/>
        </p:spPr>
        <p:txBody>
          <a:bodyPr wrap="square" rtlCol="0">
            <a:spAutoFit/>
          </a:bodyPr>
          <a:lstStyle/>
          <a:p>
            <a:pPr algn="just"/>
            <a:r>
              <a:rPr lang="en-US" sz="4000" i="1" dirty="0" smtClean="0">
                <a:solidFill>
                  <a:schemeClr val="bg1"/>
                </a:solidFill>
              </a:rPr>
              <a:t>14 </a:t>
            </a:r>
            <a:r>
              <a:rPr lang="en-US" sz="4000" i="1" dirty="0">
                <a:solidFill>
                  <a:schemeClr val="bg1"/>
                </a:solidFill>
              </a:rPr>
              <a:t>Stand firm therefore, HAVING GIRDED YOUR LOINS WITH TRUTH, and HAVING PUT ON THE BREASTPLATE OF RIGHTEOUSNESS</a:t>
            </a:r>
            <a:r>
              <a:rPr lang="en-US" sz="4000" i="1" dirty="0" smtClean="0">
                <a:solidFill>
                  <a:schemeClr val="bg1"/>
                </a:solidFill>
              </a:rPr>
              <a:t>…</a:t>
            </a:r>
            <a:endParaRPr lang="en-US" sz="1400" i="1" dirty="0" smtClean="0">
              <a:solidFill>
                <a:schemeClr val="bg1"/>
              </a:solidFill>
            </a:endParaRPr>
          </a:p>
          <a:p>
            <a:pPr algn="just"/>
            <a:endParaRPr lang="en-US" sz="1400" i="1" dirty="0">
              <a:solidFill>
                <a:schemeClr val="bg1"/>
              </a:solidFill>
            </a:endParaRPr>
          </a:p>
          <a:p>
            <a:pPr algn="just"/>
            <a:r>
              <a:rPr lang="en-US" sz="4000" i="1" dirty="0" smtClean="0">
                <a:solidFill>
                  <a:schemeClr val="bg1"/>
                </a:solidFill>
              </a:rPr>
              <a:t>How do we “stand firm”?</a:t>
            </a:r>
          </a:p>
          <a:p>
            <a:pPr algn="just"/>
            <a:r>
              <a:rPr lang="en-US" sz="4000" dirty="0">
                <a:solidFill>
                  <a:schemeClr val="bg1"/>
                </a:solidFill>
              </a:rPr>
              <a:t>h</a:t>
            </a:r>
            <a:r>
              <a:rPr lang="en-US" sz="4000" dirty="0" smtClean="0">
                <a:solidFill>
                  <a:schemeClr val="bg1"/>
                </a:solidFill>
              </a:rPr>
              <a:t>aving girded (14a); having put on (14b); having shod (15); taking up (16); and take (17)</a:t>
            </a:r>
            <a:endParaRPr lang="en-US" sz="4000" dirty="0">
              <a:solidFill>
                <a:schemeClr val="bg1"/>
              </a:solidFill>
            </a:endParaRPr>
          </a:p>
        </p:txBody>
      </p:sp>
    </p:spTree>
    <p:extLst>
      <p:ext uri="{BB962C8B-B14F-4D97-AF65-F5344CB8AC3E}">
        <p14:creationId xmlns:p14="http://schemas.microsoft.com/office/powerpoint/2010/main" val="37361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750"/>
                                        <p:tgtEl>
                                          <p:spTgt spid="10">
                                            <p:txEl>
                                              <p:pRg st="2" end="2"/>
                                            </p:txEl>
                                          </p:spTgt>
                                        </p:tgtEl>
                                      </p:cBhvr>
                                    </p:animEffect>
                                  </p:childTnLst>
                                </p:cTn>
                              </p:par>
                            </p:childTnLst>
                          </p:cTn>
                        </p:par>
                        <p:par>
                          <p:cTn id="13" fill="hold">
                            <p:stCondLst>
                              <p:cond delay="1750"/>
                            </p:stCondLst>
                            <p:childTnLst>
                              <p:par>
                                <p:cTn id="14" presetID="10" presetClass="entr" presetSubtype="0" fill="hold" grpId="0" nodeType="afterEffect">
                                  <p:stCondLst>
                                    <p:cond delay="25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4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6:14-17</a:t>
            </a:r>
            <a:endParaRPr lang="en-US" sz="4800" dirty="0">
              <a:solidFill>
                <a:schemeClr val="bg1"/>
              </a:solidFill>
            </a:endParaRPr>
          </a:p>
        </p:txBody>
      </p:sp>
      <p:sp>
        <p:nvSpPr>
          <p:cNvPr id="10" name="TextBox 9"/>
          <p:cNvSpPr txBox="1"/>
          <p:nvPr/>
        </p:nvSpPr>
        <p:spPr>
          <a:xfrm>
            <a:off x="304800" y="914400"/>
            <a:ext cx="8610600" cy="3477875"/>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o </a:t>
            </a:r>
            <a:r>
              <a:rPr lang="en-US" sz="4400" i="1" dirty="0">
                <a:solidFill>
                  <a:schemeClr val="bg1"/>
                </a:solidFill>
              </a:rPr>
              <a:t>be successful in spiritual warfare, we must predetermine to be ready for battle by appropriating and incorporating each piece of our armor. </a:t>
            </a:r>
            <a:r>
              <a:rPr lang="en-US" sz="4400" i="1" dirty="0" smtClean="0">
                <a:solidFill>
                  <a:schemeClr val="bg1"/>
                </a:solidFill>
              </a:rPr>
              <a:t>In this case, the belt of truth.</a:t>
            </a:r>
            <a:endParaRPr lang="en-US" sz="4400"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a:pPr>
            <a:r>
              <a:rPr lang="en-US" sz="4000" b="1" dirty="0" smtClean="0">
                <a:solidFill>
                  <a:schemeClr val="bg1"/>
                </a:solidFill>
              </a:rPr>
              <a:t>The Centurion Picture: the belt</a:t>
            </a:r>
            <a:endParaRPr lang="en-US" sz="4000" b="1" baseline="30000" dirty="0" smtClean="0">
              <a:solidFill>
                <a:schemeClr val="bg1"/>
              </a:solidFill>
            </a:endParaRPr>
          </a:p>
        </p:txBody>
      </p:sp>
      <p:sp>
        <p:nvSpPr>
          <p:cNvPr id="10" name="TextBox 9"/>
          <p:cNvSpPr txBox="1"/>
          <p:nvPr/>
        </p:nvSpPr>
        <p:spPr>
          <a:xfrm>
            <a:off x="304800" y="838200"/>
            <a:ext cx="8610600" cy="523220"/>
          </a:xfrm>
          <a:prstGeom prst="rect">
            <a:avLst/>
          </a:prstGeom>
          <a:noFill/>
        </p:spPr>
        <p:txBody>
          <a:bodyPr wrap="square" rtlCol="0">
            <a:spAutoFit/>
          </a:bodyPr>
          <a:lstStyle/>
          <a:p>
            <a:pPr algn="just"/>
            <a:r>
              <a:rPr lang="en-US" sz="2800" i="1" dirty="0">
                <a:solidFill>
                  <a:schemeClr val="bg1"/>
                </a:solidFill>
              </a:rPr>
              <a:t>Stand firm therefore, </a:t>
            </a:r>
            <a:r>
              <a:rPr lang="en-US" sz="2800" i="1" u="sng" dirty="0">
                <a:solidFill>
                  <a:schemeClr val="bg1"/>
                </a:solidFill>
              </a:rPr>
              <a:t>HAVING GIRDED </a:t>
            </a:r>
            <a:r>
              <a:rPr lang="en-US" sz="2800" i="1" dirty="0">
                <a:solidFill>
                  <a:schemeClr val="bg1"/>
                </a:solidFill>
              </a:rPr>
              <a:t>YOUR LOINS</a:t>
            </a:r>
            <a:endParaRPr lang="en-US" sz="2800" i="1" dirty="0" smtClean="0">
              <a:solidFill>
                <a:schemeClr val="bg1"/>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47632" y="1418968"/>
            <a:ext cx="5448733" cy="5190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2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“Girded” – put on as a belt</a:t>
            </a:r>
            <a:endParaRPr lang="en-US" sz="4800" dirty="0" smtClean="0">
              <a:solidFill>
                <a:schemeClr val="bg1"/>
              </a:solidFill>
            </a:endParaRPr>
          </a:p>
        </p:txBody>
      </p:sp>
      <p:sp>
        <p:nvSpPr>
          <p:cNvPr id="10" name="TextBox 9"/>
          <p:cNvSpPr txBox="1"/>
          <p:nvPr/>
        </p:nvSpPr>
        <p:spPr>
          <a:xfrm>
            <a:off x="304800" y="932795"/>
            <a:ext cx="8610600" cy="6463308"/>
          </a:xfrm>
          <a:prstGeom prst="rect">
            <a:avLst/>
          </a:prstGeom>
          <a:noFill/>
        </p:spPr>
        <p:txBody>
          <a:bodyPr wrap="square" rtlCol="0">
            <a:spAutoFit/>
          </a:bodyPr>
          <a:lstStyle/>
          <a:p>
            <a:pPr algn="just"/>
            <a:r>
              <a:rPr lang="en-US" sz="4000" i="1" dirty="0">
                <a:solidFill>
                  <a:schemeClr val="bg1"/>
                </a:solidFill>
              </a:rPr>
              <a:t>“Stand therefore, having girded up your loins with truth</a:t>
            </a:r>
            <a:r>
              <a:rPr lang="en-US" sz="4000" i="1" dirty="0" smtClean="0">
                <a:solidFill>
                  <a:schemeClr val="bg1"/>
                </a:solidFill>
              </a:rPr>
              <a:t>.” (literal translation of Ephesians 6:14a)</a:t>
            </a:r>
          </a:p>
          <a:p>
            <a:pPr algn="just"/>
            <a:endParaRPr lang="en-US" sz="4000" i="1" dirty="0">
              <a:solidFill>
                <a:schemeClr val="bg1"/>
              </a:solidFill>
            </a:endParaRPr>
          </a:p>
          <a:p>
            <a:pPr algn="just"/>
            <a:r>
              <a:rPr lang="en-US" sz="4000" i="1" dirty="0" smtClean="0">
                <a:solidFill>
                  <a:schemeClr val="bg1"/>
                </a:solidFill>
              </a:rPr>
              <a:t>1 Peter 1:13</a:t>
            </a:r>
          </a:p>
          <a:p>
            <a:pPr algn="just"/>
            <a:r>
              <a:rPr lang="en-US" sz="4000" i="1" dirty="0" smtClean="0">
                <a:solidFill>
                  <a:schemeClr val="bg1"/>
                </a:solidFill>
              </a:rPr>
              <a:t>“</a:t>
            </a:r>
            <a:r>
              <a:rPr lang="en-US" sz="4000" i="1" dirty="0">
                <a:solidFill>
                  <a:schemeClr val="bg1"/>
                </a:solidFill>
              </a:rPr>
              <a:t>Therefore, prepare your minds for action…”</a:t>
            </a:r>
            <a:r>
              <a:rPr lang="en-US" sz="4000" dirty="0">
                <a:solidFill>
                  <a:schemeClr val="bg1"/>
                </a:solidFill>
              </a:rPr>
              <a:t> </a:t>
            </a:r>
            <a:r>
              <a:rPr lang="en-US" sz="4000" dirty="0" smtClean="0">
                <a:solidFill>
                  <a:schemeClr val="bg1"/>
                </a:solidFill>
              </a:rPr>
              <a:t>Literally </a:t>
            </a:r>
            <a:r>
              <a:rPr lang="en-US" sz="4000" dirty="0">
                <a:solidFill>
                  <a:schemeClr val="bg1"/>
                </a:solidFill>
              </a:rPr>
              <a:t>it reads, </a:t>
            </a:r>
            <a:r>
              <a:rPr lang="en-US" sz="4000" i="1" dirty="0">
                <a:solidFill>
                  <a:schemeClr val="bg1"/>
                </a:solidFill>
              </a:rPr>
              <a:t>“gird up the loins of you mind</a:t>
            </a:r>
            <a:r>
              <a:rPr lang="en-US" sz="4000" i="1" dirty="0" smtClean="0">
                <a:solidFill>
                  <a:schemeClr val="bg1"/>
                </a:solidFill>
              </a:rPr>
              <a:t>…</a:t>
            </a:r>
          </a:p>
          <a:p>
            <a:pPr algn="just"/>
            <a:endParaRPr lang="en-US" sz="4000" i="1" dirty="0">
              <a:solidFill>
                <a:schemeClr val="bg1"/>
              </a:solidFill>
            </a:endParaRPr>
          </a:p>
          <a:p>
            <a:pPr algn="just"/>
            <a:endParaRPr lang="en-US" sz="4000" i="1" dirty="0" smtClean="0">
              <a:solidFill>
                <a:schemeClr val="bg1"/>
              </a:solidFill>
            </a:endParaRPr>
          </a:p>
          <a:p>
            <a:pPr algn="just"/>
            <a:endParaRPr lang="en-US" sz="1400" i="1" dirty="0">
              <a:solidFill>
                <a:schemeClr val="bg1"/>
              </a:solidFill>
            </a:endParaRPr>
          </a:p>
        </p:txBody>
      </p:sp>
    </p:spTree>
    <p:extLst>
      <p:ext uri="{BB962C8B-B14F-4D97-AF65-F5344CB8AC3E}">
        <p14:creationId xmlns:p14="http://schemas.microsoft.com/office/powerpoint/2010/main" val="13128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500"/>
                                        <p:tgtEl>
                                          <p:spTgt spid="10">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1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The Christian’s Provision: the belt of truth.</a:t>
            </a:r>
            <a:endParaRPr lang="en-US" sz="4000" b="1" baseline="30000" dirty="0" smtClean="0">
              <a:solidFill>
                <a:schemeClr val="bg1"/>
              </a:solidFill>
            </a:endParaRPr>
          </a:p>
        </p:txBody>
      </p:sp>
      <p:sp>
        <p:nvSpPr>
          <p:cNvPr id="10" name="TextBox 9"/>
          <p:cNvSpPr txBox="1"/>
          <p:nvPr/>
        </p:nvSpPr>
        <p:spPr>
          <a:xfrm>
            <a:off x="304800" y="1484293"/>
            <a:ext cx="8610600" cy="954107"/>
          </a:xfrm>
          <a:prstGeom prst="rect">
            <a:avLst/>
          </a:prstGeom>
          <a:noFill/>
        </p:spPr>
        <p:txBody>
          <a:bodyPr wrap="square" rtlCol="0">
            <a:spAutoFit/>
          </a:bodyPr>
          <a:lstStyle/>
          <a:p>
            <a:pPr algn="just"/>
            <a:r>
              <a:rPr lang="en-US" sz="2800" i="1" dirty="0">
                <a:solidFill>
                  <a:schemeClr val="bg1"/>
                </a:solidFill>
              </a:rPr>
              <a:t>Stand firm </a:t>
            </a:r>
            <a:r>
              <a:rPr lang="en-US" sz="2800" i="1" dirty="0" smtClean="0">
                <a:solidFill>
                  <a:schemeClr val="bg1"/>
                </a:solidFill>
              </a:rPr>
              <a:t>therefore</a:t>
            </a:r>
            <a:r>
              <a:rPr lang="en-US" sz="2800" i="1" dirty="0">
                <a:solidFill>
                  <a:schemeClr val="bg1"/>
                </a:solidFill>
              </a:rPr>
              <a:t>, HAVING GIRDED YOUR </a:t>
            </a:r>
            <a:r>
              <a:rPr lang="en-US" sz="2800" i="1" dirty="0" smtClean="0">
                <a:solidFill>
                  <a:schemeClr val="bg1"/>
                </a:solidFill>
              </a:rPr>
              <a:t>LOINS </a:t>
            </a:r>
            <a:r>
              <a:rPr lang="en-US" sz="2800" i="1" u="sng" dirty="0" smtClean="0">
                <a:solidFill>
                  <a:schemeClr val="bg1"/>
                </a:solidFill>
              </a:rPr>
              <a:t>WITH TRUTH</a:t>
            </a:r>
            <a:r>
              <a:rPr lang="en-US" sz="2800" i="1" dirty="0" smtClean="0">
                <a:solidFill>
                  <a:schemeClr val="bg1"/>
                </a:solidFill>
              </a:rPr>
              <a:t>…</a:t>
            </a:r>
            <a:endParaRPr lang="en-US" sz="2800" i="1" dirty="0" smtClean="0">
              <a:solidFill>
                <a:schemeClr val="bg1"/>
              </a:solidFill>
            </a:endParaRPr>
          </a:p>
        </p:txBody>
      </p:sp>
      <p:sp>
        <p:nvSpPr>
          <p:cNvPr id="3" name="TextBox 2"/>
          <p:cNvSpPr txBox="1"/>
          <p:nvPr/>
        </p:nvSpPr>
        <p:spPr>
          <a:xfrm>
            <a:off x="304800" y="3200400"/>
            <a:ext cx="8610600" cy="2862322"/>
          </a:xfrm>
          <a:prstGeom prst="rect">
            <a:avLst/>
          </a:prstGeom>
          <a:noFill/>
        </p:spPr>
        <p:txBody>
          <a:bodyPr wrap="square" rtlCol="0">
            <a:spAutoFit/>
          </a:bodyPr>
          <a:lstStyle/>
          <a:p>
            <a:pPr algn="just"/>
            <a:r>
              <a:rPr lang="en-US" sz="3600" dirty="0">
                <a:solidFill>
                  <a:schemeClr val="bg1"/>
                </a:solidFill>
              </a:rPr>
              <a:t>The word “truth” in our text speaks of a body of truth; that is doctrine, what we know to be true as based upon God’s Word; as well as the profession of truth, that is what we say and do. </a:t>
            </a:r>
            <a:endParaRPr lang="en-US" sz="3600" dirty="0">
              <a:solidFill>
                <a:schemeClr val="bg1"/>
              </a:solidFill>
            </a:endParaRPr>
          </a:p>
        </p:txBody>
      </p:sp>
    </p:spTree>
    <p:extLst>
      <p:ext uri="{BB962C8B-B14F-4D97-AF65-F5344CB8AC3E}">
        <p14:creationId xmlns:p14="http://schemas.microsoft.com/office/powerpoint/2010/main" val="33031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21878</TotalTime>
  <Words>1078</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661</cp:revision>
  <dcterms:created xsi:type="dcterms:W3CDTF">2013-08-08T16:28:40Z</dcterms:created>
  <dcterms:modified xsi:type="dcterms:W3CDTF">2017-06-03T14:09:57Z</dcterms:modified>
</cp:coreProperties>
</file>