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1455" r:id="rId2"/>
    <p:sldId id="818" r:id="rId3"/>
    <p:sldId id="1552" r:id="rId4"/>
    <p:sldId id="1497" r:id="rId5"/>
    <p:sldId id="1419" r:id="rId6"/>
    <p:sldId id="1551" r:id="rId7"/>
    <p:sldId id="1555" r:id="rId8"/>
    <p:sldId id="1553" r:id="rId9"/>
    <p:sldId id="1556" r:id="rId10"/>
    <p:sldId id="1557" r:id="rId11"/>
    <p:sldId id="1554" r:id="rId12"/>
    <p:sldId id="1558" r:id="rId13"/>
    <p:sldId id="1559" r:id="rId14"/>
    <p:sldId id="1561" r:id="rId15"/>
    <p:sldId id="1560" r:id="rId16"/>
    <p:sldId id="1531" r:id="rId17"/>
    <p:sldId id="1562" r:id="rId18"/>
    <p:sldId id="1563" r:id="rId19"/>
    <p:sldId id="1564" r:id="rId20"/>
    <p:sldId id="1565" r:id="rId21"/>
    <p:sldId id="1566" r:id="rId22"/>
    <p:sldId id="1567" r:id="rId23"/>
    <p:sldId id="1568" r:id="rId24"/>
    <p:sldId id="156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7D5A32"/>
    <a:srgbClr val="966432"/>
    <a:srgbClr val="D7AE85"/>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4343" autoAdjust="0"/>
  </p:normalViewPr>
  <p:slideViewPr>
    <p:cSldViewPr>
      <p:cViewPr>
        <p:scale>
          <a:sx n="77" d="100"/>
          <a:sy n="77" d="100"/>
        </p:scale>
        <p:origin x="-630"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5/27/2017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5/27/2017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5/27/2017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5/27/2017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5/27/2017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5/27/2017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5/27/2017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5/27/2017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5/27/2017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5/27/2017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5/27/2017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5/27/2017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5/27/2017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1234"/>
            <a:ext cx="9144000" cy="6595531"/>
          </a:xfrm>
          <a:prstGeom prst="rect">
            <a:avLst/>
          </a:prstGeom>
        </p:spPr>
      </p:pic>
    </p:spTree>
    <p:extLst>
      <p:ext uri="{BB962C8B-B14F-4D97-AF65-F5344CB8AC3E}">
        <p14:creationId xmlns:p14="http://schemas.microsoft.com/office/powerpoint/2010/main" val="2069807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1 Kings 8:61</a:t>
            </a:r>
            <a:endParaRPr lang="en-US" sz="4800" dirty="0" smtClean="0">
              <a:solidFill>
                <a:schemeClr val="bg1"/>
              </a:solidFill>
            </a:endParaRPr>
          </a:p>
        </p:txBody>
      </p:sp>
      <p:sp>
        <p:nvSpPr>
          <p:cNvPr id="10" name="TextBox 9"/>
          <p:cNvSpPr txBox="1"/>
          <p:nvPr/>
        </p:nvSpPr>
        <p:spPr>
          <a:xfrm>
            <a:off x="304800" y="838200"/>
            <a:ext cx="8610600" cy="2800767"/>
          </a:xfrm>
          <a:prstGeom prst="rect">
            <a:avLst/>
          </a:prstGeom>
          <a:noFill/>
        </p:spPr>
        <p:txBody>
          <a:bodyPr wrap="square" rtlCol="0">
            <a:spAutoFit/>
          </a:bodyPr>
          <a:lstStyle/>
          <a:p>
            <a:pPr algn="just"/>
            <a:r>
              <a:rPr lang="en-US" sz="4400" i="1" dirty="0">
                <a:solidFill>
                  <a:schemeClr val="bg1"/>
                </a:solidFill>
              </a:rPr>
              <a:t>"Let your heart therefore be wholly devoted to the Lord our God, to walk in His statutes and to keep His commandments, as at this day." </a:t>
            </a:r>
            <a:endParaRPr lang="en-US" sz="4400" dirty="0">
              <a:solidFill>
                <a:schemeClr val="bg1"/>
              </a:solidFill>
            </a:endParaRPr>
          </a:p>
        </p:txBody>
      </p:sp>
    </p:spTree>
    <p:extLst>
      <p:ext uri="{BB962C8B-B14F-4D97-AF65-F5344CB8AC3E}">
        <p14:creationId xmlns:p14="http://schemas.microsoft.com/office/powerpoint/2010/main" val="4824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69441"/>
          </a:xfrm>
          <a:prstGeom prst="rect">
            <a:avLst/>
          </a:prstGeom>
          <a:noFill/>
          <a:ln>
            <a:solidFill>
              <a:schemeClr val="tx2">
                <a:lumMod val="20000"/>
                <a:lumOff val="80000"/>
              </a:schemeClr>
            </a:solidFill>
          </a:ln>
        </p:spPr>
        <p:txBody>
          <a:bodyPr wrap="square" rtlCol="0">
            <a:spAutoFit/>
          </a:bodyPr>
          <a:lstStyle/>
          <a:p>
            <a:pPr algn="just"/>
            <a:r>
              <a:rPr lang="en-US" sz="4400" b="1" dirty="0" smtClean="0">
                <a:solidFill>
                  <a:schemeClr val="bg1"/>
                </a:solidFill>
              </a:rPr>
              <a:t>II.    Prayer for God’s People </a:t>
            </a:r>
            <a:r>
              <a:rPr lang="en-US" sz="4400" baseline="30000" dirty="0" smtClean="0">
                <a:solidFill>
                  <a:schemeClr val="bg1"/>
                </a:solidFill>
              </a:rPr>
              <a:t>(8:57-60)</a:t>
            </a:r>
            <a:endParaRPr lang="en-US" sz="4400" baseline="30000" dirty="0" smtClean="0">
              <a:solidFill>
                <a:schemeClr val="bg1"/>
              </a:solidFill>
            </a:endParaRPr>
          </a:p>
        </p:txBody>
      </p:sp>
      <p:sp>
        <p:nvSpPr>
          <p:cNvPr id="10" name="TextBox 9"/>
          <p:cNvSpPr txBox="1"/>
          <p:nvPr/>
        </p:nvSpPr>
        <p:spPr>
          <a:xfrm>
            <a:off x="304800" y="838200"/>
            <a:ext cx="8610600" cy="707886"/>
          </a:xfrm>
          <a:prstGeom prst="rect">
            <a:avLst/>
          </a:prstGeom>
          <a:noFill/>
        </p:spPr>
        <p:txBody>
          <a:bodyPr wrap="square" rtlCol="0">
            <a:spAutoFit/>
          </a:bodyPr>
          <a:lstStyle/>
          <a:p>
            <a:pPr algn="just"/>
            <a:r>
              <a:rPr lang="en-US" sz="4000" dirty="0" smtClean="0">
                <a:solidFill>
                  <a:schemeClr val="bg1"/>
                </a:solidFill>
              </a:rPr>
              <a:t>A Prayer for God’s people:</a:t>
            </a:r>
          </a:p>
        </p:txBody>
      </p:sp>
      <p:sp>
        <p:nvSpPr>
          <p:cNvPr id="6" name="TextBox 5"/>
          <p:cNvSpPr txBox="1"/>
          <p:nvPr/>
        </p:nvSpPr>
        <p:spPr>
          <a:xfrm>
            <a:off x="304800" y="1676400"/>
            <a:ext cx="8610600" cy="1938992"/>
          </a:xfrm>
          <a:prstGeom prst="rect">
            <a:avLst/>
          </a:prstGeom>
          <a:noFill/>
        </p:spPr>
        <p:txBody>
          <a:bodyPr wrap="square" rtlCol="0">
            <a:spAutoFit/>
          </a:bodyPr>
          <a:lstStyle/>
          <a:p>
            <a:pPr marL="742950" indent="-742950" algn="just">
              <a:buAutoNum type="alphaUcPeriod"/>
            </a:pPr>
            <a:r>
              <a:rPr lang="en-US" sz="4000" dirty="0" smtClean="0">
                <a:solidFill>
                  <a:schemeClr val="bg1"/>
                </a:solidFill>
              </a:rPr>
              <a:t>To be kept in God’s presence (8:57)</a:t>
            </a:r>
          </a:p>
          <a:p>
            <a:pPr marL="742950" indent="-742950" algn="just">
              <a:buAutoNum type="alphaUcPeriod"/>
            </a:pPr>
            <a:r>
              <a:rPr lang="en-US" sz="4000" dirty="0" smtClean="0">
                <a:solidFill>
                  <a:schemeClr val="bg1"/>
                </a:solidFill>
              </a:rPr>
              <a:t>To keep God’s precepts (8:58)</a:t>
            </a:r>
          </a:p>
          <a:p>
            <a:pPr marL="742950" indent="-742950" algn="just">
              <a:buAutoNum type="alphaUcPeriod"/>
            </a:pPr>
            <a:r>
              <a:rPr lang="en-US" sz="4000" dirty="0" smtClean="0">
                <a:solidFill>
                  <a:schemeClr val="bg1"/>
                </a:solidFill>
              </a:rPr>
              <a:t>To keep God’s purpose (8:59-60)</a:t>
            </a:r>
          </a:p>
        </p:txBody>
      </p:sp>
      <p:sp>
        <p:nvSpPr>
          <p:cNvPr id="7" name="TextBox 6"/>
          <p:cNvSpPr txBox="1"/>
          <p:nvPr/>
        </p:nvSpPr>
        <p:spPr>
          <a:xfrm>
            <a:off x="304800" y="3810000"/>
            <a:ext cx="8610600" cy="3046988"/>
          </a:xfrm>
          <a:prstGeom prst="rect">
            <a:avLst/>
          </a:prstGeom>
          <a:noFill/>
        </p:spPr>
        <p:txBody>
          <a:bodyPr wrap="square" rtlCol="0">
            <a:spAutoFit/>
          </a:bodyPr>
          <a:lstStyle/>
          <a:p>
            <a:pPr algn="just"/>
            <a:r>
              <a:rPr lang="en-US" sz="3200" i="1" dirty="0">
                <a:solidFill>
                  <a:schemeClr val="bg1"/>
                </a:solidFill>
              </a:rPr>
              <a:t>19 Go therefore and make disciples of all the nations, baptizing them in the name of the Father and the Son and the Holy Spirit, 20 teaching them to observe all that I commanded you; and lo, I am with you always, even to the end of the age</a:t>
            </a:r>
            <a:r>
              <a:rPr lang="en-US" sz="3200" i="1" dirty="0" smtClean="0">
                <a:solidFill>
                  <a:schemeClr val="bg1"/>
                </a:solidFill>
              </a:rPr>
              <a:t>. (Matthew 28:19-20)</a:t>
            </a:r>
            <a:endParaRPr lang="en-US" sz="3200" dirty="0">
              <a:solidFill>
                <a:schemeClr val="bg1"/>
              </a:solidFill>
            </a:endParaRPr>
          </a:p>
        </p:txBody>
      </p:sp>
    </p:spTree>
    <p:extLst>
      <p:ext uri="{BB962C8B-B14F-4D97-AF65-F5344CB8AC3E}">
        <p14:creationId xmlns:p14="http://schemas.microsoft.com/office/powerpoint/2010/main" val="96382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250"/>
                                        <p:tgtEl>
                                          <p:spTgt spid="6">
                                            <p:txEl>
                                              <p:pRg st="0" end="0"/>
                                            </p:txEl>
                                          </p:spTgt>
                                        </p:tgtEl>
                                      </p:cBhvr>
                                    </p:animEffect>
                                  </p:childTnLst>
                                </p:cTn>
                              </p:par>
                            </p:childTnLst>
                          </p:cTn>
                        </p:par>
                        <p:par>
                          <p:cTn id="12" fill="hold">
                            <p:stCondLst>
                              <p:cond delay="3250"/>
                            </p:stCondLst>
                            <p:childTnLst>
                              <p:par>
                                <p:cTn id="13" presetID="10" presetClass="entr" presetSubtype="0" fill="hold" grpId="0" nodeType="afterEffect">
                                  <p:stCondLst>
                                    <p:cond delay="5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250"/>
                                        <p:tgtEl>
                                          <p:spTgt spid="6">
                                            <p:txEl>
                                              <p:pRg st="1" end="1"/>
                                            </p:txEl>
                                          </p:spTgt>
                                        </p:tgtEl>
                                      </p:cBhvr>
                                    </p:animEffect>
                                  </p:childTnLst>
                                </p:cTn>
                              </p:par>
                            </p:childTnLst>
                          </p:cTn>
                        </p:par>
                        <p:par>
                          <p:cTn id="16" fill="hold">
                            <p:stCondLst>
                              <p:cond delay="5000"/>
                            </p:stCondLst>
                            <p:childTnLst>
                              <p:par>
                                <p:cTn id="17" presetID="10" presetClass="entr" presetSubtype="0" fill="hold" grpId="0" nodeType="afterEffect">
                                  <p:stCondLst>
                                    <p:cond delay="50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25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125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6" grpId="0" uiExpand="1" build="p"/>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Hope CBC Vision Statement</a:t>
            </a:r>
            <a:endParaRPr lang="en-US" sz="4800" dirty="0" smtClean="0">
              <a:solidFill>
                <a:schemeClr val="bg1"/>
              </a:solidFill>
            </a:endParaRPr>
          </a:p>
        </p:txBody>
      </p:sp>
      <p:sp>
        <p:nvSpPr>
          <p:cNvPr id="10" name="TextBox 9"/>
          <p:cNvSpPr txBox="1"/>
          <p:nvPr/>
        </p:nvSpPr>
        <p:spPr>
          <a:xfrm>
            <a:off x="304800" y="1035308"/>
            <a:ext cx="8610600" cy="4832092"/>
          </a:xfrm>
          <a:prstGeom prst="rect">
            <a:avLst/>
          </a:prstGeom>
          <a:noFill/>
        </p:spPr>
        <p:txBody>
          <a:bodyPr wrap="square" rtlCol="0">
            <a:spAutoFit/>
          </a:bodyPr>
          <a:lstStyle/>
          <a:p>
            <a:pPr algn="just"/>
            <a:r>
              <a:rPr lang="en-US" sz="2800" i="1" dirty="0">
                <a:solidFill>
                  <a:schemeClr val="bg1"/>
                </a:solidFill>
              </a:rPr>
              <a:t>Hope Community Bible Church exists </a:t>
            </a:r>
            <a:r>
              <a:rPr lang="en-US" sz="2800" b="1" i="1" u="sng" dirty="0">
                <a:solidFill>
                  <a:schemeClr val="bg1"/>
                </a:solidFill>
              </a:rPr>
              <a:t>to glorify God by making disciples</a:t>
            </a:r>
            <a:r>
              <a:rPr lang="en-US" sz="2800" i="1" dirty="0">
                <a:solidFill>
                  <a:schemeClr val="bg1"/>
                </a:solidFill>
              </a:rPr>
              <a:t> who will grow in the grace and knowledge of our Lord and Savior Jesus Christ, so that…</a:t>
            </a:r>
            <a:endParaRPr lang="en-US" sz="2800" dirty="0">
              <a:solidFill>
                <a:schemeClr val="bg1"/>
              </a:solidFill>
            </a:endParaRPr>
          </a:p>
          <a:p>
            <a:pPr marL="457200" lvl="0" indent="-457200" algn="just">
              <a:buFont typeface="Arial" panose="020B0604020202020204" pitchFamily="34" charset="0"/>
              <a:buChar char="•"/>
            </a:pPr>
            <a:r>
              <a:rPr lang="en-US" sz="2800" i="1" dirty="0">
                <a:solidFill>
                  <a:schemeClr val="bg1"/>
                </a:solidFill>
              </a:rPr>
              <a:t>God’s person is richly worshiped in spirit and in truth</a:t>
            </a:r>
            <a:endParaRPr lang="en-US" sz="2800" dirty="0">
              <a:solidFill>
                <a:schemeClr val="bg1"/>
              </a:solidFill>
            </a:endParaRPr>
          </a:p>
          <a:p>
            <a:pPr marL="457200" lvl="0" indent="-457200" algn="just">
              <a:buFont typeface="Arial" panose="020B0604020202020204" pitchFamily="34" charset="0"/>
              <a:buChar char="•"/>
            </a:pPr>
            <a:r>
              <a:rPr lang="en-US" sz="2800" i="1" dirty="0">
                <a:solidFill>
                  <a:schemeClr val="bg1"/>
                </a:solidFill>
              </a:rPr>
              <a:t>God’s people are thoughtfully and thoroughly instructed in the Scriptures</a:t>
            </a:r>
            <a:endParaRPr lang="en-US" sz="2800" dirty="0">
              <a:solidFill>
                <a:schemeClr val="bg1"/>
              </a:solidFill>
            </a:endParaRPr>
          </a:p>
          <a:p>
            <a:pPr marL="457200" lvl="0" indent="-457200" algn="just">
              <a:buFont typeface="Arial" panose="020B0604020202020204" pitchFamily="34" charset="0"/>
              <a:buChar char="•"/>
            </a:pPr>
            <a:r>
              <a:rPr lang="en-US" sz="2800" i="1" dirty="0">
                <a:solidFill>
                  <a:schemeClr val="bg1"/>
                </a:solidFill>
              </a:rPr>
              <a:t>God’s people are equipped to carry on the work of ministry</a:t>
            </a:r>
            <a:endParaRPr lang="en-US" sz="2800" dirty="0">
              <a:solidFill>
                <a:schemeClr val="bg1"/>
              </a:solidFill>
            </a:endParaRPr>
          </a:p>
          <a:p>
            <a:pPr marL="457200" lvl="0" indent="-457200" algn="just">
              <a:buFont typeface="Arial" panose="020B0604020202020204" pitchFamily="34" charset="0"/>
              <a:buChar char="•"/>
            </a:pPr>
            <a:r>
              <a:rPr lang="en-US" sz="2800" i="1" dirty="0">
                <a:solidFill>
                  <a:schemeClr val="bg1"/>
                </a:solidFill>
              </a:rPr>
              <a:t>God’s people are lovingly inclined to meaningful fellowship</a:t>
            </a:r>
            <a:endParaRPr lang="en-US" sz="2800" dirty="0">
              <a:solidFill>
                <a:schemeClr val="bg1"/>
              </a:solidFill>
            </a:endParaRPr>
          </a:p>
          <a:p>
            <a:pPr marL="457200" lvl="0" indent="-457200" algn="just">
              <a:buFont typeface="Arial" panose="020B0604020202020204" pitchFamily="34" charset="0"/>
              <a:buChar char="•"/>
            </a:pPr>
            <a:r>
              <a:rPr lang="en-US" sz="2800" i="1" dirty="0">
                <a:solidFill>
                  <a:schemeClr val="bg1"/>
                </a:solidFill>
              </a:rPr>
              <a:t>God’s message is proclaimed locally and abroad</a:t>
            </a:r>
            <a:endParaRPr lang="en-US" sz="2800" dirty="0">
              <a:solidFill>
                <a:schemeClr val="bg1"/>
              </a:solidFill>
            </a:endParaRPr>
          </a:p>
        </p:txBody>
      </p:sp>
    </p:spTree>
    <p:extLst>
      <p:ext uri="{BB962C8B-B14F-4D97-AF65-F5344CB8AC3E}">
        <p14:creationId xmlns:p14="http://schemas.microsoft.com/office/powerpoint/2010/main" val="13695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par>
                          <p:cTn id="8" fill="hold">
                            <p:stCondLst>
                              <p:cond delay="2250"/>
                            </p:stCondLst>
                            <p:childTnLst>
                              <p:par>
                                <p:cTn id="9" presetID="10" presetClass="entr" presetSubtype="0" fill="hold" grpId="0" nodeType="afterEffect">
                                  <p:stCondLst>
                                    <p:cond delay="22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750"/>
                                        <p:tgtEl>
                                          <p:spTgt spid="10">
                                            <p:txEl>
                                              <p:pRg st="1" end="1"/>
                                            </p:txEl>
                                          </p:spTgt>
                                        </p:tgtEl>
                                      </p:cBhvr>
                                    </p:animEffect>
                                  </p:childTnLst>
                                </p:cTn>
                              </p:par>
                            </p:childTnLst>
                          </p:cTn>
                        </p:par>
                        <p:par>
                          <p:cTn id="12" fill="hold">
                            <p:stCondLst>
                              <p:cond delay="6250"/>
                            </p:stCondLst>
                            <p:childTnLst>
                              <p:par>
                                <p:cTn id="13" presetID="10" presetClass="entr" presetSubtype="0" fill="hold" grpId="0" nodeType="afterEffect">
                                  <p:stCondLst>
                                    <p:cond delay="125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1750"/>
                                        <p:tgtEl>
                                          <p:spTgt spid="10">
                                            <p:txEl>
                                              <p:pRg st="2" end="2"/>
                                            </p:txEl>
                                          </p:spTgt>
                                        </p:tgtEl>
                                      </p:cBhvr>
                                    </p:animEffect>
                                  </p:childTnLst>
                                </p:cTn>
                              </p:par>
                            </p:childTnLst>
                          </p:cTn>
                        </p:par>
                        <p:par>
                          <p:cTn id="16" fill="hold">
                            <p:stCondLst>
                              <p:cond delay="9250"/>
                            </p:stCondLst>
                            <p:childTnLst>
                              <p:par>
                                <p:cTn id="17" presetID="10" presetClass="entr" presetSubtype="0" fill="hold" grpId="0" nodeType="afterEffect">
                                  <p:stCondLst>
                                    <p:cond delay="125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1750"/>
                                        <p:tgtEl>
                                          <p:spTgt spid="10">
                                            <p:txEl>
                                              <p:pRg st="3" end="3"/>
                                            </p:txEl>
                                          </p:spTgt>
                                        </p:tgtEl>
                                      </p:cBhvr>
                                    </p:animEffect>
                                  </p:childTnLst>
                                </p:cTn>
                              </p:par>
                            </p:childTnLst>
                          </p:cTn>
                        </p:par>
                        <p:par>
                          <p:cTn id="20" fill="hold">
                            <p:stCondLst>
                              <p:cond delay="12250"/>
                            </p:stCondLst>
                            <p:childTnLst>
                              <p:par>
                                <p:cTn id="21" presetID="10" presetClass="entr" presetSubtype="0" fill="hold" grpId="0" nodeType="afterEffect">
                                  <p:stCondLst>
                                    <p:cond delay="125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1750"/>
                                        <p:tgtEl>
                                          <p:spTgt spid="10">
                                            <p:txEl>
                                              <p:pRg st="4" end="4"/>
                                            </p:txEl>
                                          </p:spTgt>
                                        </p:tgtEl>
                                      </p:cBhvr>
                                    </p:animEffect>
                                  </p:childTnLst>
                                </p:cTn>
                              </p:par>
                            </p:childTnLst>
                          </p:cTn>
                        </p:par>
                        <p:par>
                          <p:cTn id="24" fill="hold">
                            <p:stCondLst>
                              <p:cond delay="15250"/>
                            </p:stCondLst>
                            <p:childTnLst>
                              <p:par>
                                <p:cTn id="25" presetID="10" presetClass="entr" presetSubtype="0" fill="hold" grpId="0" nodeType="afterEffect">
                                  <p:stCondLst>
                                    <p:cond delay="125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175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07886"/>
          </a:xfrm>
          <a:prstGeom prst="rect">
            <a:avLst/>
          </a:prstGeom>
          <a:noFill/>
          <a:ln>
            <a:solidFill>
              <a:schemeClr val="tx2">
                <a:lumMod val="20000"/>
                <a:lumOff val="80000"/>
              </a:schemeClr>
            </a:solidFill>
          </a:ln>
        </p:spPr>
        <p:txBody>
          <a:bodyPr wrap="square" rtlCol="0">
            <a:spAutoFit/>
          </a:bodyPr>
          <a:lstStyle/>
          <a:p>
            <a:pPr algn="just"/>
            <a:r>
              <a:rPr lang="en-US" sz="4000" b="1" dirty="0" smtClean="0">
                <a:solidFill>
                  <a:schemeClr val="bg1"/>
                </a:solidFill>
              </a:rPr>
              <a:t>III.    Presentation of the Temple </a:t>
            </a:r>
            <a:r>
              <a:rPr lang="en-US" sz="4000" b="1" baseline="30000" dirty="0" smtClean="0">
                <a:solidFill>
                  <a:schemeClr val="bg1"/>
                </a:solidFill>
              </a:rPr>
              <a:t>(8:61-63)</a:t>
            </a:r>
            <a:endParaRPr lang="en-US" sz="4000" b="1" baseline="30000" dirty="0" smtClean="0">
              <a:solidFill>
                <a:schemeClr val="bg1"/>
              </a:solidFill>
            </a:endParaRPr>
          </a:p>
        </p:txBody>
      </p:sp>
      <p:sp>
        <p:nvSpPr>
          <p:cNvPr id="6" name="TextBox 5"/>
          <p:cNvSpPr txBox="1"/>
          <p:nvPr/>
        </p:nvSpPr>
        <p:spPr>
          <a:xfrm>
            <a:off x="304800" y="1143000"/>
            <a:ext cx="8610600" cy="2554545"/>
          </a:xfrm>
          <a:prstGeom prst="rect">
            <a:avLst/>
          </a:prstGeom>
          <a:noFill/>
        </p:spPr>
        <p:txBody>
          <a:bodyPr wrap="square" rtlCol="0">
            <a:spAutoFit/>
          </a:bodyPr>
          <a:lstStyle/>
          <a:p>
            <a:pPr marL="742950" indent="-742950" algn="just">
              <a:buAutoNum type="alphaUcPeriod"/>
            </a:pPr>
            <a:r>
              <a:rPr lang="en-US" sz="4000" dirty="0" smtClean="0">
                <a:solidFill>
                  <a:schemeClr val="bg1"/>
                </a:solidFill>
              </a:rPr>
              <a:t>To dedicate “the house of the LORD” takes </a:t>
            </a:r>
            <a:r>
              <a:rPr lang="en-US" sz="4000" u="sng" dirty="0" smtClean="0">
                <a:solidFill>
                  <a:schemeClr val="bg1"/>
                </a:solidFill>
              </a:rPr>
              <a:t>commitment</a:t>
            </a:r>
            <a:r>
              <a:rPr lang="en-US" sz="4000" dirty="0" smtClean="0">
                <a:solidFill>
                  <a:schemeClr val="bg1"/>
                </a:solidFill>
              </a:rPr>
              <a:t>  (8:61)</a:t>
            </a:r>
          </a:p>
          <a:p>
            <a:pPr marL="742950" indent="-742950" algn="just">
              <a:buAutoNum type="alphaUcPeriod"/>
            </a:pPr>
            <a:r>
              <a:rPr lang="en-US" sz="4000" dirty="0" smtClean="0">
                <a:solidFill>
                  <a:schemeClr val="bg1"/>
                </a:solidFill>
              </a:rPr>
              <a:t>To dedicate “the house of the LORD” takes </a:t>
            </a:r>
            <a:r>
              <a:rPr lang="en-US" sz="4000" u="sng" dirty="0" smtClean="0">
                <a:solidFill>
                  <a:schemeClr val="bg1"/>
                </a:solidFill>
              </a:rPr>
              <a:t>community</a:t>
            </a:r>
            <a:r>
              <a:rPr lang="en-US" sz="4000" dirty="0" smtClean="0">
                <a:solidFill>
                  <a:schemeClr val="bg1"/>
                </a:solidFill>
              </a:rPr>
              <a:t> (8:62a)</a:t>
            </a:r>
          </a:p>
        </p:txBody>
      </p:sp>
    </p:spTree>
    <p:extLst>
      <p:ext uri="{BB962C8B-B14F-4D97-AF65-F5344CB8AC3E}">
        <p14:creationId xmlns:p14="http://schemas.microsoft.com/office/powerpoint/2010/main" val="307369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25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25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2:19-22</a:t>
            </a:r>
            <a:endParaRPr lang="en-US" sz="4800" dirty="0" smtClean="0">
              <a:solidFill>
                <a:schemeClr val="bg1"/>
              </a:solidFill>
            </a:endParaRPr>
          </a:p>
        </p:txBody>
      </p:sp>
      <p:sp>
        <p:nvSpPr>
          <p:cNvPr id="10" name="TextBox 9"/>
          <p:cNvSpPr txBox="1"/>
          <p:nvPr/>
        </p:nvSpPr>
        <p:spPr>
          <a:xfrm>
            <a:off x="304800" y="838200"/>
            <a:ext cx="8610600" cy="5632311"/>
          </a:xfrm>
          <a:prstGeom prst="rect">
            <a:avLst/>
          </a:prstGeom>
          <a:noFill/>
        </p:spPr>
        <p:txBody>
          <a:bodyPr wrap="square" rtlCol="0">
            <a:spAutoFit/>
          </a:bodyPr>
          <a:lstStyle/>
          <a:p>
            <a:pPr algn="just"/>
            <a:r>
              <a:rPr lang="en-US" sz="3600" i="1" dirty="0">
                <a:solidFill>
                  <a:schemeClr val="bg1"/>
                </a:solidFill>
              </a:rPr>
              <a:t>“19 So then you are no longer strangers and aliens, but you are fellow citizens with the saints, and are of God's household, 20 having been built on the foundation of the apostles and prophets, Christ Jesus Himself being the corner stone, 21 in whom the whole building, being fitted together, is growing into a holy temple in the Lord, 22 in whom you also are being built together into a dwelling of God in the Spirit.”</a:t>
            </a:r>
            <a:endParaRPr lang="en-US" sz="3600" dirty="0">
              <a:solidFill>
                <a:schemeClr val="bg1"/>
              </a:solidFill>
            </a:endParaRPr>
          </a:p>
        </p:txBody>
      </p:sp>
    </p:spTree>
    <p:extLst>
      <p:ext uri="{BB962C8B-B14F-4D97-AF65-F5344CB8AC3E}">
        <p14:creationId xmlns:p14="http://schemas.microsoft.com/office/powerpoint/2010/main" val="355749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07886"/>
          </a:xfrm>
          <a:prstGeom prst="rect">
            <a:avLst/>
          </a:prstGeom>
          <a:noFill/>
          <a:ln>
            <a:solidFill>
              <a:schemeClr val="tx2">
                <a:lumMod val="20000"/>
                <a:lumOff val="80000"/>
              </a:schemeClr>
            </a:solidFill>
          </a:ln>
        </p:spPr>
        <p:txBody>
          <a:bodyPr wrap="square" rtlCol="0">
            <a:spAutoFit/>
          </a:bodyPr>
          <a:lstStyle/>
          <a:p>
            <a:pPr algn="just"/>
            <a:r>
              <a:rPr lang="en-US" sz="4000" b="1" dirty="0" smtClean="0">
                <a:solidFill>
                  <a:schemeClr val="bg1"/>
                </a:solidFill>
              </a:rPr>
              <a:t>III.    Presentation of the Temple </a:t>
            </a:r>
            <a:r>
              <a:rPr lang="en-US" sz="4000" b="1" baseline="30000" dirty="0" smtClean="0">
                <a:solidFill>
                  <a:schemeClr val="bg1"/>
                </a:solidFill>
              </a:rPr>
              <a:t>(8:61-63)</a:t>
            </a:r>
            <a:endParaRPr lang="en-US" sz="4000" b="1" baseline="30000" dirty="0" smtClean="0">
              <a:solidFill>
                <a:schemeClr val="bg1"/>
              </a:solidFill>
            </a:endParaRPr>
          </a:p>
        </p:txBody>
      </p:sp>
      <p:sp>
        <p:nvSpPr>
          <p:cNvPr id="6" name="TextBox 5"/>
          <p:cNvSpPr txBox="1"/>
          <p:nvPr/>
        </p:nvSpPr>
        <p:spPr>
          <a:xfrm>
            <a:off x="304800" y="1295400"/>
            <a:ext cx="8610600" cy="3785652"/>
          </a:xfrm>
          <a:prstGeom prst="rect">
            <a:avLst/>
          </a:prstGeom>
          <a:noFill/>
        </p:spPr>
        <p:txBody>
          <a:bodyPr wrap="square" rtlCol="0">
            <a:spAutoFit/>
          </a:bodyPr>
          <a:lstStyle/>
          <a:p>
            <a:pPr marL="742950" indent="-742950" algn="just">
              <a:buAutoNum type="alphaUcPeriod"/>
            </a:pPr>
            <a:r>
              <a:rPr lang="en-US" sz="4000" dirty="0" smtClean="0">
                <a:solidFill>
                  <a:schemeClr val="bg1"/>
                </a:solidFill>
              </a:rPr>
              <a:t>To dedicate “the house of the LORD” takes </a:t>
            </a:r>
            <a:r>
              <a:rPr lang="en-US" sz="4000" u="sng" dirty="0" smtClean="0">
                <a:solidFill>
                  <a:schemeClr val="bg1"/>
                </a:solidFill>
              </a:rPr>
              <a:t>commitment</a:t>
            </a:r>
            <a:r>
              <a:rPr lang="en-US" sz="4000" dirty="0" smtClean="0">
                <a:solidFill>
                  <a:schemeClr val="bg1"/>
                </a:solidFill>
              </a:rPr>
              <a:t>  (8:61)</a:t>
            </a:r>
          </a:p>
          <a:p>
            <a:pPr marL="742950" indent="-742950" algn="just">
              <a:buAutoNum type="alphaUcPeriod"/>
            </a:pPr>
            <a:r>
              <a:rPr lang="en-US" sz="4000" dirty="0" smtClean="0">
                <a:solidFill>
                  <a:schemeClr val="bg1"/>
                </a:solidFill>
              </a:rPr>
              <a:t>To dedicate “the house of the LORD” takes </a:t>
            </a:r>
            <a:r>
              <a:rPr lang="en-US" sz="4000" u="sng" dirty="0" smtClean="0">
                <a:solidFill>
                  <a:schemeClr val="bg1"/>
                </a:solidFill>
              </a:rPr>
              <a:t>community</a:t>
            </a:r>
            <a:r>
              <a:rPr lang="en-US" sz="4000" dirty="0" smtClean="0">
                <a:solidFill>
                  <a:schemeClr val="bg1"/>
                </a:solidFill>
              </a:rPr>
              <a:t> (8:62a)</a:t>
            </a:r>
          </a:p>
          <a:p>
            <a:pPr marL="742950" indent="-742950" algn="just">
              <a:buAutoNum type="alphaUcPeriod"/>
            </a:pPr>
            <a:r>
              <a:rPr lang="en-US" sz="4000" dirty="0" smtClean="0">
                <a:solidFill>
                  <a:schemeClr val="bg1"/>
                </a:solidFill>
              </a:rPr>
              <a:t>To dedicate “the house of the LORD” takes </a:t>
            </a:r>
            <a:r>
              <a:rPr lang="en-US" sz="4000" u="sng" dirty="0" smtClean="0">
                <a:solidFill>
                  <a:schemeClr val="bg1"/>
                </a:solidFill>
              </a:rPr>
              <a:t>contribution</a:t>
            </a:r>
            <a:r>
              <a:rPr lang="en-US" sz="4000" dirty="0" smtClean="0">
                <a:solidFill>
                  <a:schemeClr val="bg1"/>
                </a:solidFill>
              </a:rPr>
              <a:t> (8:62b-63)</a:t>
            </a:r>
          </a:p>
        </p:txBody>
      </p:sp>
    </p:spTree>
    <p:extLst>
      <p:ext uri="{BB962C8B-B14F-4D97-AF65-F5344CB8AC3E}">
        <p14:creationId xmlns:p14="http://schemas.microsoft.com/office/powerpoint/2010/main" val="61983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250"/>
                                        <p:tgtEl>
                                          <p:spTgt spid="6">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25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1250"/>
                                        <p:tgtEl>
                                          <p:spTgt spid="6">
                                            <p:txEl>
                                              <p:pRg st="1" end="1"/>
                                            </p:txEl>
                                          </p:spTgt>
                                        </p:tgtEl>
                                      </p:cBhvr>
                                    </p:animEffect>
                                  </p:childTnLst>
                                </p:cTn>
                              </p:par>
                            </p:childTnLst>
                          </p:cTn>
                        </p:par>
                        <p:par>
                          <p:cTn id="12" fill="hold">
                            <p:stCondLst>
                              <p:cond delay="3000"/>
                            </p:stCondLst>
                            <p:childTnLst>
                              <p:par>
                                <p:cTn id="13" presetID="10" presetClass="entr" presetSubtype="0" fill="hold" grpId="0" nodeType="afterEffect">
                                  <p:stCondLst>
                                    <p:cond delay="25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125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5308"/>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The Act of Dedication</a:t>
            </a:r>
            <a:endParaRPr lang="en-US" sz="4800" dirty="0" smtClean="0">
              <a:solidFill>
                <a:schemeClr val="bg1"/>
              </a:solidFill>
            </a:endParaRPr>
          </a:p>
        </p:txBody>
      </p:sp>
      <p:sp>
        <p:nvSpPr>
          <p:cNvPr id="10" name="TextBox 9"/>
          <p:cNvSpPr txBox="1"/>
          <p:nvPr/>
        </p:nvSpPr>
        <p:spPr>
          <a:xfrm>
            <a:off x="304800" y="838200"/>
            <a:ext cx="8610600" cy="6186309"/>
          </a:xfrm>
          <a:prstGeom prst="rect">
            <a:avLst/>
          </a:prstGeom>
          <a:noFill/>
        </p:spPr>
        <p:txBody>
          <a:bodyPr wrap="square" rtlCol="0">
            <a:spAutoFit/>
          </a:bodyPr>
          <a:lstStyle/>
          <a:p>
            <a:pPr algn="just"/>
            <a:r>
              <a:rPr lang="en-US" sz="3600" b="1" dirty="0" smtClean="0">
                <a:solidFill>
                  <a:schemeClr val="bg1"/>
                </a:solidFill>
              </a:rPr>
              <a:t>CONGREGATION</a:t>
            </a:r>
            <a:r>
              <a:rPr lang="en-US" sz="3600" b="1" dirty="0">
                <a:solidFill>
                  <a:schemeClr val="bg1"/>
                </a:solidFill>
              </a:rPr>
              <a:t>:</a:t>
            </a:r>
            <a:endParaRPr lang="en-US" sz="3600" dirty="0">
              <a:solidFill>
                <a:schemeClr val="bg1"/>
              </a:solidFill>
            </a:endParaRPr>
          </a:p>
          <a:p>
            <a:pPr marL="571500" lvl="0" indent="-571500" algn="just">
              <a:buFont typeface="Wingdings" panose="05000000000000000000" pitchFamily="2" charset="2"/>
              <a:buChar char="§"/>
            </a:pPr>
            <a:r>
              <a:rPr lang="en-US" sz="3600" dirty="0">
                <a:solidFill>
                  <a:schemeClr val="bg1"/>
                </a:solidFill>
              </a:rPr>
              <a:t>We dedicate this building to be a place of corporate worship.</a:t>
            </a:r>
          </a:p>
          <a:p>
            <a:pPr marL="571500" lvl="0" indent="-571500" algn="just">
              <a:buFont typeface="Wingdings" panose="05000000000000000000" pitchFamily="2" charset="2"/>
              <a:buChar char="§"/>
            </a:pPr>
            <a:r>
              <a:rPr lang="en-US" sz="3600" dirty="0">
                <a:solidFill>
                  <a:schemeClr val="bg1"/>
                </a:solidFill>
              </a:rPr>
              <a:t>We dedicate this building to be a place of prayer.</a:t>
            </a:r>
          </a:p>
          <a:p>
            <a:pPr marL="571500" lvl="0" indent="-571500" algn="just">
              <a:buFont typeface="Wingdings" panose="05000000000000000000" pitchFamily="2" charset="2"/>
              <a:buChar char="§"/>
            </a:pPr>
            <a:r>
              <a:rPr lang="en-US" sz="3600" dirty="0">
                <a:solidFill>
                  <a:schemeClr val="bg1"/>
                </a:solidFill>
              </a:rPr>
              <a:t>We dedicate this building to be a place where God’s Word is honored and faithfully proclaimed.</a:t>
            </a:r>
          </a:p>
          <a:p>
            <a:pPr marL="571500" lvl="0" indent="-571500" algn="just">
              <a:buFont typeface="Wingdings" panose="05000000000000000000" pitchFamily="2" charset="2"/>
              <a:buChar char="§"/>
            </a:pPr>
            <a:r>
              <a:rPr lang="en-US" sz="3600" dirty="0">
                <a:solidFill>
                  <a:schemeClr val="bg1"/>
                </a:solidFill>
              </a:rPr>
              <a:t>We dedicate this building to be a light in this community proclaiming the good news of Jesus Christ to all who will hear.</a:t>
            </a:r>
          </a:p>
        </p:txBody>
      </p:sp>
    </p:spTree>
    <p:extLst>
      <p:ext uri="{BB962C8B-B14F-4D97-AF65-F5344CB8AC3E}">
        <p14:creationId xmlns:p14="http://schemas.microsoft.com/office/powerpoint/2010/main" val="320287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5308"/>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The Act of Dedication</a:t>
            </a:r>
            <a:endParaRPr lang="en-US" sz="4800" dirty="0" smtClean="0">
              <a:solidFill>
                <a:schemeClr val="bg1"/>
              </a:solidFill>
            </a:endParaRPr>
          </a:p>
        </p:txBody>
      </p:sp>
      <p:sp>
        <p:nvSpPr>
          <p:cNvPr id="10" name="TextBox 9"/>
          <p:cNvSpPr txBox="1"/>
          <p:nvPr/>
        </p:nvSpPr>
        <p:spPr>
          <a:xfrm>
            <a:off x="304800" y="1020901"/>
            <a:ext cx="8610600" cy="3170099"/>
          </a:xfrm>
          <a:prstGeom prst="rect">
            <a:avLst/>
          </a:prstGeom>
          <a:noFill/>
        </p:spPr>
        <p:txBody>
          <a:bodyPr wrap="square" rtlCol="0">
            <a:spAutoFit/>
          </a:bodyPr>
          <a:lstStyle/>
          <a:p>
            <a:pPr algn="just"/>
            <a:r>
              <a:rPr lang="en-US" sz="4000" b="1" dirty="0">
                <a:solidFill>
                  <a:schemeClr val="bg1"/>
                </a:solidFill>
              </a:rPr>
              <a:t>PASTOR:</a:t>
            </a:r>
            <a:r>
              <a:rPr lang="en-US" sz="4000" dirty="0">
                <a:solidFill>
                  <a:schemeClr val="bg1"/>
                </a:solidFill>
              </a:rPr>
              <a:t> Holy, blessed and glorious Trinity; three Persons and one God:</a:t>
            </a:r>
          </a:p>
          <a:p>
            <a:pPr algn="just"/>
            <a:r>
              <a:rPr lang="en-US" sz="4000" dirty="0">
                <a:solidFill>
                  <a:schemeClr val="bg1"/>
                </a:solidFill>
              </a:rPr>
              <a:t> </a:t>
            </a:r>
          </a:p>
          <a:p>
            <a:pPr algn="just"/>
            <a:r>
              <a:rPr lang="en-US" sz="4000" b="1" dirty="0">
                <a:solidFill>
                  <a:schemeClr val="bg1"/>
                </a:solidFill>
              </a:rPr>
              <a:t>CONGREGATION:</a:t>
            </a:r>
            <a:r>
              <a:rPr lang="en-US" sz="4000" dirty="0">
                <a:solidFill>
                  <a:schemeClr val="bg1"/>
                </a:solidFill>
              </a:rPr>
              <a:t> To You we dedicate this place.</a:t>
            </a:r>
          </a:p>
        </p:txBody>
      </p:sp>
    </p:spTree>
    <p:extLst>
      <p:ext uri="{BB962C8B-B14F-4D97-AF65-F5344CB8AC3E}">
        <p14:creationId xmlns:p14="http://schemas.microsoft.com/office/powerpoint/2010/main" val="131648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5308"/>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The Act of Dedication</a:t>
            </a:r>
            <a:endParaRPr lang="en-US" sz="4800" dirty="0" smtClean="0">
              <a:solidFill>
                <a:schemeClr val="bg1"/>
              </a:solidFill>
            </a:endParaRPr>
          </a:p>
        </p:txBody>
      </p:sp>
      <p:sp>
        <p:nvSpPr>
          <p:cNvPr id="10" name="TextBox 9"/>
          <p:cNvSpPr txBox="1"/>
          <p:nvPr/>
        </p:nvSpPr>
        <p:spPr>
          <a:xfrm>
            <a:off x="304800" y="1020901"/>
            <a:ext cx="8610600" cy="3170099"/>
          </a:xfrm>
          <a:prstGeom prst="rect">
            <a:avLst/>
          </a:prstGeom>
          <a:noFill/>
        </p:spPr>
        <p:txBody>
          <a:bodyPr wrap="square" rtlCol="0">
            <a:spAutoFit/>
          </a:bodyPr>
          <a:lstStyle/>
          <a:p>
            <a:r>
              <a:rPr lang="en-US" sz="4000" b="1" dirty="0">
                <a:solidFill>
                  <a:schemeClr val="bg1"/>
                </a:solidFill>
              </a:rPr>
              <a:t>PASTOR:</a:t>
            </a:r>
            <a:r>
              <a:rPr lang="en-US" sz="4000" dirty="0">
                <a:solidFill>
                  <a:schemeClr val="bg1"/>
                </a:solidFill>
              </a:rPr>
              <a:t> Father of our Lord Jesus Christ; our Father who is in heaven: </a:t>
            </a:r>
          </a:p>
          <a:p>
            <a:r>
              <a:rPr lang="en-US" sz="4000" dirty="0">
                <a:solidFill>
                  <a:schemeClr val="bg1"/>
                </a:solidFill>
              </a:rPr>
              <a:t> </a:t>
            </a:r>
          </a:p>
          <a:p>
            <a:r>
              <a:rPr lang="en-US" sz="4000" b="1" dirty="0">
                <a:solidFill>
                  <a:schemeClr val="bg1"/>
                </a:solidFill>
              </a:rPr>
              <a:t>CONGREGATION:</a:t>
            </a:r>
            <a:r>
              <a:rPr lang="en-US" sz="4000" dirty="0">
                <a:solidFill>
                  <a:schemeClr val="bg1"/>
                </a:solidFill>
              </a:rPr>
              <a:t> To You we dedicate this place.</a:t>
            </a:r>
          </a:p>
        </p:txBody>
      </p:sp>
    </p:spTree>
    <p:extLst>
      <p:ext uri="{BB962C8B-B14F-4D97-AF65-F5344CB8AC3E}">
        <p14:creationId xmlns:p14="http://schemas.microsoft.com/office/powerpoint/2010/main" val="78517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5308"/>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The Act of Dedication</a:t>
            </a:r>
            <a:endParaRPr lang="en-US" sz="4800" dirty="0" smtClean="0">
              <a:solidFill>
                <a:schemeClr val="bg1"/>
              </a:solidFill>
            </a:endParaRPr>
          </a:p>
        </p:txBody>
      </p:sp>
      <p:sp>
        <p:nvSpPr>
          <p:cNvPr id="10" name="TextBox 9"/>
          <p:cNvSpPr txBox="1"/>
          <p:nvPr/>
        </p:nvSpPr>
        <p:spPr>
          <a:xfrm>
            <a:off x="304800" y="1020901"/>
            <a:ext cx="8610600" cy="5016758"/>
          </a:xfrm>
          <a:prstGeom prst="rect">
            <a:avLst/>
          </a:prstGeom>
          <a:noFill/>
        </p:spPr>
        <p:txBody>
          <a:bodyPr wrap="square" rtlCol="0">
            <a:spAutoFit/>
          </a:bodyPr>
          <a:lstStyle/>
          <a:p>
            <a:pPr algn="just"/>
            <a:r>
              <a:rPr lang="en-US" sz="4000" b="1" dirty="0">
                <a:solidFill>
                  <a:schemeClr val="bg1"/>
                </a:solidFill>
              </a:rPr>
              <a:t>PASTOR:</a:t>
            </a:r>
            <a:r>
              <a:rPr lang="en-US" sz="4000" dirty="0">
                <a:solidFill>
                  <a:schemeClr val="bg1"/>
                </a:solidFill>
              </a:rPr>
              <a:t> Son of God, the only begotten of the Father, head of the body which is the church; head over all things to the church; Prophet, Priest and King; whose glorious appearing shall be to all people:</a:t>
            </a:r>
          </a:p>
          <a:p>
            <a:pPr algn="just"/>
            <a:r>
              <a:rPr lang="en-US" sz="4000" dirty="0">
                <a:solidFill>
                  <a:schemeClr val="bg1"/>
                </a:solidFill>
              </a:rPr>
              <a:t> </a:t>
            </a:r>
          </a:p>
          <a:p>
            <a:pPr algn="just"/>
            <a:r>
              <a:rPr lang="en-US" sz="4000" b="1" dirty="0">
                <a:solidFill>
                  <a:schemeClr val="bg1"/>
                </a:solidFill>
              </a:rPr>
              <a:t>CONGREGATION:</a:t>
            </a:r>
            <a:r>
              <a:rPr lang="en-US" sz="4000" dirty="0">
                <a:solidFill>
                  <a:schemeClr val="bg1"/>
                </a:solidFill>
              </a:rPr>
              <a:t> To You we dedicate this place.</a:t>
            </a:r>
          </a:p>
        </p:txBody>
      </p:sp>
    </p:spTree>
    <p:extLst>
      <p:ext uri="{BB962C8B-B14F-4D97-AF65-F5344CB8AC3E}">
        <p14:creationId xmlns:p14="http://schemas.microsoft.com/office/powerpoint/2010/main" val="184407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This Morning’s Text</a:t>
            </a:r>
            <a:endParaRPr lang="en-US" sz="4800" dirty="0" smtClean="0">
              <a:solidFill>
                <a:schemeClr val="bg1"/>
              </a:solidFill>
            </a:endParaRPr>
          </a:p>
        </p:txBody>
      </p:sp>
      <p:sp>
        <p:nvSpPr>
          <p:cNvPr id="10" name="TextBox 9"/>
          <p:cNvSpPr txBox="1"/>
          <p:nvPr/>
        </p:nvSpPr>
        <p:spPr>
          <a:xfrm>
            <a:off x="304800" y="3251537"/>
            <a:ext cx="8610600" cy="1015663"/>
          </a:xfrm>
          <a:prstGeom prst="rect">
            <a:avLst/>
          </a:prstGeom>
          <a:noFill/>
        </p:spPr>
        <p:txBody>
          <a:bodyPr wrap="square" rtlCol="0">
            <a:spAutoFit/>
          </a:bodyPr>
          <a:lstStyle/>
          <a:p>
            <a:pPr algn="ctr"/>
            <a:r>
              <a:rPr lang="en-US" sz="6000" i="1" dirty="0" smtClean="0">
                <a:solidFill>
                  <a:schemeClr val="bg1"/>
                </a:solidFill>
              </a:rPr>
              <a:t>1 Kings 8:54-63</a:t>
            </a:r>
            <a:endParaRPr lang="en-US" sz="6000" dirty="0">
              <a:solidFill>
                <a:schemeClr val="bg1"/>
              </a:solidFill>
            </a:endParaRPr>
          </a:p>
        </p:txBody>
      </p:sp>
    </p:spTree>
    <p:extLst>
      <p:ext uri="{BB962C8B-B14F-4D97-AF65-F5344CB8AC3E}">
        <p14:creationId xmlns:p14="http://schemas.microsoft.com/office/powerpoint/2010/main" val="229873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5308"/>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The Act of Dedication</a:t>
            </a:r>
            <a:endParaRPr lang="en-US" sz="4800" dirty="0" smtClean="0">
              <a:solidFill>
                <a:schemeClr val="bg1"/>
              </a:solidFill>
            </a:endParaRPr>
          </a:p>
        </p:txBody>
      </p:sp>
      <p:sp>
        <p:nvSpPr>
          <p:cNvPr id="10" name="TextBox 9"/>
          <p:cNvSpPr txBox="1"/>
          <p:nvPr/>
        </p:nvSpPr>
        <p:spPr>
          <a:xfrm>
            <a:off x="304800" y="1020901"/>
            <a:ext cx="8610600" cy="3170099"/>
          </a:xfrm>
          <a:prstGeom prst="rect">
            <a:avLst/>
          </a:prstGeom>
          <a:noFill/>
        </p:spPr>
        <p:txBody>
          <a:bodyPr wrap="square" rtlCol="0">
            <a:spAutoFit/>
          </a:bodyPr>
          <a:lstStyle/>
          <a:p>
            <a:pPr algn="just"/>
            <a:r>
              <a:rPr lang="en-US" sz="4000" b="1" dirty="0">
                <a:solidFill>
                  <a:schemeClr val="bg1"/>
                </a:solidFill>
              </a:rPr>
              <a:t>PASTOR:</a:t>
            </a:r>
            <a:r>
              <a:rPr lang="en-US" sz="4000" dirty="0">
                <a:solidFill>
                  <a:schemeClr val="bg1"/>
                </a:solidFill>
              </a:rPr>
              <a:t> Holy Spirit, our Comforter, Counselor, guide and friend:</a:t>
            </a:r>
          </a:p>
          <a:p>
            <a:pPr algn="just"/>
            <a:r>
              <a:rPr lang="en-US" sz="4000" dirty="0">
                <a:solidFill>
                  <a:schemeClr val="bg1"/>
                </a:solidFill>
              </a:rPr>
              <a:t> </a:t>
            </a:r>
          </a:p>
          <a:p>
            <a:pPr algn="just"/>
            <a:r>
              <a:rPr lang="en-US" sz="4000" b="1" dirty="0">
                <a:solidFill>
                  <a:schemeClr val="bg1"/>
                </a:solidFill>
              </a:rPr>
              <a:t>CONGREGATION:</a:t>
            </a:r>
            <a:r>
              <a:rPr lang="en-US" sz="4000" dirty="0">
                <a:solidFill>
                  <a:schemeClr val="bg1"/>
                </a:solidFill>
              </a:rPr>
              <a:t> To You we dedicate this place.</a:t>
            </a:r>
          </a:p>
        </p:txBody>
      </p:sp>
    </p:spTree>
    <p:extLst>
      <p:ext uri="{BB962C8B-B14F-4D97-AF65-F5344CB8AC3E}">
        <p14:creationId xmlns:p14="http://schemas.microsoft.com/office/powerpoint/2010/main" val="291694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5308"/>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The Act of Dedication</a:t>
            </a:r>
            <a:endParaRPr lang="en-US" sz="4800" dirty="0" smtClean="0">
              <a:solidFill>
                <a:schemeClr val="bg1"/>
              </a:solidFill>
            </a:endParaRPr>
          </a:p>
        </p:txBody>
      </p:sp>
      <p:sp>
        <p:nvSpPr>
          <p:cNvPr id="10" name="TextBox 9"/>
          <p:cNvSpPr txBox="1"/>
          <p:nvPr/>
        </p:nvSpPr>
        <p:spPr>
          <a:xfrm>
            <a:off x="304800" y="1020901"/>
            <a:ext cx="8610600" cy="5355312"/>
          </a:xfrm>
          <a:prstGeom prst="rect">
            <a:avLst/>
          </a:prstGeom>
          <a:noFill/>
        </p:spPr>
        <p:txBody>
          <a:bodyPr wrap="square" rtlCol="0">
            <a:spAutoFit/>
          </a:bodyPr>
          <a:lstStyle/>
          <a:p>
            <a:pPr algn="just"/>
            <a:r>
              <a:rPr lang="en-US" sz="3800" b="1" dirty="0">
                <a:solidFill>
                  <a:schemeClr val="bg1"/>
                </a:solidFill>
              </a:rPr>
              <a:t>PASTOR:</a:t>
            </a:r>
            <a:r>
              <a:rPr lang="en-US" sz="3800" dirty="0">
                <a:solidFill>
                  <a:schemeClr val="bg1"/>
                </a:solidFill>
              </a:rPr>
              <a:t> For comfort to those who mourn; for strength to those who are tempted; for the instruction and training of children and youth; for the sending forth of the gospel to the uttermost parts of the earth:</a:t>
            </a:r>
          </a:p>
          <a:p>
            <a:pPr algn="just"/>
            <a:r>
              <a:rPr lang="en-US" sz="3800" dirty="0">
                <a:solidFill>
                  <a:schemeClr val="bg1"/>
                </a:solidFill>
              </a:rPr>
              <a:t> </a:t>
            </a:r>
          </a:p>
          <a:p>
            <a:pPr algn="just"/>
            <a:r>
              <a:rPr lang="en-US" sz="3800" b="1" dirty="0">
                <a:solidFill>
                  <a:schemeClr val="bg1"/>
                </a:solidFill>
              </a:rPr>
              <a:t>CONGREGATION:</a:t>
            </a:r>
            <a:r>
              <a:rPr lang="en-US" sz="3800" dirty="0">
                <a:solidFill>
                  <a:schemeClr val="bg1"/>
                </a:solidFill>
              </a:rPr>
              <a:t> To You we dedicate this place. And we do also give ourselves individually and unreservedly to You</a:t>
            </a:r>
            <a:r>
              <a:rPr lang="en-US" sz="3800" dirty="0" smtClean="0">
                <a:solidFill>
                  <a:schemeClr val="bg1"/>
                </a:solidFill>
              </a:rPr>
              <a:t>.</a:t>
            </a:r>
            <a:endParaRPr lang="en-US" sz="3800" dirty="0">
              <a:solidFill>
                <a:schemeClr val="bg1"/>
              </a:solidFill>
            </a:endParaRPr>
          </a:p>
        </p:txBody>
      </p:sp>
    </p:spTree>
    <p:extLst>
      <p:ext uri="{BB962C8B-B14F-4D97-AF65-F5344CB8AC3E}">
        <p14:creationId xmlns:p14="http://schemas.microsoft.com/office/powerpoint/2010/main" val="80516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5308"/>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The Act of Dedication</a:t>
            </a:r>
            <a:endParaRPr lang="en-US" sz="4800" dirty="0" smtClean="0">
              <a:solidFill>
                <a:schemeClr val="bg1"/>
              </a:solidFill>
            </a:endParaRPr>
          </a:p>
        </p:txBody>
      </p:sp>
      <p:sp>
        <p:nvSpPr>
          <p:cNvPr id="10" name="TextBox 9"/>
          <p:cNvSpPr txBox="1"/>
          <p:nvPr/>
        </p:nvSpPr>
        <p:spPr>
          <a:xfrm>
            <a:off x="304800" y="1020901"/>
            <a:ext cx="8610600" cy="3016210"/>
          </a:xfrm>
          <a:prstGeom prst="rect">
            <a:avLst/>
          </a:prstGeom>
          <a:noFill/>
        </p:spPr>
        <p:txBody>
          <a:bodyPr wrap="square" rtlCol="0">
            <a:spAutoFit/>
          </a:bodyPr>
          <a:lstStyle/>
          <a:p>
            <a:pPr algn="just"/>
            <a:r>
              <a:rPr lang="en-US" sz="3800" b="1" dirty="0" smtClean="0">
                <a:solidFill>
                  <a:schemeClr val="bg1"/>
                </a:solidFill>
              </a:rPr>
              <a:t>ALL</a:t>
            </a:r>
            <a:r>
              <a:rPr lang="en-US" sz="3800" b="1" dirty="0">
                <a:solidFill>
                  <a:schemeClr val="bg1"/>
                </a:solidFill>
              </a:rPr>
              <a:t>:</a:t>
            </a:r>
            <a:r>
              <a:rPr lang="en-US" sz="3800" dirty="0">
                <a:solidFill>
                  <a:schemeClr val="bg1"/>
                </a:solidFill>
              </a:rPr>
              <a:t> We dedicate this building now to the glory of God the Father, to the honor of Jesus Christ His Son, and to the praise of the Holy Spirit. To God be the glory forever! Amen.</a:t>
            </a:r>
          </a:p>
        </p:txBody>
      </p:sp>
    </p:spTree>
    <p:extLst>
      <p:ext uri="{BB962C8B-B14F-4D97-AF65-F5344CB8AC3E}">
        <p14:creationId xmlns:p14="http://schemas.microsoft.com/office/powerpoint/2010/main" val="336778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Hope CBC Vision Statement</a:t>
            </a:r>
            <a:endParaRPr lang="en-US" sz="4800" dirty="0" smtClean="0">
              <a:solidFill>
                <a:schemeClr val="bg1"/>
              </a:solidFill>
            </a:endParaRPr>
          </a:p>
        </p:txBody>
      </p:sp>
      <p:sp>
        <p:nvSpPr>
          <p:cNvPr id="10" name="TextBox 9"/>
          <p:cNvSpPr txBox="1"/>
          <p:nvPr/>
        </p:nvSpPr>
        <p:spPr>
          <a:xfrm>
            <a:off x="304800" y="1035308"/>
            <a:ext cx="8610600" cy="4832092"/>
          </a:xfrm>
          <a:prstGeom prst="rect">
            <a:avLst/>
          </a:prstGeom>
          <a:noFill/>
        </p:spPr>
        <p:txBody>
          <a:bodyPr wrap="square" rtlCol="0">
            <a:spAutoFit/>
          </a:bodyPr>
          <a:lstStyle/>
          <a:p>
            <a:pPr algn="just"/>
            <a:r>
              <a:rPr lang="en-US" sz="2800" i="1" dirty="0">
                <a:solidFill>
                  <a:schemeClr val="bg1"/>
                </a:solidFill>
              </a:rPr>
              <a:t>Hope Community Bible Church exists </a:t>
            </a:r>
            <a:r>
              <a:rPr lang="en-US" sz="2800" b="1" i="1" u="sng" dirty="0">
                <a:solidFill>
                  <a:schemeClr val="bg1"/>
                </a:solidFill>
              </a:rPr>
              <a:t>to glorify God by making disciples</a:t>
            </a:r>
            <a:r>
              <a:rPr lang="en-US" sz="2800" i="1" dirty="0">
                <a:solidFill>
                  <a:schemeClr val="bg1"/>
                </a:solidFill>
              </a:rPr>
              <a:t> who will grow in the grace and knowledge of our Lord and Savior Jesus Christ, so that…</a:t>
            </a:r>
            <a:endParaRPr lang="en-US" sz="2800" dirty="0">
              <a:solidFill>
                <a:schemeClr val="bg1"/>
              </a:solidFill>
            </a:endParaRPr>
          </a:p>
          <a:p>
            <a:pPr marL="457200" lvl="0" indent="-457200" algn="just">
              <a:buFont typeface="Arial" panose="020B0604020202020204" pitchFamily="34" charset="0"/>
              <a:buChar char="•"/>
            </a:pPr>
            <a:r>
              <a:rPr lang="en-US" sz="2800" i="1" dirty="0">
                <a:solidFill>
                  <a:schemeClr val="bg1"/>
                </a:solidFill>
              </a:rPr>
              <a:t>God’s person is richly worshiped in spirit and in truth</a:t>
            </a:r>
            <a:endParaRPr lang="en-US" sz="2800" dirty="0">
              <a:solidFill>
                <a:schemeClr val="bg1"/>
              </a:solidFill>
            </a:endParaRPr>
          </a:p>
          <a:p>
            <a:pPr marL="457200" lvl="0" indent="-457200" algn="just">
              <a:buFont typeface="Arial" panose="020B0604020202020204" pitchFamily="34" charset="0"/>
              <a:buChar char="•"/>
            </a:pPr>
            <a:r>
              <a:rPr lang="en-US" sz="2800" i="1" dirty="0">
                <a:solidFill>
                  <a:schemeClr val="bg1"/>
                </a:solidFill>
              </a:rPr>
              <a:t>God’s people are thoughtfully and thoroughly instructed in the Scriptures</a:t>
            </a:r>
            <a:endParaRPr lang="en-US" sz="2800" dirty="0">
              <a:solidFill>
                <a:schemeClr val="bg1"/>
              </a:solidFill>
            </a:endParaRPr>
          </a:p>
          <a:p>
            <a:pPr marL="457200" lvl="0" indent="-457200" algn="just">
              <a:buFont typeface="Arial" panose="020B0604020202020204" pitchFamily="34" charset="0"/>
              <a:buChar char="•"/>
            </a:pPr>
            <a:r>
              <a:rPr lang="en-US" sz="2800" i="1" dirty="0">
                <a:solidFill>
                  <a:schemeClr val="bg1"/>
                </a:solidFill>
              </a:rPr>
              <a:t>God’s people are equipped to carry on the work of ministry</a:t>
            </a:r>
            <a:endParaRPr lang="en-US" sz="2800" dirty="0">
              <a:solidFill>
                <a:schemeClr val="bg1"/>
              </a:solidFill>
            </a:endParaRPr>
          </a:p>
          <a:p>
            <a:pPr marL="457200" lvl="0" indent="-457200" algn="just">
              <a:buFont typeface="Arial" panose="020B0604020202020204" pitchFamily="34" charset="0"/>
              <a:buChar char="•"/>
            </a:pPr>
            <a:r>
              <a:rPr lang="en-US" sz="2800" i="1" dirty="0">
                <a:solidFill>
                  <a:schemeClr val="bg1"/>
                </a:solidFill>
              </a:rPr>
              <a:t>God’s people are lovingly inclined to meaningful fellowship</a:t>
            </a:r>
            <a:endParaRPr lang="en-US" sz="2800" dirty="0">
              <a:solidFill>
                <a:schemeClr val="bg1"/>
              </a:solidFill>
            </a:endParaRPr>
          </a:p>
          <a:p>
            <a:pPr marL="457200" lvl="0" indent="-457200" algn="just">
              <a:buFont typeface="Arial" panose="020B0604020202020204" pitchFamily="34" charset="0"/>
              <a:buChar char="•"/>
            </a:pPr>
            <a:r>
              <a:rPr lang="en-US" sz="2800" i="1" dirty="0">
                <a:solidFill>
                  <a:schemeClr val="bg1"/>
                </a:solidFill>
              </a:rPr>
              <a:t>God’s message is proclaimed locally and abroad</a:t>
            </a:r>
            <a:endParaRPr lang="en-US" sz="2800" dirty="0">
              <a:solidFill>
                <a:schemeClr val="bg1"/>
              </a:solidFill>
            </a:endParaRPr>
          </a:p>
        </p:txBody>
      </p:sp>
    </p:spTree>
    <p:extLst>
      <p:ext uri="{BB962C8B-B14F-4D97-AF65-F5344CB8AC3E}">
        <p14:creationId xmlns:p14="http://schemas.microsoft.com/office/powerpoint/2010/main" val="258289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par>
                          <p:cTn id="8" fill="hold">
                            <p:stCondLst>
                              <p:cond delay="2250"/>
                            </p:stCondLst>
                            <p:childTnLst>
                              <p:par>
                                <p:cTn id="9" presetID="10" presetClass="entr" presetSubtype="0" fill="hold" grpId="0" nodeType="afterEffect">
                                  <p:stCondLst>
                                    <p:cond delay="22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750"/>
                                        <p:tgtEl>
                                          <p:spTgt spid="10">
                                            <p:txEl>
                                              <p:pRg st="1" end="1"/>
                                            </p:txEl>
                                          </p:spTgt>
                                        </p:tgtEl>
                                      </p:cBhvr>
                                    </p:animEffect>
                                  </p:childTnLst>
                                </p:cTn>
                              </p:par>
                            </p:childTnLst>
                          </p:cTn>
                        </p:par>
                        <p:par>
                          <p:cTn id="12" fill="hold">
                            <p:stCondLst>
                              <p:cond delay="6250"/>
                            </p:stCondLst>
                            <p:childTnLst>
                              <p:par>
                                <p:cTn id="13" presetID="10" presetClass="entr" presetSubtype="0" fill="hold" grpId="0" nodeType="afterEffect">
                                  <p:stCondLst>
                                    <p:cond delay="125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1750"/>
                                        <p:tgtEl>
                                          <p:spTgt spid="10">
                                            <p:txEl>
                                              <p:pRg st="2" end="2"/>
                                            </p:txEl>
                                          </p:spTgt>
                                        </p:tgtEl>
                                      </p:cBhvr>
                                    </p:animEffect>
                                  </p:childTnLst>
                                </p:cTn>
                              </p:par>
                            </p:childTnLst>
                          </p:cTn>
                        </p:par>
                        <p:par>
                          <p:cTn id="16" fill="hold">
                            <p:stCondLst>
                              <p:cond delay="9250"/>
                            </p:stCondLst>
                            <p:childTnLst>
                              <p:par>
                                <p:cTn id="17" presetID="10" presetClass="entr" presetSubtype="0" fill="hold" grpId="0" nodeType="afterEffect">
                                  <p:stCondLst>
                                    <p:cond delay="125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1750"/>
                                        <p:tgtEl>
                                          <p:spTgt spid="10">
                                            <p:txEl>
                                              <p:pRg st="3" end="3"/>
                                            </p:txEl>
                                          </p:spTgt>
                                        </p:tgtEl>
                                      </p:cBhvr>
                                    </p:animEffect>
                                  </p:childTnLst>
                                </p:cTn>
                              </p:par>
                            </p:childTnLst>
                          </p:cTn>
                        </p:par>
                        <p:par>
                          <p:cTn id="20" fill="hold">
                            <p:stCondLst>
                              <p:cond delay="12250"/>
                            </p:stCondLst>
                            <p:childTnLst>
                              <p:par>
                                <p:cTn id="21" presetID="10" presetClass="entr" presetSubtype="0" fill="hold" grpId="0" nodeType="afterEffect">
                                  <p:stCondLst>
                                    <p:cond delay="125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1750"/>
                                        <p:tgtEl>
                                          <p:spTgt spid="10">
                                            <p:txEl>
                                              <p:pRg st="4" end="4"/>
                                            </p:txEl>
                                          </p:spTgt>
                                        </p:tgtEl>
                                      </p:cBhvr>
                                    </p:animEffect>
                                  </p:childTnLst>
                                </p:cTn>
                              </p:par>
                            </p:childTnLst>
                          </p:cTn>
                        </p:par>
                        <p:par>
                          <p:cTn id="24" fill="hold">
                            <p:stCondLst>
                              <p:cond delay="15250"/>
                            </p:stCondLst>
                            <p:childTnLst>
                              <p:par>
                                <p:cTn id="25" presetID="10" presetClass="entr" presetSubtype="0" fill="hold" grpId="0" nodeType="afterEffect">
                                  <p:stCondLst>
                                    <p:cond delay="125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175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1234"/>
            <a:ext cx="9144000" cy="6595531"/>
          </a:xfrm>
          <a:prstGeom prst="rect">
            <a:avLst/>
          </a:prstGeom>
        </p:spPr>
      </p:pic>
    </p:spTree>
    <p:extLst>
      <p:ext uri="{BB962C8B-B14F-4D97-AF65-F5344CB8AC3E}">
        <p14:creationId xmlns:p14="http://schemas.microsoft.com/office/powerpoint/2010/main" val="51800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Question</a:t>
            </a:r>
            <a:endParaRPr lang="en-US" sz="4800" dirty="0" smtClean="0">
              <a:solidFill>
                <a:schemeClr val="bg1"/>
              </a:solidFill>
            </a:endParaRPr>
          </a:p>
        </p:txBody>
      </p:sp>
      <p:sp>
        <p:nvSpPr>
          <p:cNvPr id="10" name="TextBox 9"/>
          <p:cNvSpPr txBox="1"/>
          <p:nvPr/>
        </p:nvSpPr>
        <p:spPr>
          <a:xfrm>
            <a:off x="304800" y="2133600"/>
            <a:ext cx="8610600" cy="1569660"/>
          </a:xfrm>
          <a:prstGeom prst="rect">
            <a:avLst/>
          </a:prstGeom>
          <a:noFill/>
        </p:spPr>
        <p:txBody>
          <a:bodyPr wrap="square" rtlCol="0">
            <a:spAutoFit/>
          </a:bodyPr>
          <a:lstStyle/>
          <a:p>
            <a:pPr algn="ctr"/>
            <a:r>
              <a:rPr lang="en-US" sz="4800" i="1" dirty="0" smtClean="0">
                <a:solidFill>
                  <a:schemeClr val="bg1"/>
                </a:solidFill>
              </a:rPr>
              <a:t>What does it mean to dedicate something to th</a:t>
            </a:r>
            <a:r>
              <a:rPr lang="en-US" sz="4800" i="1" dirty="0" smtClean="0">
                <a:solidFill>
                  <a:schemeClr val="bg1"/>
                </a:solidFill>
              </a:rPr>
              <a:t>e LORD?</a:t>
            </a:r>
            <a:endParaRPr lang="en-US" sz="4800" dirty="0">
              <a:solidFill>
                <a:schemeClr val="bg1"/>
              </a:solidFill>
            </a:endParaRPr>
          </a:p>
        </p:txBody>
      </p:sp>
    </p:spTree>
    <p:extLst>
      <p:ext uri="{BB962C8B-B14F-4D97-AF65-F5344CB8AC3E}">
        <p14:creationId xmlns:p14="http://schemas.microsoft.com/office/powerpoint/2010/main" val="74951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a:solidFill>
                  <a:schemeClr val="bg1"/>
                </a:solidFill>
              </a:rPr>
              <a:t>1</a:t>
            </a:r>
            <a:r>
              <a:rPr lang="en-US" sz="4800" dirty="0" smtClean="0">
                <a:solidFill>
                  <a:schemeClr val="bg1"/>
                </a:solidFill>
              </a:rPr>
              <a:t> Kings 8:10-11</a:t>
            </a:r>
            <a:endParaRPr lang="en-US" sz="4800" dirty="0" smtClean="0">
              <a:solidFill>
                <a:schemeClr val="bg1"/>
              </a:solidFill>
            </a:endParaRPr>
          </a:p>
        </p:txBody>
      </p:sp>
      <p:sp>
        <p:nvSpPr>
          <p:cNvPr id="10" name="TextBox 9"/>
          <p:cNvSpPr txBox="1"/>
          <p:nvPr/>
        </p:nvSpPr>
        <p:spPr>
          <a:xfrm>
            <a:off x="304800" y="838200"/>
            <a:ext cx="8610600" cy="4832092"/>
          </a:xfrm>
          <a:prstGeom prst="rect">
            <a:avLst/>
          </a:prstGeom>
          <a:noFill/>
        </p:spPr>
        <p:txBody>
          <a:bodyPr wrap="square" rtlCol="0">
            <a:spAutoFit/>
          </a:bodyPr>
          <a:lstStyle/>
          <a:p>
            <a:pPr algn="just"/>
            <a:r>
              <a:rPr lang="en-US" sz="4400" i="1" dirty="0">
                <a:solidFill>
                  <a:schemeClr val="bg1"/>
                </a:solidFill>
              </a:rPr>
              <a:t>“10 It happened that when the priests came from the holy place, the cloud filled the house of the LORD, 11 so that the priests could not stand to minister because of the cloud, for the glory of the LORD filled the house of the LORD.”</a:t>
            </a:r>
            <a:endParaRPr lang="en-US" sz="4400" dirty="0">
              <a:solidFill>
                <a:schemeClr val="bg1"/>
              </a:solidFill>
            </a:endParaRPr>
          </a:p>
        </p:txBody>
      </p:sp>
    </p:spTree>
    <p:extLst>
      <p:ext uri="{BB962C8B-B14F-4D97-AF65-F5344CB8AC3E}">
        <p14:creationId xmlns:p14="http://schemas.microsoft.com/office/powerpoint/2010/main" val="380757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69441"/>
          </a:xfrm>
          <a:prstGeom prst="rect">
            <a:avLst/>
          </a:prstGeom>
          <a:noFill/>
          <a:ln>
            <a:solidFill>
              <a:schemeClr val="tx2">
                <a:lumMod val="20000"/>
                <a:lumOff val="80000"/>
              </a:schemeClr>
            </a:solidFill>
          </a:ln>
        </p:spPr>
        <p:txBody>
          <a:bodyPr wrap="square" rtlCol="0">
            <a:spAutoFit/>
          </a:bodyPr>
          <a:lstStyle/>
          <a:p>
            <a:pPr algn="just"/>
            <a:r>
              <a:rPr lang="en-US" sz="4400" b="1" dirty="0" smtClean="0">
                <a:solidFill>
                  <a:schemeClr val="bg1"/>
                </a:solidFill>
              </a:rPr>
              <a:t>I.    </a:t>
            </a:r>
            <a:r>
              <a:rPr lang="en-US" sz="4400" b="1" dirty="0" smtClean="0">
                <a:solidFill>
                  <a:schemeClr val="bg1"/>
                </a:solidFill>
              </a:rPr>
              <a:t>Praise for God’s Promises </a:t>
            </a:r>
            <a:r>
              <a:rPr lang="en-US" sz="4400" baseline="30000" dirty="0" smtClean="0">
                <a:solidFill>
                  <a:schemeClr val="bg1"/>
                </a:solidFill>
              </a:rPr>
              <a:t>(8:54-56)</a:t>
            </a:r>
            <a:endParaRPr lang="en-US" sz="4400" baseline="30000" dirty="0" smtClean="0">
              <a:solidFill>
                <a:schemeClr val="bg1"/>
              </a:solidFill>
            </a:endParaRPr>
          </a:p>
        </p:txBody>
      </p:sp>
      <p:sp>
        <p:nvSpPr>
          <p:cNvPr id="10" name="TextBox 9"/>
          <p:cNvSpPr txBox="1"/>
          <p:nvPr/>
        </p:nvSpPr>
        <p:spPr>
          <a:xfrm>
            <a:off x="304800" y="838200"/>
            <a:ext cx="8610600" cy="5016758"/>
          </a:xfrm>
          <a:prstGeom prst="rect">
            <a:avLst/>
          </a:prstGeom>
          <a:noFill/>
        </p:spPr>
        <p:txBody>
          <a:bodyPr wrap="square" rtlCol="0">
            <a:spAutoFit/>
          </a:bodyPr>
          <a:lstStyle/>
          <a:p>
            <a:pPr algn="just"/>
            <a:r>
              <a:rPr lang="en-US" sz="3200" i="1" dirty="0">
                <a:solidFill>
                  <a:schemeClr val="bg1"/>
                </a:solidFill>
              </a:rPr>
              <a:t>54 When Solomon had finished praying this entire prayer and supplication to the Lord, he arose from before the altar of the Lord, from kneeling on his knees with his hands spread toward heaven. 55 And he stood and blessed all the assembly of Israel with a loud voice, saying: 56 </a:t>
            </a:r>
            <a:r>
              <a:rPr lang="en-US" sz="3200" i="1" dirty="0" smtClean="0">
                <a:solidFill>
                  <a:schemeClr val="bg1"/>
                </a:solidFill>
              </a:rPr>
              <a:t>“Blessed </a:t>
            </a:r>
            <a:r>
              <a:rPr lang="en-US" sz="3200" i="1" dirty="0">
                <a:solidFill>
                  <a:schemeClr val="bg1"/>
                </a:solidFill>
              </a:rPr>
              <a:t>be the Lord, who has given rest to His people Israel, according to all that He promised; not one word has failed of all His good promise, which He promised through Moses His servant</a:t>
            </a:r>
            <a:r>
              <a:rPr lang="en-US" sz="3200" i="1" dirty="0" smtClean="0">
                <a:solidFill>
                  <a:schemeClr val="bg1"/>
                </a:solidFill>
              </a:rPr>
              <a:t>.”</a:t>
            </a:r>
            <a:endParaRPr lang="en-US" sz="3200" i="1" dirty="0" smtClean="0">
              <a:solidFill>
                <a:schemeClr val="bg1"/>
              </a:solidFill>
            </a:endParaRPr>
          </a:p>
        </p:txBody>
      </p:sp>
    </p:spTree>
    <p:extLst>
      <p:ext uri="{BB962C8B-B14F-4D97-AF65-F5344CB8AC3E}">
        <p14:creationId xmlns:p14="http://schemas.microsoft.com/office/powerpoint/2010/main" val="334692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69441"/>
          </a:xfrm>
          <a:prstGeom prst="rect">
            <a:avLst/>
          </a:prstGeom>
          <a:noFill/>
          <a:ln>
            <a:solidFill>
              <a:schemeClr val="tx2">
                <a:lumMod val="20000"/>
                <a:lumOff val="80000"/>
              </a:schemeClr>
            </a:solidFill>
          </a:ln>
        </p:spPr>
        <p:txBody>
          <a:bodyPr wrap="square" rtlCol="0">
            <a:spAutoFit/>
          </a:bodyPr>
          <a:lstStyle/>
          <a:p>
            <a:pPr algn="just"/>
            <a:r>
              <a:rPr lang="en-US" sz="4400" b="1" dirty="0" smtClean="0">
                <a:solidFill>
                  <a:schemeClr val="bg1"/>
                </a:solidFill>
              </a:rPr>
              <a:t>II.    Prayer for God’s People </a:t>
            </a:r>
            <a:r>
              <a:rPr lang="en-US" sz="4400" baseline="30000" dirty="0" smtClean="0">
                <a:solidFill>
                  <a:schemeClr val="bg1"/>
                </a:solidFill>
              </a:rPr>
              <a:t>(8:57-60)</a:t>
            </a:r>
            <a:endParaRPr lang="en-US" sz="4400" baseline="30000" dirty="0" smtClean="0">
              <a:solidFill>
                <a:schemeClr val="bg1"/>
              </a:solidFill>
            </a:endParaRPr>
          </a:p>
        </p:txBody>
      </p:sp>
      <p:sp>
        <p:nvSpPr>
          <p:cNvPr id="10" name="TextBox 9"/>
          <p:cNvSpPr txBox="1"/>
          <p:nvPr/>
        </p:nvSpPr>
        <p:spPr>
          <a:xfrm>
            <a:off x="304800" y="838200"/>
            <a:ext cx="8610600" cy="707886"/>
          </a:xfrm>
          <a:prstGeom prst="rect">
            <a:avLst/>
          </a:prstGeom>
          <a:noFill/>
        </p:spPr>
        <p:txBody>
          <a:bodyPr wrap="square" rtlCol="0">
            <a:spAutoFit/>
          </a:bodyPr>
          <a:lstStyle/>
          <a:p>
            <a:pPr algn="just"/>
            <a:r>
              <a:rPr lang="en-US" sz="4000" dirty="0" smtClean="0">
                <a:solidFill>
                  <a:schemeClr val="bg1"/>
                </a:solidFill>
              </a:rPr>
              <a:t>A Prayer for God’s people:</a:t>
            </a:r>
          </a:p>
        </p:txBody>
      </p:sp>
      <p:sp>
        <p:nvSpPr>
          <p:cNvPr id="6" name="TextBox 5"/>
          <p:cNvSpPr txBox="1"/>
          <p:nvPr/>
        </p:nvSpPr>
        <p:spPr>
          <a:xfrm>
            <a:off x="304800" y="1676400"/>
            <a:ext cx="8610600" cy="707886"/>
          </a:xfrm>
          <a:prstGeom prst="rect">
            <a:avLst/>
          </a:prstGeom>
          <a:noFill/>
        </p:spPr>
        <p:txBody>
          <a:bodyPr wrap="square" rtlCol="0">
            <a:spAutoFit/>
          </a:bodyPr>
          <a:lstStyle/>
          <a:p>
            <a:pPr marL="742950" indent="-742950" algn="just">
              <a:buAutoNum type="alphaUcPeriod"/>
            </a:pPr>
            <a:r>
              <a:rPr lang="en-US" sz="4000" dirty="0" smtClean="0">
                <a:solidFill>
                  <a:schemeClr val="bg1"/>
                </a:solidFill>
              </a:rPr>
              <a:t>To be kept in God’s presence (8:57)</a:t>
            </a:r>
          </a:p>
        </p:txBody>
      </p:sp>
    </p:spTree>
    <p:extLst>
      <p:ext uri="{BB962C8B-B14F-4D97-AF65-F5344CB8AC3E}">
        <p14:creationId xmlns:p14="http://schemas.microsoft.com/office/powerpoint/2010/main" val="231715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2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Acts 4:12-13</a:t>
            </a:r>
            <a:endParaRPr lang="en-US" sz="4800" dirty="0" smtClean="0">
              <a:solidFill>
                <a:schemeClr val="bg1"/>
              </a:solidFill>
            </a:endParaRPr>
          </a:p>
        </p:txBody>
      </p:sp>
      <p:sp>
        <p:nvSpPr>
          <p:cNvPr id="10" name="TextBox 9"/>
          <p:cNvSpPr txBox="1"/>
          <p:nvPr/>
        </p:nvSpPr>
        <p:spPr>
          <a:xfrm>
            <a:off x="304800" y="838200"/>
            <a:ext cx="8610600" cy="2431435"/>
          </a:xfrm>
          <a:prstGeom prst="rect">
            <a:avLst/>
          </a:prstGeom>
          <a:noFill/>
        </p:spPr>
        <p:txBody>
          <a:bodyPr wrap="square" rtlCol="0">
            <a:spAutoFit/>
          </a:bodyPr>
          <a:lstStyle/>
          <a:p>
            <a:pPr algn="just"/>
            <a:r>
              <a:rPr lang="en-US" sz="3800" i="1" dirty="0" smtClean="0">
                <a:solidFill>
                  <a:schemeClr val="bg1"/>
                </a:solidFill>
              </a:rPr>
              <a:t>12 “And </a:t>
            </a:r>
            <a:r>
              <a:rPr lang="en-US" sz="3800" i="1" dirty="0">
                <a:solidFill>
                  <a:schemeClr val="bg1"/>
                </a:solidFill>
              </a:rPr>
              <a:t>there is salvation in no one else; for there is no other name under heaven that has been given among men by which we must be saved.” </a:t>
            </a:r>
            <a:endParaRPr lang="en-US" sz="3800" dirty="0">
              <a:solidFill>
                <a:schemeClr val="bg1"/>
              </a:solidFill>
            </a:endParaRPr>
          </a:p>
        </p:txBody>
      </p:sp>
      <p:sp>
        <p:nvSpPr>
          <p:cNvPr id="6" name="TextBox 5"/>
          <p:cNvSpPr txBox="1"/>
          <p:nvPr/>
        </p:nvSpPr>
        <p:spPr>
          <a:xfrm>
            <a:off x="304800" y="3505200"/>
            <a:ext cx="8610600" cy="3016210"/>
          </a:xfrm>
          <a:prstGeom prst="rect">
            <a:avLst/>
          </a:prstGeom>
          <a:noFill/>
        </p:spPr>
        <p:txBody>
          <a:bodyPr wrap="square" rtlCol="0">
            <a:spAutoFit/>
          </a:bodyPr>
          <a:lstStyle/>
          <a:p>
            <a:pPr algn="just"/>
            <a:r>
              <a:rPr lang="en-US" sz="3800" i="1" dirty="0" smtClean="0">
                <a:solidFill>
                  <a:schemeClr val="bg1"/>
                </a:solidFill>
              </a:rPr>
              <a:t>13 “Now </a:t>
            </a:r>
            <a:r>
              <a:rPr lang="en-US" sz="3800" i="1" dirty="0">
                <a:solidFill>
                  <a:schemeClr val="bg1"/>
                </a:solidFill>
              </a:rPr>
              <a:t>as they observed the confidence of Peter and John and understood that they were uneducated and untrained men, they were amazed, and began to recognize them </a:t>
            </a:r>
            <a:r>
              <a:rPr lang="en-US" sz="3800" i="1" u="sng" dirty="0">
                <a:solidFill>
                  <a:schemeClr val="bg1"/>
                </a:solidFill>
              </a:rPr>
              <a:t>as having been with Jesus</a:t>
            </a:r>
            <a:r>
              <a:rPr lang="en-US" sz="3800" i="1" dirty="0">
                <a:solidFill>
                  <a:schemeClr val="bg1"/>
                </a:solidFill>
              </a:rPr>
              <a:t>.” </a:t>
            </a:r>
            <a:endParaRPr lang="en-US" sz="3800" dirty="0">
              <a:solidFill>
                <a:schemeClr val="bg1"/>
              </a:solidFill>
            </a:endParaRPr>
          </a:p>
        </p:txBody>
      </p:sp>
    </p:spTree>
    <p:extLst>
      <p:ext uri="{BB962C8B-B14F-4D97-AF65-F5344CB8AC3E}">
        <p14:creationId xmlns:p14="http://schemas.microsoft.com/office/powerpoint/2010/main" val="140750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69441"/>
          </a:xfrm>
          <a:prstGeom prst="rect">
            <a:avLst/>
          </a:prstGeom>
          <a:noFill/>
          <a:ln>
            <a:solidFill>
              <a:schemeClr val="tx2">
                <a:lumMod val="20000"/>
                <a:lumOff val="80000"/>
              </a:schemeClr>
            </a:solidFill>
          </a:ln>
        </p:spPr>
        <p:txBody>
          <a:bodyPr wrap="square" rtlCol="0">
            <a:spAutoFit/>
          </a:bodyPr>
          <a:lstStyle/>
          <a:p>
            <a:pPr algn="just"/>
            <a:r>
              <a:rPr lang="en-US" sz="4400" b="1" dirty="0" smtClean="0">
                <a:solidFill>
                  <a:schemeClr val="bg1"/>
                </a:solidFill>
              </a:rPr>
              <a:t>II.    Prayer for God’s People </a:t>
            </a:r>
            <a:r>
              <a:rPr lang="en-US" sz="4400" baseline="30000" dirty="0" smtClean="0">
                <a:solidFill>
                  <a:schemeClr val="bg1"/>
                </a:solidFill>
              </a:rPr>
              <a:t>(8:57-60)</a:t>
            </a:r>
            <a:endParaRPr lang="en-US" sz="4400" baseline="30000" dirty="0" smtClean="0">
              <a:solidFill>
                <a:schemeClr val="bg1"/>
              </a:solidFill>
            </a:endParaRPr>
          </a:p>
        </p:txBody>
      </p:sp>
      <p:sp>
        <p:nvSpPr>
          <p:cNvPr id="10" name="TextBox 9"/>
          <p:cNvSpPr txBox="1"/>
          <p:nvPr/>
        </p:nvSpPr>
        <p:spPr>
          <a:xfrm>
            <a:off x="304800" y="838200"/>
            <a:ext cx="8610600" cy="707886"/>
          </a:xfrm>
          <a:prstGeom prst="rect">
            <a:avLst/>
          </a:prstGeom>
          <a:noFill/>
        </p:spPr>
        <p:txBody>
          <a:bodyPr wrap="square" rtlCol="0">
            <a:spAutoFit/>
          </a:bodyPr>
          <a:lstStyle/>
          <a:p>
            <a:pPr algn="just"/>
            <a:r>
              <a:rPr lang="en-US" sz="4000" dirty="0" smtClean="0">
                <a:solidFill>
                  <a:schemeClr val="bg1"/>
                </a:solidFill>
              </a:rPr>
              <a:t>A Prayer for God’s people:</a:t>
            </a:r>
          </a:p>
        </p:txBody>
      </p:sp>
      <p:sp>
        <p:nvSpPr>
          <p:cNvPr id="6" name="TextBox 5"/>
          <p:cNvSpPr txBox="1"/>
          <p:nvPr/>
        </p:nvSpPr>
        <p:spPr>
          <a:xfrm>
            <a:off x="304800" y="1676400"/>
            <a:ext cx="8610600" cy="1323439"/>
          </a:xfrm>
          <a:prstGeom prst="rect">
            <a:avLst/>
          </a:prstGeom>
          <a:noFill/>
        </p:spPr>
        <p:txBody>
          <a:bodyPr wrap="square" rtlCol="0">
            <a:spAutoFit/>
          </a:bodyPr>
          <a:lstStyle/>
          <a:p>
            <a:pPr marL="742950" indent="-742950" algn="just">
              <a:buAutoNum type="alphaUcPeriod"/>
            </a:pPr>
            <a:r>
              <a:rPr lang="en-US" sz="4000" dirty="0" smtClean="0">
                <a:solidFill>
                  <a:schemeClr val="bg1"/>
                </a:solidFill>
              </a:rPr>
              <a:t>To be kept in God’s presence (8:57)</a:t>
            </a:r>
          </a:p>
          <a:p>
            <a:pPr marL="742950" indent="-742950" algn="just">
              <a:buAutoNum type="alphaUcPeriod"/>
            </a:pPr>
            <a:r>
              <a:rPr lang="en-US" sz="4000" dirty="0" smtClean="0">
                <a:solidFill>
                  <a:schemeClr val="bg1"/>
                </a:solidFill>
              </a:rPr>
              <a:t>To keep God’s precepts (8:58)</a:t>
            </a:r>
          </a:p>
        </p:txBody>
      </p:sp>
    </p:spTree>
    <p:extLst>
      <p:ext uri="{BB962C8B-B14F-4D97-AF65-F5344CB8AC3E}">
        <p14:creationId xmlns:p14="http://schemas.microsoft.com/office/powerpoint/2010/main" val="96382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7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250"/>
                                        <p:tgtEl>
                                          <p:spTgt spid="6">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25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Ezekiel 36:26-27</a:t>
            </a:r>
            <a:endParaRPr lang="en-US" sz="4800" dirty="0" smtClean="0">
              <a:solidFill>
                <a:schemeClr val="bg1"/>
              </a:solidFill>
            </a:endParaRPr>
          </a:p>
        </p:txBody>
      </p:sp>
      <p:sp>
        <p:nvSpPr>
          <p:cNvPr id="10" name="TextBox 9"/>
          <p:cNvSpPr txBox="1"/>
          <p:nvPr/>
        </p:nvSpPr>
        <p:spPr>
          <a:xfrm>
            <a:off x="304800" y="838200"/>
            <a:ext cx="8610600" cy="4401205"/>
          </a:xfrm>
          <a:prstGeom prst="rect">
            <a:avLst/>
          </a:prstGeom>
          <a:noFill/>
        </p:spPr>
        <p:txBody>
          <a:bodyPr wrap="square" rtlCol="0">
            <a:spAutoFit/>
          </a:bodyPr>
          <a:lstStyle/>
          <a:p>
            <a:pPr algn="just"/>
            <a:r>
              <a:rPr lang="en-US" sz="4000" i="1" dirty="0">
                <a:solidFill>
                  <a:schemeClr val="bg1"/>
                </a:solidFill>
              </a:rPr>
              <a:t>26 "Moreover, I will give you a new heart and put a new spirit within you; and I will remove the heart of stone from your flesh and give you a heart of flesh. 27 "I will put My Spirit within you and cause you to walk in My statutes, and you will be careful to observe My ordinances.”</a:t>
            </a:r>
            <a:r>
              <a:rPr lang="en-US" sz="4000" dirty="0">
                <a:solidFill>
                  <a:schemeClr val="bg1"/>
                </a:solidFill>
              </a:rPr>
              <a:t> </a:t>
            </a:r>
            <a:endParaRPr lang="en-US" sz="3800" dirty="0">
              <a:solidFill>
                <a:schemeClr val="bg1"/>
              </a:solidFill>
            </a:endParaRPr>
          </a:p>
        </p:txBody>
      </p:sp>
    </p:spTree>
    <p:extLst>
      <p:ext uri="{BB962C8B-B14F-4D97-AF65-F5344CB8AC3E}">
        <p14:creationId xmlns:p14="http://schemas.microsoft.com/office/powerpoint/2010/main" val="23914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21864</TotalTime>
  <Words>1107</Words>
  <Application>Microsoft Office PowerPoint</Application>
  <PresentationFormat>On-screen Show (4:3)</PresentationFormat>
  <Paragraphs>79</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661</cp:revision>
  <dcterms:created xsi:type="dcterms:W3CDTF">2013-08-08T16:28:40Z</dcterms:created>
  <dcterms:modified xsi:type="dcterms:W3CDTF">2017-05-27T19:11:05Z</dcterms:modified>
</cp:coreProperties>
</file>