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455" r:id="rId2"/>
    <p:sldId id="818" r:id="rId3"/>
    <p:sldId id="1497" r:id="rId4"/>
    <p:sldId id="1526" r:id="rId5"/>
    <p:sldId id="1402" r:id="rId6"/>
    <p:sldId id="1419" r:id="rId7"/>
    <p:sldId id="1545" r:id="rId8"/>
    <p:sldId id="1546" r:id="rId9"/>
    <p:sldId id="1547" r:id="rId10"/>
    <p:sldId id="1548" r:id="rId11"/>
    <p:sldId id="1531" r:id="rId12"/>
    <p:sldId id="1549" r:id="rId13"/>
    <p:sldId id="1532" r:id="rId14"/>
    <p:sldId id="1534" r:id="rId15"/>
    <p:sldId id="1550" r:id="rId16"/>
    <p:sldId id="85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III.    </a:t>
            </a:r>
            <a:r>
              <a:rPr lang="en-US" sz="4400" b="1" dirty="0" smtClean="0">
                <a:solidFill>
                  <a:schemeClr val="bg1"/>
                </a:solidFill>
              </a:rPr>
              <a:t>The </a:t>
            </a:r>
            <a:r>
              <a:rPr lang="en-US" sz="4400" b="1" dirty="0" smtClean="0">
                <a:solidFill>
                  <a:schemeClr val="bg1"/>
                </a:solidFill>
              </a:rPr>
              <a:t>Combatants</a:t>
            </a:r>
            <a:endParaRPr lang="en-US" sz="4400" b="1" baseline="30000" dirty="0" smtClean="0">
              <a:solidFill>
                <a:schemeClr val="bg1"/>
              </a:solidFill>
            </a:endParaRPr>
          </a:p>
        </p:txBody>
      </p:sp>
      <p:sp>
        <p:nvSpPr>
          <p:cNvPr id="10" name="TextBox 9"/>
          <p:cNvSpPr txBox="1"/>
          <p:nvPr/>
        </p:nvSpPr>
        <p:spPr>
          <a:xfrm>
            <a:off x="304800" y="838200"/>
            <a:ext cx="8610600" cy="1477328"/>
          </a:xfrm>
          <a:prstGeom prst="rect">
            <a:avLst/>
          </a:prstGeom>
          <a:noFill/>
        </p:spPr>
        <p:txBody>
          <a:bodyPr wrap="square" rtlCol="0">
            <a:spAutoFit/>
          </a:bodyPr>
          <a:lstStyle/>
          <a:p>
            <a:pPr algn="just"/>
            <a:r>
              <a:rPr lang="en-US" sz="3000" i="1" dirty="0">
                <a:solidFill>
                  <a:schemeClr val="bg1"/>
                </a:solidFill>
              </a:rPr>
              <a:t>but against the rulers, against the powers, against the world forces of this darkness, against the spiritual forces of wickedness in the heavenly places.</a:t>
            </a:r>
            <a:endParaRPr lang="en-US" sz="3000" dirty="0">
              <a:solidFill>
                <a:schemeClr val="bg1"/>
              </a:solidFill>
            </a:endParaRPr>
          </a:p>
        </p:txBody>
      </p:sp>
      <p:sp>
        <p:nvSpPr>
          <p:cNvPr id="6" name="TextBox 5"/>
          <p:cNvSpPr txBox="1"/>
          <p:nvPr/>
        </p:nvSpPr>
        <p:spPr>
          <a:xfrm>
            <a:off x="266699" y="2438400"/>
            <a:ext cx="8610600" cy="3046988"/>
          </a:xfrm>
          <a:prstGeom prst="rect">
            <a:avLst/>
          </a:prstGeom>
          <a:noFill/>
        </p:spPr>
        <p:txBody>
          <a:bodyPr wrap="square" rtlCol="0">
            <a:spAutoFit/>
          </a:bodyPr>
          <a:lstStyle/>
          <a:p>
            <a:pPr marL="742950" indent="-742950" algn="just">
              <a:buFont typeface="+mj-lt"/>
              <a:buAutoNum type="alphaUcPeriod" startAt="2"/>
            </a:pPr>
            <a:r>
              <a:rPr lang="en-US" sz="4000" dirty="0" smtClean="0">
                <a:solidFill>
                  <a:schemeClr val="bg1"/>
                </a:solidFill>
              </a:rPr>
              <a:t>The tactics of the devil</a:t>
            </a:r>
          </a:p>
          <a:p>
            <a:pPr marL="1200150" lvl="1" indent="-742950" algn="just">
              <a:buFont typeface="+mj-lt"/>
              <a:buAutoNum type="arabicPeriod"/>
            </a:pPr>
            <a:r>
              <a:rPr lang="en-US" sz="4000" dirty="0" smtClean="0">
                <a:solidFill>
                  <a:schemeClr val="bg1"/>
                </a:solidFill>
              </a:rPr>
              <a:t>What is the devil’s endgame? </a:t>
            </a:r>
          </a:p>
          <a:p>
            <a:pPr lvl="1" algn="just"/>
            <a:r>
              <a:rPr lang="en-US" sz="3600" i="1" dirty="0">
                <a:solidFill>
                  <a:schemeClr val="bg1"/>
                </a:solidFill>
              </a:rPr>
              <a:t>	</a:t>
            </a:r>
            <a:r>
              <a:rPr lang="en-US" sz="3600" i="1" dirty="0" smtClean="0">
                <a:solidFill>
                  <a:schemeClr val="bg1"/>
                </a:solidFill>
              </a:rPr>
              <a:t>to destroy everything about you\</a:t>
            </a:r>
          </a:p>
          <a:p>
            <a:pPr lvl="1" algn="just"/>
            <a:endParaRPr lang="en-US" sz="3600" i="1" dirty="0" smtClean="0">
              <a:solidFill>
                <a:schemeClr val="bg1"/>
              </a:solidFill>
            </a:endParaRPr>
          </a:p>
          <a:p>
            <a:pPr marL="1200150" lvl="1" indent="-742950" algn="just">
              <a:buFont typeface="+mj-lt"/>
              <a:buAutoNum type="arabicPeriod" startAt="2"/>
            </a:pPr>
            <a:r>
              <a:rPr lang="en-US" sz="4000" dirty="0" smtClean="0">
                <a:solidFill>
                  <a:schemeClr val="bg1"/>
                </a:solidFill>
              </a:rPr>
              <a:t>How does the devil deceive?</a:t>
            </a:r>
            <a:endParaRPr lang="en-US" sz="3600" i="1" dirty="0" smtClean="0">
              <a:solidFill>
                <a:schemeClr val="bg1"/>
              </a:solidFill>
            </a:endParaRPr>
          </a:p>
        </p:txBody>
      </p:sp>
    </p:spTree>
    <p:extLst>
      <p:ext uri="{BB962C8B-B14F-4D97-AF65-F5344CB8AC3E}">
        <p14:creationId xmlns:p14="http://schemas.microsoft.com/office/powerpoint/2010/main" val="13439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27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par>
                                <p:cTn id="16" presetID="10" presetClass="entr" presetSubtype="0" fill="hold" grpId="0" nodeType="withEffect">
                                  <p:stCondLst>
                                    <p:cond delay="475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2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6:13 (HCSB)</a:t>
            </a:r>
            <a:endParaRPr lang="en-US" sz="4800" dirty="0" smtClean="0">
              <a:solidFill>
                <a:schemeClr val="bg1"/>
              </a:solidFill>
            </a:endParaRPr>
          </a:p>
        </p:txBody>
      </p:sp>
      <p:sp>
        <p:nvSpPr>
          <p:cNvPr id="10" name="TextBox 9"/>
          <p:cNvSpPr txBox="1"/>
          <p:nvPr/>
        </p:nvSpPr>
        <p:spPr>
          <a:xfrm>
            <a:off x="304800" y="838200"/>
            <a:ext cx="8610600" cy="3416320"/>
          </a:xfrm>
          <a:prstGeom prst="rect">
            <a:avLst/>
          </a:prstGeom>
          <a:noFill/>
        </p:spPr>
        <p:txBody>
          <a:bodyPr wrap="square" rtlCol="0">
            <a:spAutoFit/>
          </a:bodyPr>
          <a:lstStyle/>
          <a:p>
            <a:pPr algn="just"/>
            <a:r>
              <a:rPr lang="en-US" sz="5400" i="1" dirty="0">
                <a:solidFill>
                  <a:schemeClr val="bg1"/>
                </a:solidFill>
              </a:rPr>
              <a:t>“This is why you must take up the full armor of God, so that you may be able to resist in the evil day…”</a:t>
            </a:r>
            <a:r>
              <a:rPr lang="en-US" sz="54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28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III.    </a:t>
            </a:r>
            <a:r>
              <a:rPr lang="en-US" sz="4400" b="1" dirty="0" smtClean="0">
                <a:solidFill>
                  <a:schemeClr val="bg1"/>
                </a:solidFill>
              </a:rPr>
              <a:t>The </a:t>
            </a:r>
            <a:r>
              <a:rPr lang="en-US" sz="4400" b="1" dirty="0" smtClean="0">
                <a:solidFill>
                  <a:schemeClr val="bg1"/>
                </a:solidFill>
              </a:rPr>
              <a:t>Confidence (v. 13)</a:t>
            </a:r>
            <a:endParaRPr lang="en-US" sz="4400" b="1" baseline="30000" dirty="0" smtClean="0">
              <a:solidFill>
                <a:schemeClr val="bg1"/>
              </a:solidFill>
            </a:endParaRPr>
          </a:p>
        </p:txBody>
      </p:sp>
      <p:sp>
        <p:nvSpPr>
          <p:cNvPr id="10" name="TextBox 9"/>
          <p:cNvSpPr txBox="1"/>
          <p:nvPr/>
        </p:nvSpPr>
        <p:spPr>
          <a:xfrm>
            <a:off x="304800" y="838200"/>
            <a:ext cx="8610600" cy="1569660"/>
          </a:xfrm>
          <a:prstGeom prst="rect">
            <a:avLst/>
          </a:prstGeom>
          <a:noFill/>
        </p:spPr>
        <p:txBody>
          <a:bodyPr wrap="square" rtlCol="0">
            <a:spAutoFit/>
          </a:bodyPr>
          <a:lstStyle/>
          <a:p>
            <a:pPr algn="just"/>
            <a:r>
              <a:rPr lang="en-US" sz="3200" i="1" dirty="0">
                <a:solidFill>
                  <a:schemeClr val="bg1"/>
                </a:solidFill>
              </a:rPr>
              <a:t>…take up the full armor of God, so that you will be able to resist in the evil day, and having done everything, to stand firm.</a:t>
            </a:r>
            <a:endParaRPr lang="en-US" sz="3200" dirty="0">
              <a:solidFill>
                <a:schemeClr val="bg1"/>
              </a:solidFill>
            </a:endParaRPr>
          </a:p>
        </p:txBody>
      </p:sp>
      <p:sp>
        <p:nvSpPr>
          <p:cNvPr id="6" name="TextBox 5"/>
          <p:cNvSpPr txBox="1"/>
          <p:nvPr/>
        </p:nvSpPr>
        <p:spPr>
          <a:xfrm>
            <a:off x="266699" y="2438400"/>
            <a:ext cx="8610600" cy="4770537"/>
          </a:xfrm>
          <a:prstGeom prst="rect">
            <a:avLst/>
          </a:prstGeom>
          <a:noFill/>
        </p:spPr>
        <p:txBody>
          <a:bodyPr wrap="square" rtlCol="0">
            <a:spAutoFit/>
          </a:bodyPr>
          <a:lstStyle/>
          <a:p>
            <a:pPr algn="just"/>
            <a:r>
              <a:rPr lang="en-US" sz="3200" dirty="0" smtClean="0">
                <a:solidFill>
                  <a:schemeClr val="bg1"/>
                </a:solidFill>
              </a:rPr>
              <a:t>Our Confidence:</a:t>
            </a:r>
          </a:p>
          <a:p>
            <a:pPr algn="just"/>
            <a:r>
              <a:rPr lang="en-US" sz="2800" i="1" dirty="0">
                <a:solidFill>
                  <a:schemeClr val="bg1"/>
                </a:solidFill>
              </a:rPr>
              <a:t>You are from God, little children, and have overcome them; because greater is He who is in you than he who is in the world (1 John 4:4). </a:t>
            </a:r>
            <a:endParaRPr lang="en-US" sz="1000" dirty="0">
              <a:solidFill>
                <a:schemeClr val="bg1"/>
              </a:solidFill>
            </a:endParaRPr>
          </a:p>
          <a:p>
            <a:pPr algn="just"/>
            <a:r>
              <a:rPr lang="en-US" sz="1000" dirty="0">
                <a:solidFill>
                  <a:schemeClr val="bg1"/>
                </a:solidFill>
              </a:rPr>
              <a:t> </a:t>
            </a:r>
          </a:p>
          <a:p>
            <a:pPr algn="just"/>
            <a:r>
              <a:rPr lang="en-US" sz="2800" i="1" dirty="0">
                <a:solidFill>
                  <a:schemeClr val="bg1"/>
                </a:solidFill>
              </a:rPr>
              <a:t>“Resist the devil, and he will flee from you” (James 4:7).</a:t>
            </a:r>
            <a:endParaRPr lang="en-US" sz="1000" dirty="0">
              <a:solidFill>
                <a:schemeClr val="bg1"/>
              </a:solidFill>
            </a:endParaRPr>
          </a:p>
          <a:p>
            <a:pPr algn="just"/>
            <a:r>
              <a:rPr lang="en-US" sz="1000" dirty="0">
                <a:solidFill>
                  <a:schemeClr val="bg1"/>
                </a:solidFill>
              </a:rPr>
              <a:t> </a:t>
            </a:r>
          </a:p>
          <a:p>
            <a:pPr algn="just"/>
            <a:r>
              <a:rPr lang="en-US" sz="2800" i="1" dirty="0">
                <a:solidFill>
                  <a:schemeClr val="bg1"/>
                </a:solidFill>
              </a:rPr>
              <a:t>"And they overcame him [Satan] because of the blood of the Lamb and because of the word of their testimony, and they did not love their life even when faced with death” (Revelation 12:11).</a:t>
            </a:r>
            <a:endParaRPr lang="en-US" sz="2800" dirty="0">
              <a:solidFill>
                <a:schemeClr val="bg1"/>
              </a:solidFill>
            </a:endParaRPr>
          </a:p>
          <a:p>
            <a:pPr algn="just"/>
            <a:endParaRPr lang="en-US" sz="2800" i="1" dirty="0" smtClean="0">
              <a:solidFill>
                <a:schemeClr val="bg1"/>
              </a:solidFill>
            </a:endParaRPr>
          </a:p>
        </p:txBody>
      </p:sp>
    </p:spTree>
    <p:extLst>
      <p:ext uri="{BB962C8B-B14F-4D97-AF65-F5344CB8AC3E}">
        <p14:creationId xmlns:p14="http://schemas.microsoft.com/office/powerpoint/2010/main" val="21663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5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childTnLst>
                          </p:cTn>
                        </p:par>
                        <p:par>
                          <p:cTn id="17" fill="hold">
                            <p:stCondLst>
                              <p:cond delay="4500"/>
                            </p:stCondLst>
                            <p:childTnLst>
                              <p:par>
                                <p:cTn id="18" presetID="10" presetClass="entr" presetSubtype="0" fill="hold" grpId="0" nodeType="afterEffect">
                                  <p:stCondLst>
                                    <p:cond delay="22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000"/>
                                        <p:tgtEl>
                                          <p:spTgt spid="6">
                                            <p:txEl>
                                              <p:pRg st="3" end="3"/>
                                            </p:txEl>
                                          </p:spTgt>
                                        </p:tgtEl>
                                      </p:cBhvr>
                                    </p:animEffect>
                                  </p:childTnLst>
                                </p:cTn>
                              </p:par>
                            </p:childTnLst>
                          </p:cTn>
                        </p:par>
                        <p:par>
                          <p:cTn id="21" fill="hold">
                            <p:stCondLst>
                              <p:cond delay="8750"/>
                            </p:stCondLst>
                            <p:childTnLst>
                              <p:par>
                                <p:cTn id="22" presetID="10" presetClass="entr" presetSubtype="0" fill="hold" grpId="0" nodeType="afterEffect">
                                  <p:stCondLst>
                                    <p:cond delay="225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Our Confidence</a:t>
            </a:r>
            <a:endParaRPr lang="en-US" sz="4800" dirty="0" smtClean="0">
              <a:solidFill>
                <a:schemeClr val="bg1"/>
              </a:solidFill>
            </a:endParaRPr>
          </a:p>
        </p:txBody>
      </p:sp>
      <p:sp>
        <p:nvSpPr>
          <p:cNvPr id="10" name="TextBox 9"/>
          <p:cNvSpPr txBox="1"/>
          <p:nvPr/>
        </p:nvSpPr>
        <p:spPr>
          <a:xfrm>
            <a:off x="304800" y="838200"/>
            <a:ext cx="8610600" cy="4524315"/>
          </a:xfrm>
          <a:prstGeom prst="rect">
            <a:avLst/>
          </a:prstGeom>
          <a:noFill/>
        </p:spPr>
        <p:txBody>
          <a:bodyPr wrap="square" rtlCol="0">
            <a:spAutoFit/>
          </a:bodyPr>
          <a:lstStyle/>
          <a:p>
            <a:pPr algn="just"/>
            <a:r>
              <a:rPr lang="en-US" sz="3600" i="1" dirty="0">
                <a:solidFill>
                  <a:schemeClr val="bg1"/>
                </a:solidFill>
              </a:rPr>
              <a:t>“The thief comes only to steal and kill and destroy; I came that they may have life, and have it </a:t>
            </a:r>
            <a:r>
              <a:rPr lang="en-US" sz="3600" i="1" dirty="0" smtClean="0">
                <a:solidFill>
                  <a:schemeClr val="bg1"/>
                </a:solidFill>
              </a:rPr>
              <a:t>abundantly” (John 10:10)</a:t>
            </a:r>
          </a:p>
          <a:p>
            <a:pPr algn="just"/>
            <a:endParaRPr lang="en-US" sz="3600" i="1" dirty="0">
              <a:solidFill>
                <a:schemeClr val="bg1"/>
              </a:solidFill>
            </a:endParaRPr>
          </a:p>
          <a:p>
            <a:pPr algn="just"/>
            <a:r>
              <a:rPr lang="en-US" sz="3600" i="1" dirty="0" smtClean="0">
                <a:solidFill>
                  <a:schemeClr val="bg1"/>
                </a:solidFill>
              </a:rPr>
              <a:t>“</a:t>
            </a:r>
            <a:r>
              <a:rPr lang="en-US" sz="3600" i="1" dirty="0">
                <a:solidFill>
                  <a:schemeClr val="bg1"/>
                </a:solidFill>
              </a:rPr>
              <a:t>the one who practices sin is of the devil; for the devil has sinned from the beginning. The Son of God appeared for this purpose, to destroy the works of the </a:t>
            </a:r>
            <a:r>
              <a:rPr lang="en-US" sz="3600" i="1" dirty="0" smtClean="0">
                <a:solidFill>
                  <a:schemeClr val="bg1"/>
                </a:solidFill>
              </a:rPr>
              <a:t>devil” (1 John 3:8) </a:t>
            </a:r>
            <a:endParaRPr lang="en-US" sz="3600" dirty="0">
              <a:solidFill>
                <a:schemeClr val="bg1"/>
              </a:solidFill>
            </a:endParaRPr>
          </a:p>
        </p:txBody>
      </p:sp>
    </p:spTree>
    <p:extLst>
      <p:ext uri="{BB962C8B-B14F-4D97-AF65-F5344CB8AC3E}">
        <p14:creationId xmlns:p14="http://schemas.microsoft.com/office/powerpoint/2010/main" val="3042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4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Isaac Ambrose</a:t>
            </a:r>
            <a:endParaRPr lang="en-US" sz="4800" dirty="0" smtClean="0">
              <a:solidFill>
                <a:schemeClr val="bg1"/>
              </a:solidFill>
            </a:endParaRPr>
          </a:p>
        </p:txBody>
      </p:sp>
      <p:sp>
        <p:nvSpPr>
          <p:cNvPr id="10" name="TextBox 9"/>
          <p:cNvSpPr txBox="1"/>
          <p:nvPr/>
        </p:nvSpPr>
        <p:spPr>
          <a:xfrm>
            <a:off x="304800" y="838200"/>
            <a:ext cx="8610600" cy="5386090"/>
          </a:xfrm>
          <a:prstGeom prst="rect">
            <a:avLst/>
          </a:prstGeom>
          <a:noFill/>
        </p:spPr>
        <p:txBody>
          <a:bodyPr wrap="square" rtlCol="0">
            <a:spAutoFit/>
          </a:bodyPr>
          <a:lstStyle/>
          <a:p>
            <a:pPr algn="just"/>
            <a:r>
              <a:rPr lang="en-US" sz="3200" i="1" dirty="0">
                <a:solidFill>
                  <a:schemeClr val="bg1"/>
                </a:solidFill>
              </a:rPr>
              <a:t>“God is on the side of all true wrestlers, and, if God is for them, who can prosper against them?” </a:t>
            </a:r>
            <a:endParaRPr lang="en-US" sz="1200" i="1" dirty="0" smtClean="0">
              <a:solidFill>
                <a:schemeClr val="bg1"/>
              </a:solidFill>
            </a:endParaRPr>
          </a:p>
          <a:p>
            <a:pPr algn="just"/>
            <a:r>
              <a:rPr lang="en-US" sz="1200" dirty="0">
                <a:solidFill>
                  <a:schemeClr val="bg1"/>
                </a:solidFill>
              </a:rPr>
              <a:t> </a:t>
            </a:r>
          </a:p>
          <a:p>
            <a:pPr algn="just"/>
            <a:r>
              <a:rPr lang="en-US" sz="3200" i="1" dirty="0">
                <a:solidFill>
                  <a:schemeClr val="bg1"/>
                </a:solidFill>
              </a:rPr>
              <a:t>“The Lord Jesus not only feels deeply, but prays earnestly for his children when they wrestle with their grand adversary. No sooner does Satan run in upon you but Christ runs into the bosom of the Father to intercede for </a:t>
            </a:r>
            <a:r>
              <a:rPr lang="en-US" sz="3200" i="1" dirty="0" smtClean="0">
                <a:solidFill>
                  <a:schemeClr val="bg1"/>
                </a:solidFill>
              </a:rPr>
              <a:t>you.” </a:t>
            </a:r>
            <a:endParaRPr lang="en-US" sz="1200" i="1" dirty="0" smtClean="0">
              <a:solidFill>
                <a:schemeClr val="bg1"/>
              </a:solidFill>
            </a:endParaRPr>
          </a:p>
          <a:p>
            <a:pPr algn="just"/>
            <a:r>
              <a:rPr lang="en-US" sz="1200" dirty="0">
                <a:solidFill>
                  <a:schemeClr val="bg1"/>
                </a:solidFill>
              </a:rPr>
              <a:t> </a:t>
            </a:r>
          </a:p>
          <a:p>
            <a:pPr algn="just"/>
            <a:r>
              <a:rPr lang="en-US" sz="3200" i="1" dirty="0">
                <a:solidFill>
                  <a:schemeClr val="bg1"/>
                </a:solidFill>
              </a:rPr>
              <a:t>“Christians, be not afraid of Satan; he is only a creature of limited power. Is he potent? Your Captain is </a:t>
            </a:r>
            <a:r>
              <a:rPr lang="en-US" sz="3200" i="1" dirty="0" smtClean="0">
                <a:solidFill>
                  <a:schemeClr val="bg1"/>
                </a:solidFill>
              </a:rPr>
              <a:t>omnipotent.” </a:t>
            </a:r>
            <a:endParaRPr lang="en-US" sz="3200" dirty="0">
              <a:solidFill>
                <a:schemeClr val="bg1"/>
              </a:solidFill>
            </a:endParaRPr>
          </a:p>
        </p:txBody>
      </p:sp>
    </p:spTree>
    <p:extLst>
      <p:ext uri="{BB962C8B-B14F-4D97-AF65-F5344CB8AC3E}">
        <p14:creationId xmlns:p14="http://schemas.microsoft.com/office/powerpoint/2010/main" val="39775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000"/>
                                        <p:tgtEl>
                                          <p:spTgt spid="10">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475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6:10-13</a:t>
            </a:r>
            <a:endParaRPr lang="en-US" sz="4800" dirty="0" smtClean="0">
              <a:solidFill>
                <a:schemeClr val="bg1"/>
              </a:solidFill>
            </a:endParaRPr>
          </a:p>
        </p:txBody>
      </p:sp>
      <p:sp>
        <p:nvSpPr>
          <p:cNvPr id="10" name="TextBox 9"/>
          <p:cNvSpPr txBox="1"/>
          <p:nvPr/>
        </p:nvSpPr>
        <p:spPr>
          <a:xfrm>
            <a:off x="304800" y="838200"/>
            <a:ext cx="8610600" cy="6524863"/>
          </a:xfrm>
          <a:prstGeom prst="rect">
            <a:avLst/>
          </a:prstGeom>
          <a:noFill/>
        </p:spPr>
        <p:txBody>
          <a:bodyPr wrap="square" rtlCol="0">
            <a:spAutoFit/>
          </a:bodyPr>
          <a:lstStyle/>
          <a:p>
            <a:pPr algn="just"/>
            <a:r>
              <a:rPr lang="en-US" sz="3400" i="1" dirty="0">
                <a:solidFill>
                  <a:schemeClr val="bg1"/>
                </a:solidFill>
              </a:rPr>
              <a:t>10 Finally, be strong in the Lord and in the strength of His might. 11 Put on the full armor of God, so that you will be able to stand firm against the schemes of the devil. </a:t>
            </a:r>
            <a:r>
              <a:rPr lang="en-US" sz="3400" i="1" dirty="0">
                <a:solidFill>
                  <a:schemeClr val="bg1"/>
                </a:solidFill>
              </a:rPr>
              <a:t>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 </a:t>
            </a:r>
            <a:endParaRPr lang="en-US" sz="3400" dirty="0">
              <a:solidFill>
                <a:schemeClr val="bg1"/>
              </a:solidFill>
            </a:endParaRPr>
          </a:p>
          <a:p>
            <a:pPr algn="just"/>
            <a:endParaRPr lang="en-US" sz="4400" dirty="0">
              <a:solidFill>
                <a:schemeClr val="bg1"/>
              </a:solidFill>
            </a:endParaRPr>
          </a:p>
        </p:txBody>
      </p:sp>
    </p:spTree>
    <p:extLst>
      <p:ext uri="{BB962C8B-B14F-4D97-AF65-F5344CB8AC3E}">
        <p14:creationId xmlns:p14="http://schemas.microsoft.com/office/powerpoint/2010/main" val="13323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6:10-11</a:t>
            </a:r>
          </a:p>
        </p:txBody>
      </p:sp>
      <p:sp>
        <p:nvSpPr>
          <p:cNvPr id="10" name="TextBox 9"/>
          <p:cNvSpPr txBox="1"/>
          <p:nvPr/>
        </p:nvSpPr>
        <p:spPr>
          <a:xfrm>
            <a:off x="304800" y="838200"/>
            <a:ext cx="8610600" cy="3477875"/>
          </a:xfrm>
          <a:prstGeom prst="rect">
            <a:avLst/>
          </a:prstGeom>
          <a:noFill/>
        </p:spPr>
        <p:txBody>
          <a:bodyPr wrap="square" rtlCol="0">
            <a:spAutoFit/>
          </a:bodyPr>
          <a:lstStyle/>
          <a:p>
            <a:pPr algn="just"/>
            <a:r>
              <a:rPr lang="en-US" sz="4400" i="1" dirty="0">
                <a:solidFill>
                  <a:schemeClr val="bg1"/>
                </a:solidFill>
              </a:rPr>
              <a:t>10 Finally, be strong in the Lord and in the strength of His might. 11 Put on the full armor of God, so that you will be able to stand firm against the schemes of the devil. </a:t>
            </a:r>
            <a:endParaRPr lang="en-US" sz="44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6:12-13</a:t>
            </a: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 </a:t>
            </a:r>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algn="ctr"/>
            <a:r>
              <a:rPr lang="en-US" sz="3600" dirty="0" smtClean="0">
                <a:solidFill>
                  <a:schemeClr val="bg1"/>
                </a:solidFill>
              </a:rPr>
              <a:t>God’s 3-2-1 Battle Plan For Spiritual Warfare</a:t>
            </a:r>
          </a:p>
        </p:txBody>
      </p:sp>
      <p:sp>
        <p:nvSpPr>
          <p:cNvPr id="10" name="TextBox 9"/>
          <p:cNvSpPr txBox="1"/>
          <p:nvPr/>
        </p:nvSpPr>
        <p:spPr>
          <a:xfrm>
            <a:off x="304800" y="762000"/>
            <a:ext cx="8610600" cy="5878532"/>
          </a:xfrm>
          <a:prstGeom prst="rect">
            <a:avLst/>
          </a:prstGeom>
          <a:noFill/>
        </p:spPr>
        <p:txBody>
          <a:bodyPr wrap="square" rtlCol="0">
            <a:spAutoFit/>
          </a:bodyPr>
          <a:lstStyle/>
          <a:p>
            <a:pPr algn="ctr"/>
            <a:r>
              <a:rPr lang="en-US" sz="3600" b="1" dirty="0" smtClean="0">
                <a:solidFill>
                  <a:schemeClr val="bg1"/>
                </a:solidFill>
              </a:rPr>
              <a:t>3 precepts</a:t>
            </a:r>
            <a:r>
              <a:rPr lang="en-US" sz="3600" b="1" dirty="0">
                <a:solidFill>
                  <a:schemeClr val="bg1"/>
                </a:solidFill>
              </a:rPr>
              <a:t>; </a:t>
            </a:r>
            <a:r>
              <a:rPr lang="en-US" sz="3600" b="1" dirty="0" smtClean="0">
                <a:solidFill>
                  <a:schemeClr val="bg1"/>
                </a:solidFill>
              </a:rPr>
              <a:t>2 </a:t>
            </a:r>
            <a:r>
              <a:rPr lang="en-US" sz="3600" b="1" dirty="0">
                <a:solidFill>
                  <a:schemeClr val="bg1"/>
                </a:solidFill>
              </a:rPr>
              <a:t>purposes; and </a:t>
            </a:r>
            <a:r>
              <a:rPr lang="en-US" sz="3600" b="1" dirty="0" smtClean="0">
                <a:solidFill>
                  <a:schemeClr val="bg1"/>
                </a:solidFill>
              </a:rPr>
              <a:t>1 </a:t>
            </a:r>
            <a:r>
              <a:rPr lang="en-US" sz="3600" b="1" dirty="0">
                <a:solidFill>
                  <a:schemeClr val="bg1"/>
                </a:solidFill>
              </a:rPr>
              <a:t>predicament.  </a:t>
            </a:r>
            <a:endParaRPr lang="en-US" sz="3600" b="1"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a:t>
            </a:r>
            <a:r>
              <a:rPr lang="en-US" sz="3400" dirty="0">
                <a:solidFill>
                  <a:schemeClr val="bg1"/>
                </a:solidFill>
              </a:rPr>
              <a:t>three </a:t>
            </a:r>
            <a:r>
              <a:rPr lang="en-US" sz="3400" b="1" u="sng" dirty="0" smtClean="0">
                <a:solidFill>
                  <a:schemeClr val="bg1"/>
                </a:solidFill>
              </a:rPr>
              <a:t>precepts</a:t>
            </a:r>
            <a:r>
              <a:rPr lang="en-US" sz="3400" dirty="0" smtClean="0">
                <a:solidFill>
                  <a:schemeClr val="bg1"/>
                </a:solidFill>
              </a:rPr>
              <a:t> (commands): </a:t>
            </a:r>
            <a:r>
              <a:rPr lang="en-US" sz="3400" i="1" dirty="0">
                <a:solidFill>
                  <a:schemeClr val="bg1"/>
                </a:solidFill>
              </a:rPr>
              <a:t>“Be </a:t>
            </a:r>
            <a:r>
              <a:rPr lang="en-US" sz="3400" i="1" dirty="0" smtClean="0">
                <a:solidFill>
                  <a:schemeClr val="bg1"/>
                </a:solidFill>
              </a:rPr>
              <a:t>strong…”</a:t>
            </a:r>
            <a:r>
              <a:rPr lang="en-US" sz="3400" dirty="0" smtClean="0">
                <a:solidFill>
                  <a:schemeClr val="bg1"/>
                </a:solidFill>
              </a:rPr>
              <a:t> </a:t>
            </a:r>
            <a:r>
              <a:rPr lang="en-US" sz="3400" dirty="0">
                <a:solidFill>
                  <a:schemeClr val="bg1"/>
                </a:solidFill>
              </a:rPr>
              <a:t>(v.10a); </a:t>
            </a:r>
            <a:r>
              <a:rPr lang="en-US" sz="3400" i="1" dirty="0">
                <a:solidFill>
                  <a:schemeClr val="bg1"/>
                </a:solidFill>
              </a:rPr>
              <a:t>“Put </a:t>
            </a:r>
            <a:r>
              <a:rPr lang="en-US" sz="3400" i="1" dirty="0" smtClean="0">
                <a:solidFill>
                  <a:schemeClr val="bg1"/>
                </a:solidFill>
              </a:rPr>
              <a:t>on…”</a:t>
            </a:r>
            <a:r>
              <a:rPr lang="en-US" sz="3400" dirty="0" smtClean="0">
                <a:solidFill>
                  <a:schemeClr val="bg1"/>
                </a:solidFill>
              </a:rPr>
              <a:t> </a:t>
            </a:r>
            <a:r>
              <a:rPr lang="en-US" sz="3400" dirty="0">
                <a:solidFill>
                  <a:schemeClr val="bg1"/>
                </a:solidFill>
              </a:rPr>
              <a:t>(v. 11a); and </a:t>
            </a:r>
            <a:r>
              <a:rPr lang="en-US" sz="3400" i="1" dirty="0">
                <a:solidFill>
                  <a:schemeClr val="bg1"/>
                </a:solidFill>
              </a:rPr>
              <a:t>“take </a:t>
            </a:r>
            <a:r>
              <a:rPr lang="en-US" sz="3400" i="1" dirty="0" smtClean="0">
                <a:solidFill>
                  <a:schemeClr val="bg1"/>
                </a:solidFill>
              </a:rPr>
              <a:t>up…”</a:t>
            </a:r>
            <a:r>
              <a:rPr lang="en-US" sz="3400" dirty="0" smtClean="0">
                <a:solidFill>
                  <a:schemeClr val="bg1"/>
                </a:solidFill>
              </a:rPr>
              <a:t> </a:t>
            </a:r>
            <a:r>
              <a:rPr lang="en-US" sz="3400" dirty="0">
                <a:solidFill>
                  <a:schemeClr val="bg1"/>
                </a:solidFill>
              </a:rPr>
              <a:t>(v.13a). </a:t>
            </a:r>
            <a:endParaRPr lang="en-US" sz="3400"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a:t>
            </a:r>
            <a:r>
              <a:rPr lang="en-US" sz="3400" dirty="0">
                <a:solidFill>
                  <a:schemeClr val="bg1"/>
                </a:solidFill>
              </a:rPr>
              <a:t>two </a:t>
            </a:r>
            <a:r>
              <a:rPr lang="en-US" sz="3400" b="1" u="sng" dirty="0">
                <a:solidFill>
                  <a:schemeClr val="bg1"/>
                </a:solidFill>
              </a:rPr>
              <a:t>purposes</a:t>
            </a:r>
            <a:r>
              <a:rPr lang="en-US" sz="3400" dirty="0">
                <a:solidFill>
                  <a:schemeClr val="bg1"/>
                </a:solidFill>
              </a:rPr>
              <a:t> </a:t>
            </a:r>
            <a:r>
              <a:rPr lang="en-US" sz="3400" dirty="0" smtClean="0">
                <a:solidFill>
                  <a:schemeClr val="bg1"/>
                </a:solidFill>
              </a:rPr>
              <a:t>at </a:t>
            </a:r>
            <a:r>
              <a:rPr lang="en-US" sz="3400" dirty="0">
                <a:solidFill>
                  <a:schemeClr val="bg1"/>
                </a:solidFill>
              </a:rPr>
              <a:t>the end of verses 11, </a:t>
            </a:r>
            <a:r>
              <a:rPr lang="en-US" sz="3400" dirty="0" smtClean="0">
                <a:solidFill>
                  <a:schemeClr val="bg1"/>
                </a:solidFill>
              </a:rPr>
              <a:t>13; </a:t>
            </a:r>
            <a:r>
              <a:rPr lang="en-US" sz="3400" i="1" dirty="0" smtClean="0">
                <a:solidFill>
                  <a:schemeClr val="bg1"/>
                </a:solidFill>
              </a:rPr>
              <a:t>“</a:t>
            </a:r>
            <a:r>
              <a:rPr lang="en-US" sz="3400" i="1" dirty="0">
                <a:solidFill>
                  <a:schemeClr val="bg1"/>
                </a:solidFill>
              </a:rPr>
              <a:t>so that you will be able to stand firm…”</a:t>
            </a:r>
            <a:r>
              <a:rPr lang="en-US" sz="3400" dirty="0">
                <a:solidFill>
                  <a:schemeClr val="bg1"/>
                </a:solidFill>
              </a:rPr>
              <a:t> (v.11b); and </a:t>
            </a:r>
            <a:r>
              <a:rPr lang="en-US" sz="3400" i="1" dirty="0">
                <a:solidFill>
                  <a:schemeClr val="bg1"/>
                </a:solidFill>
              </a:rPr>
              <a:t>“so that you will be able to resist in the evil day…” </a:t>
            </a:r>
            <a:r>
              <a:rPr lang="en-US" sz="3400" dirty="0">
                <a:solidFill>
                  <a:schemeClr val="bg1"/>
                </a:solidFill>
              </a:rPr>
              <a:t>(v. 13b). </a:t>
            </a:r>
            <a:endParaRPr lang="en-US" sz="3400"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one </a:t>
            </a:r>
            <a:r>
              <a:rPr lang="en-US" sz="3400" b="1" u="sng" dirty="0">
                <a:solidFill>
                  <a:schemeClr val="bg1"/>
                </a:solidFill>
              </a:rPr>
              <a:t>predicament</a:t>
            </a:r>
            <a:r>
              <a:rPr lang="en-US" sz="3400" dirty="0">
                <a:solidFill>
                  <a:schemeClr val="bg1"/>
                </a:solidFill>
              </a:rPr>
              <a:t> </a:t>
            </a:r>
            <a:r>
              <a:rPr lang="en-US" sz="3400" dirty="0" smtClean="0">
                <a:solidFill>
                  <a:schemeClr val="bg1"/>
                </a:solidFill>
              </a:rPr>
              <a:t>in </a:t>
            </a:r>
            <a:r>
              <a:rPr lang="en-US" sz="3400" dirty="0">
                <a:solidFill>
                  <a:schemeClr val="bg1"/>
                </a:solidFill>
              </a:rPr>
              <a:t>verse 12, that </a:t>
            </a:r>
            <a:r>
              <a:rPr lang="en-US" sz="3400" i="1" dirty="0">
                <a:solidFill>
                  <a:schemeClr val="bg1"/>
                </a:solidFill>
              </a:rPr>
              <a:t>“our struggle…is against the spiritual forces of wickedness in the heavenly places.”</a:t>
            </a:r>
            <a:endParaRPr lang="en-US" sz="3400" dirty="0">
              <a:solidFill>
                <a:schemeClr val="bg1"/>
              </a:solidFill>
            </a:endParaRPr>
          </a:p>
        </p:txBody>
      </p:sp>
    </p:spTree>
    <p:extLst>
      <p:ext uri="{BB962C8B-B14F-4D97-AF65-F5344CB8AC3E}">
        <p14:creationId xmlns:p14="http://schemas.microsoft.com/office/powerpoint/2010/main" val="42382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750"/>
                                        <p:tgtEl>
                                          <p:spTgt spid="10">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4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11000"/>
                            </p:stCondLst>
                            <p:childTnLst>
                              <p:par>
                                <p:cTn id="13" presetID="10" presetClass="entr" presetSubtype="0" fill="hold" grpId="0" nodeType="afterEffect">
                                  <p:stCondLst>
                                    <p:cond delay="2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2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6:12</a:t>
            </a:r>
            <a:endParaRPr lang="en-US" sz="4800" dirty="0">
              <a:solidFill>
                <a:schemeClr val="bg1"/>
              </a:solidFill>
            </a:endParaRPr>
          </a:p>
        </p:txBody>
      </p:sp>
      <p:sp>
        <p:nvSpPr>
          <p:cNvPr id="10" name="TextBox 9"/>
          <p:cNvSpPr txBox="1"/>
          <p:nvPr/>
        </p:nvSpPr>
        <p:spPr>
          <a:xfrm>
            <a:off x="304800" y="914400"/>
            <a:ext cx="8610600" cy="4832092"/>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o </a:t>
            </a:r>
            <a:r>
              <a:rPr lang="en-US" sz="4400" i="1" dirty="0">
                <a:solidFill>
                  <a:schemeClr val="bg1"/>
                </a:solidFill>
              </a:rPr>
              <a:t>be successful in spiritual warfare, we must understand the great predicament we face; consisting </a:t>
            </a:r>
            <a:r>
              <a:rPr lang="en-US" sz="4400" i="1" dirty="0" smtClean="0">
                <a:solidFill>
                  <a:schemeClr val="bg1"/>
                </a:solidFill>
              </a:rPr>
              <a:t>of:</a:t>
            </a:r>
          </a:p>
          <a:p>
            <a:pPr marL="685800" indent="-685800" algn="just">
              <a:buFont typeface="Wingdings" panose="05000000000000000000" pitchFamily="2" charset="2"/>
              <a:buChar char="§"/>
            </a:pPr>
            <a:r>
              <a:rPr lang="en-US" sz="4400" i="1" dirty="0" smtClean="0">
                <a:solidFill>
                  <a:schemeClr val="bg1"/>
                </a:solidFill>
              </a:rPr>
              <a:t>the </a:t>
            </a:r>
            <a:r>
              <a:rPr lang="en-US" sz="4400" i="1" dirty="0">
                <a:solidFill>
                  <a:schemeClr val="bg1"/>
                </a:solidFill>
              </a:rPr>
              <a:t>contest, </a:t>
            </a:r>
            <a:endParaRPr lang="en-US" sz="4400" i="1" dirty="0" smtClean="0">
              <a:solidFill>
                <a:schemeClr val="bg1"/>
              </a:solidFill>
            </a:endParaRPr>
          </a:p>
          <a:p>
            <a:pPr marL="685800" indent="-685800" algn="just">
              <a:buFont typeface="Wingdings" panose="05000000000000000000" pitchFamily="2" charset="2"/>
              <a:buChar char="§"/>
            </a:pPr>
            <a:r>
              <a:rPr lang="en-US" sz="4400" i="1" dirty="0" smtClean="0">
                <a:solidFill>
                  <a:schemeClr val="bg1"/>
                </a:solidFill>
              </a:rPr>
              <a:t>the </a:t>
            </a:r>
            <a:r>
              <a:rPr lang="en-US" sz="4400" i="1" dirty="0">
                <a:solidFill>
                  <a:schemeClr val="bg1"/>
                </a:solidFill>
              </a:rPr>
              <a:t>conned, </a:t>
            </a:r>
            <a:endParaRPr lang="en-US" sz="4400" i="1" dirty="0" smtClean="0">
              <a:solidFill>
                <a:schemeClr val="bg1"/>
              </a:solidFill>
            </a:endParaRPr>
          </a:p>
          <a:p>
            <a:pPr marL="685800" indent="-685800" algn="just">
              <a:buFont typeface="Wingdings" panose="05000000000000000000" pitchFamily="2" charset="2"/>
              <a:buChar char="§"/>
            </a:pPr>
            <a:r>
              <a:rPr lang="en-US" sz="4400" i="1" dirty="0" smtClean="0">
                <a:solidFill>
                  <a:schemeClr val="bg1"/>
                </a:solidFill>
              </a:rPr>
              <a:t>the combatants, and</a:t>
            </a:r>
          </a:p>
          <a:p>
            <a:pPr marL="685800" indent="-685800" algn="just">
              <a:buFont typeface="Wingdings" panose="05000000000000000000" pitchFamily="2" charset="2"/>
              <a:buChar char="§"/>
            </a:pPr>
            <a:r>
              <a:rPr lang="en-US" sz="4400" i="1" dirty="0">
                <a:solidFill>
                  <a:schemeClr val="bg1"/>
                </a:solidFill>
              </a:rPr>
              <a:t>t</a:t>
            </a:r>
            <a:r>
              <a:rPr lang="en-US" sz="4400" i="1" dirty="0" smtClean="0">
                <a:solidFill>
                  <a:schemeClr val="bg1"/>
                </a:solidFill>
              </a:rPr>
              <a:t>he confidence</a:t>
            </a:r>
            <a:endParaRPr lang="en-US" sz="44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5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7750"/>
                            </p:stCondLst>
                            <p:childTnLst>
                              <p:par>
                                <p:cTn id="17" presetID="10" presetClass="entr" presetSubtype="0" fill="hold" grpId="0" nodeType="afterEffect">
                                  <p:stCondLst>
                                    <p:cond delay="15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par>
                          <p:cTn id="20" fill="hold">
                            <p:stCondLst>
                              <p:cond delay="10500"/>
                            </p:stCondLst>
                            <p:childTnLst>
                              <p:par>
                                <p:cTn id="21" presetID="10" presetClass="entr" presetSubtype="0" fill="hold" grpId="0" nodeType="afterEffect">
                                  <p:stCondLst>
                                    <p:cond delay="15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2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    The </a:t>
            </a:r>
            <a:r>
              <a:rPr lang="en-US" sz="4400" b="1" dirty="0" smtClean="0">
                <a:solidFill>
                  <a:schemeClr val="bg1"/>
                </a:solidFill>
              </a:rPr>
              <a:t>Contest</a:t>
            </a:r>
            <a:endParaRPr lang="en-US" sz="4400" b="1" baseline="30000" dirty="0" smtClean="0">
              <a:solidFill>
                <a:schemeClr val="bg1"/>
              </a:solidFill>
            </a:endParaRPr>
          </a:p>
        </p:txBody>
      </p:sp>
      <p:sp>
        <p:nvSpPr>
          <p:cNvPr id="10" name="TextBox 9"/>
          <p:cNvSpPr txBox="1"/>
          <p:nvPr/>
        </p:nvSpPr>
        <p:spPr>
          <a:xfrm>
            <a:off x="304800" y="838200"/>
            <a:ext cx="8610600" cy="646331"/>
          </a:xfrm>
          <a:prstGeom prst="rect">
            <a:avLst/>
          </a:prstGeom>
          <a:noFill/>
        </p:spPr>
        <p:txBody>
          <a:bodyPr wrap="square" rtlCol="0">
            <a:spAutoFit/>
          </a:bodyPr>
          <a:lstStyle/>
          <a:p>
            <a:pPr algn="just"/>
            <a:r>
              <a:rPr lang="en-US" sz="3600" i="1" dirty="0" smtClean="0">
                <a:solidFill>
                  <a:schemeClr val="bg1"/>
                </a:solidFill>
              </a:rPr>
              <a:t>“For our struggle…”</a:t>
            </a:r>
            <a:endParaRPr lang="en-US" sz="3600" i="1" dirty="0" smtClean="0">
              <a:solidFill>
                <a:schemeClr val="bg1"/>
              </a:solidFill>
            </a:endParaRPr>
          </a:p>
        </p:txBody>
      </p:sp>
      <p:sp>
        <p:nvSpPr>
          <p:cNvPr id="6" name="TextBox 5"/>
          <p:cNvSpPr txBox="1"/>
          <p:nvPr/>
        </p:nvSpPr>
        <p:spPr>
          <a:xfrm>
            <a:off x="266699" y="1524000"/>
            <a:ext cx="8610600" cy="5878532"/>
          </a:xfrm>
          <a:prstGeom prst="rect">
            <a:avLst/>
          </a:prstGeom>
          <a:noFill/>
        </p:spPr>
        <p:txBody>
          <a:bodyPr wrap="square" rtlCol="0">
            <a:spAutoFit/>
          </a:bodyPr>
          <a:lstStyle/>
          <a:p>
            <a:pPr marL="742950" indent="-742950" algn="just">
              <a:buFontTx/>
              <a:buAutoNum type="alphaUcPeriod"/>
            </a:pPr>
            <a:r>
              <a:rPr lang="en-US" sz="4000" dirty="0" smtClean="0">
                <a:solidFill>
                  <a:schemeClr val="bg1"/>
                </a:solidFill>
              </a:rPr>
              <a:t>It is a </a:t>
            </a:r>
            <a:r>
              <a:rPr lang="en-US" sz="4000" u="sng" dirty="0" smtClean="0">
                <a:solidFill>
                  <a:schemeClr val="bg1"/>
                </a:solidFill>
              </a:rPr>
              <a:t>contest</a:t>
            </a:r>
            <a:r>
              <a:rPr lang="en-US" sz="4000" dirty="0" smtClean="0">
                <a:solidFill>
                  <a:schemeClr val="bg1"/>
                </a:solidFill>
              </a:rPr>
              <a:t> - literally </a:t>
            </a:r>
            <a:r>
              <a:rPr lang="en-US" sz="4000" dirty="0">
                <a:solidFill>
                  <a:schemeClr val="bg1"/>
                </a:solidFill>
              </a:rPr>
              <a:t>– “for to us the </a:t>
            </a:r>
            <a:r>
              <a:rPr lang="en-US" sz="4000" u="sng" dirty="0">
                <a:solidFill>
                  <a:schemeClr val="bg1"/>
                </a:solidFill>
              </a:rPr>
              <a:t>struggle</a:t>
            </a:r>
            <a:r>
              <a:rPr lang="en-US" sz="4000" dirty="0">
                <a:solidFill>
                  <a:schemeClr val="bg1"/>
                </a:solidFill>
              </a:rPr>
              <a:t> is not</a:t>
            </a:r>
            <a:r>
              <a:rPr lang="en-US" sz="4000" dirty="0" smtClean="0">
                <a:solidFill>
                  <a:schemeClr val="bg1"/>
                </a:solidFill>
              </a:rPr>
              <a:t>…”</a:t>
            </a:r>
          </a:p>
          <a:p>
            <a:pPr algn="just"/>
            <a:endParaRPr lang="en-US" sz="4000" i="1" dirty="0">
              <a:solidFill>
                <a:schemeClr val="bg1"/>
              </a:solidFill>
            </a:endParaRPr>
          </a:p>
          <a:p>
            <a:pPr algn="just"/>
            <a:r>
              <a:rPr lang="en-US" sz="3600" i="1" dirty="0" smtClean="0">
                <a:solidFill>
                  <a:schemeClr val="bg1"/>
                </a:solidFill>
              </a:rPr>
              <a:t>Ephesians </a:t>
            </a:r>
            <a:r>
              <a:rPr lang="en-US" sz="3600" i="1" dirty="0">
                <a:solidFill>
                  <a:schemeClr val="bg1"/>
                </a:solidFill>
              </a:rPr>
              <a:t>6:12 (ESV</a:t>
            </a:r>
            <a:r>
              <a:rPr lang="en-US" sz="3600" i="1" dirty="0" smtClean="0">
                <a:solidFill>
                  <a:schemeClr val="bg1"/>
                </a:solidFill>
              </a:rPr>
              <a:t>) - For </a:t>
            </a:r>
            <a:r>
              <a:rPr lang="en-US" sz="3600" i="1" dirty="0">
                <a:solidFill>
                  <a:schemeClr val="bg1"/>
                </a:solidFill>
              </a:rPr>
              <a:t>we do not </a:t>
            </a:r>
            <a:r>
              <a:rPr lang="en-US" sz="3600" i="1" u="sng" dirty="0">
                <a:solidFill>
                  <a:schemeClr val="bg1"/>
                </a:solidFill>
              </a:rPr>
              <a:t>wrestle</a:t>
            </a:r>
            <a:r>
              <a:rPr lang="en-US" sz="3600" i="1" dirty="0">
                <a:solidFill>
                  <a:schemeClr val="bg1"/>
                </a:solidFill>
              </a:rPr>
              <a:t> against flesh and blood</a:t>
            </a:r>
            <a:r>
              <a:rPr lang="en-US" sz="3600" i="1" dirty="0" smtClean="0">
                <a:solidFill>
                  <a:schemeClr val="bg1"/>
                </a:solidFill>
              </a:rPr>
              <a:t>...</a:t>
            </a:r>
          </a:p>
          <a:p>
            <a:pPr algn="just"/>
            <a:endParaRPr lang="en-US" sz="3600" i="1" dirty="0">
              <a:solidFill>
                <a:schemeClr val="bg1"/>
              </a:solidFill>
            </a:endParaRPr>
          </a:p>
          <a:p>
            <a:pPr algn="just"/>
            <a:r>
              <a:rPr lang="en-US" sz="3600" i="1" dirty="0" smtClean="0">
                <a:solidFill>
                  <a:schemeClr val="bg1"/>
                </a:solidFill>
              </a:rPr>
              <a:t>Ephesians </a:t>
            </a:r>
            <a:r>
              <a:rPr lang="en-US" sz="3600" i="1" dirty="0">
                <a:solidFill>
                  <a:schemeClr val="bg1"/>
                </a:solidFill>
              </a:rPr>
              <a:t>6:12 (HSCB</a:t>
            </a:r>
            <a:r>
              <a:rPr lang="en-US" sz="3600" i="1" dirty="0" smtClean="0">
                <a:solidFill>
                  <a:schemeClr val="bg1"/>
                </a:solidFill>
              </a:rPr>
              <a:t>) - For </a:t>
            </a:r>
            <a:r>
              <a:rPr lang="en-US" sz="3600" i="1" dirty="0">
                <a:solidFill>
                  <a:schemeClr val="bg1"/>
                </a:solidFill>
              </a:rPr>
              <a:t>our </a:t>
            </a:r>
            <a:r>
              <a:rPr lang="en-US" sz="3600" i="1" u="sng" dirty="0">
                <a:solidFill>
                  <a:schemeClr val="bg1"/>
                </a:solidFill>
              </a:rPr>
              <a:t>battle</a:t>
            </a:r>
            <a:r>
              <a:rPr lang="en-US" sz="3600" i="1" dirty="0">
                <a:solidFill>
                  <a:schemeClr val="bg1"/>
                </a:solidFill>
              </a:rPr>
              <a:t> is not against flesh and blood… </a:t>
            </a:r>
            <a:endParaRPr lang="en-US" sz="3600" dirty="0">
              <a:solidFill>
                <a:schemeClr val="bg1"/>
              </a:solidFill>
            </a:endParaRPr>
          </a:p>
          <a:p>
            <a:pPr algn="just"/>
            <a:endParaRPr lang="en-US" sz="3600" dirty="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250"/>
                                        <p:tgtEl>
                                          <p:spTgt spid="6">
                                            <p:txEl>
                                              <p:pRg st="2" end="2"/>
                                            </p:txEl>
                                          </p:spTgt>
                                        </p:tgtEl>
                                      </p:cBhvr>
                                    </p:animEffect>
                                  </p:childTnLst>
                                </p:cTn>
                              </p:par>
                            </p:childTnLst>
                          </p:cTn>
                        </p:par>
                        <p:par>
                          <p:cTn id="17" fill="hold">
                            <p:stCondLst>
                              <p:cond delay="1250"/>
                            </p:stCondLst>
                            <p:childTnLst>
                              <p:par>
                                <p:cTn id="18" presetID="10" presetClass="entr" presetSubtype="0" fill="hold" grpId="0" nodeType="afterEffect">
                                  <p:stCondLst>
                                    <p:cond delay="275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    The </a:t>
            </a:r>
            <a:r>
              <a:rPr lang="en-US" sz="4400" b="1" dirty="0" smtClean="0">
                <a:solidFill>
                  <a:schemeClr val="bg1"/>
                </a:solidFill>
              </a:rPr>
              <a:t>Contest</a:t>
            </a:r>
            <a:endParaRPr lang="en-US" sz="4400" b="1" baseline="30000" dirty="0" smtClean="0">
              <a:solidFill>
                <a:schemeClr val="bg1"/>
              </a:solidFill>
            </a:endParaRPr>
          </a:p>
        </p:txBody>
      </p:sp>
      <p:sp>
        <p:nvSpPr>
          <p:cNvPr id="10" name="TextBox 9"/>
          <p:cNvSpPr txBox="1"/>
          <p:nvPr/>
        </p:nvSpPr>
        <p:spPr>
          <a:xfrm>
            <a:off x="304800" y="838200"/>
            <a:ext cx="8610600" cy="646331"/>
          </a:xfrm>
          <a:prstGeom prst="rect">
            <a:avLst/>
          </a:prstGeom>
          <a:noFill/>
        </p:spPr>
        <p:txBody>
          <a:bodyPr wrap="square" rtlCol="0">
            <a:spAutoFit/>
          </a:bodyPr>
          <a:lstStyle/>
          <a:p>
            <a:pPr algn="just"/>
            <a:r>
              <a:rPr lang="en-US" sz="3600" i="1" dirty="0" smtClean="0">
                <a:solidFill>
                  <a:schemeClr val="bg1"/>
                </a:solidFill>
              </a:rPr>
              <a:t>“For our struggle…”</a:t>
            </a:r>
            <a:endParaRPr lang="en-US" sz="3600" i="1" dirty="0" smtClean="0">
              <a:solidFill>
                <a:schemeClr val="bg1"/>
              </a:solidFill>
            </a:endParaRPr>
          </a:p>
        </p:txBody>
      </p:sp>
      <p:sp>
        <p:nvSpPr>
          <p:cNvPr id="6" name="TextBox 5"/>
          <p:cNvSpPr txBox="1"/>
          <p:nvPr/>
        </p:nvSpPr>
        <p:spPr>
          <a:xfrm>
            <a:off x="266699" y="1524000"/>
            <a:ext cx="8610600" cy="4708981"/>
          </a:xfrm>
          <a:prstGeom prst="rect">
            <a:avLst/>
          </a:prstGeom>
          <a:noFill/>
        </p:spPr>
        <p:txBody>
          <a:bodyPr wrap="square" rtlCol="0">
            <a:spAutoFit/>
          </a:bodyPr>
          <a:lstStyle/>
          <a:p>
            <a:pPr marL="742950" indent="-742950" algn="just">
              <a:buFont typeface="+mj-lt"/>
              <a:buAutoNum type="alphaUcPeriod" startAt="2"/>
            </a:pPr>
            <a:r>
              <a:rPr lang="en-US" sz="4000" dirty="0" smtClean="0">
                <a:solidFill>
                  <a:schemeClr val="bg1"/>
                </a:solidFill>
              </a:rPr>
              <a:t>It is a </a:t>
            </a:r>
            <a:r>
              <a:rPr lang="en-US" sz="4000" u="sng" dirty="0" smtClean="0">
                <a:solidFill>
                  <a:schemeClr val="bg1"/>
                </a:solidFill>
              </a:rPr>
              <a:t>communion</a:t>
            </a:r>
            <a:r>
              <a:rPr lang="en-US" sz="4000" dirty="0" smtClean="0">
                <a:solidFill>
                  <a:schemeClr val="bg1"/>
                </a:solidFill>
              </a:rPr>
              <a:t> – the contest binds us together.</a:t>
            </a:r>
          </a:p>
          <a:p>
            <a:pPr algn="just"/>
            <a:r>
              <a:rPr lang="en-US" sz="3000" dirty="0">
                <a:solidFill>
                  <a:schemeClr val="bg1"/>
                </a:solidFill>
              </a:rPr>
              <a:t>W</a:t>
            </a:r>
            <a:r>
              <a:rPr lang="en-US" sz="3000" dirty="0" smtClean="0">
                <a:solidFill>
                  <a:schemeClr val="bg1"/>
                </a:solidFill>
              </a:rPr>
              <a:t>e </a:t>
            </a:r>
            <a:r>
              <a:rPr lang="en-US" sz="3000" dirty="0">
                <a:solidFill>
                  <a:schemeClr val="bg1"/>
                </a:solidFill>
              </a:rPr>
              <a:t>were never intended or designed to engage in this struggle alone.  God has given us the church. </a:t>
            </a:r>
            <a:endParaRPr lang="en-US" sz="1000" dirty="0" smtClean="0">
              <a:solidFill>
                <a:schemeClr val="bg1"/>
              </a:solidFill>
            </a:endParaRPr>
          </a:p>
          <a:p>
            <a:pPr algn="just"/>
            <a:endParaRPr lang="en-US" sz="1000" dirty="0" smtClean="0">
              <a:solidFill>
                <a:schemeClr val="bg1"/>
              </a:solidFill>
            </a:endParaRPr>
          </a:p>
          <a:p>
            <a:pPr marL="457200" indent="-457200" algn="just">
              <a:buFont typeface="Wingdings" panose="05000000000000000000" pitchFamily="2" charset="2"/>
              <a:buChar char="§"/>
            </a:pPr>
            <a:r>
              <a:rPr lang="en-US" sz="3000" dirty="0" smtClean="0">
                <a:solidFill>
                  <a:schemeClr val="bg1"/>
                </a:solidFill>
              </a:rPr>
              <a:t>We </a:t>
            </a:r>
            <a:r>
              <a:rPr lang="en-US" sz="3000" dirty="0">
                <a:solidFill>
                  <a:schemeClr val="bg1"/>
                </a:solidFill>
              </a:rPr>
              <a:t>are to confess our sins </a:t>
            </a:r>
            <a:r>
              <a:rPr lang="en-US" sz="3000" dirty="0" smtClean="0">
                <a:solidFill>
                  <a:schemeClr val="bg1"/>
                </a:solidFill>
              </a:rPr>
              <a:t>to one another </a:t>
            </a:r>
            <a:r>
              <a:rPr lang="en-US" sz="3000" baseline="30000" dirty="0" smtClean="0">
                <a:solidFill>
                  <a:schemeClr val="bg1"/>
                </a:solidFill>
              </a:rPr>
              <a:t>(James </a:t>
            </a:r>
            <a:r>
              <a:rPr lang="en-US" sz="3000" baseline="30000" dirty="0">
                <a:solidFill>
                  <a:schemeClr val="bg1"/>
                </a:solidFill>
              </a:rPr>
              <a:t>5:16</a:t>
            </a:r>
            <a:r>
              <a:rPr lang="en-US" sz="3000" baseline="30000" dirty="0" smtClean="0">
                <a:solidFill>
                  <a:schemeClr val="bg1"/>
                </a:solidFill>
              </a:rPr>
              <a:t>)</a:t>
            </a:r>
            <a:endParaRPr lang="en-US" sz="3000" dirty="0" smtClean="0">
              <a:solidFill>
                <a:schemeClr val="bg1"/>
              </a:solidFill>
            </a:endParaRPr>
          </a:p>
          <a:p>
            <a:pPr marL="457200" indent="-457200" algn="just">
              <a:buFont typeface="Wingdings" panose="05000000000000000000" pitchFamily="2" charset="2"/>
              <a:buChar char="§"/>
            </a:pPr>
            <a:r>
              <a:rPr lang="en-US" sz="3000" dirty="0">
                <a:solidFill>
                  <a:schemeClr val="bg1"/>
                </a:solidFill>
              </a:rPr>
              <a:t>W</a:t>
            </a:r>
            <a:r>
              <a:rPr lang="en-US" sz="3000" dirty="0" smtClean="0">
                <a:solidFill>
                  <a:schemeClr val="bg1"/>
                </a:solidFill>
              </a:rPr>
              <a:t>e </a:t>
            </a:r>
            <a:r>
              <a:rPr lang="en-US" sz="3000" dirty="0">
                <a:solidFill>
                  <a:schemeClr val="bg1"/>
                </a:solidFill>
              </a:rPr>
              <a:t>are to bear one another’s burdens </a:t>
            </a:r>
            <a:r>
              <a:rPr lang="en-US" sz="3000" baseline="30000" dirty="0">
                <a:solidFill>
                  <a:schemeClr val="bg1"/>
                </a:solidFill>
              </a:rPr>
              <a:t>(Galatians 6:2</a:t>
            </a:r>
            <a:r>
              <a:rPr lang="en-US" sz="3000" baseline="30000" dirty="0" smtClean="0">
                <a:solidFill>
                  <a:schemeClr val="bg1"/>
                </a:solidFill>
              </a:rPr>
              <a:t>)</a:t>
            </a:r>
            <a:endParaRPr lang="en-US" sz="3000" dirty="0" smtClean="0">
              <a:solidFill>
                <a:schemeClr val="bg1"/>
              </a:solidFill>
            </a:endParaRPr>
          </a:p>
          <a:p>
            <a:pPr marL="457200" indent="-457200" algn="just">
              <a:buFont typeface="Wingdings" panose="05000000000000000000" pitchFamily="2" charset="2"/>
              <a:buChar char="§"/>
            </a:pPr>
            <a:r>
              <a:rPr lang="en-US" sz="3000" dirty="0" smtClean="0">
                <a:solidFill>
                  <a:schemeClr val="bg1"/>
                </a:solidFill>
              </a:rPr>
              <a:t>We are </a:t>
            </a:r>
            <a:r>
              <a:rPr lang="en-US" sz="3000" dirty="0">
                <a:solidFill>
                  <a:schemeClr val="bg1"/>
                </a:solidFill>
              </a:rPr>
              <a:t>to </a:t>
            </a:r>
            <a:r>
              <a:rPr lang="en-US" sz="3000" i="1" dirty="0">
                <a:solidFill>
                  <a:schemeClr val="bg1"/>
                </a:solidFill>
              </a:rPr>
              <a:t>“admonish the unruly, encourage the fainthearted, help the weak, be patient with everyone”</a:t>
            </a:r>
            <a:r>
              <a:rPr lang="en-US" sz="3000" dirty="0">
                <a:solidFill>
                  <a:schemeClr val="bg1"/>
                </a:solidFill>
              </a:rPr>
              <a:t> </a:t>
            </a:r>
            <a:r>
              <a:rPr lang="en-US" sz="3000" baseline="30000" dirty="0">
                <a:solidFill>
                  <a:schemeClr val="bg1"/>
                </a:solidFill>
              </a:rPr>
              <a:t>(1 Thessalonians 5:14). </a:t>
            </a:r>
            <a:endParaRPr lang="en-US" sz="3000" baseline="30000" dirty="0">
              <a:solidFill>
                <a:schemeClr val="bg1"/>
              </a:solidFill>
            </a:endParaRPr>
          </a:p>
        </p:txBody>
      </p:sp>
    </p:spTree>
    <p:extLst>
      <p:ext uri="{BB962C8B-B14F-4D97-AF65-F5344CB8AC3E}">
        <p14:creationId xmlns:p14="http://schemas.microsoft.com/office/powerpoint/2010/main" val="4882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750"/>
                                        <p:tgtEl>
                                          <p:spTgt spid="6">
                                            <p:txEl>
                                              <p:pRg st="1" end="1"/>
                                            </p:txEl>
                                          </p:spTgt>
                                        </p:tgtEl>
                                      </p:cBhvr>
                                    </p:animEffect>
                                  </p:childTnLst>
                                </p:cTn>
                              </p:par>
                            </p:childTnLst>
                          </p:cTn>
                        </p:par>
                        <p:par>
                          <p:cTn id="17" fill="hold">
                            <p:stCondLst>
                              <p:cond delay="1750"/>
                            </p:stCondLst>
                            <p:childTnLst>
                              <p:par>
                                <p:cTn id="18" presetID="10" presetClass="entr" presetSubtype="0" fill="hold" grpId="0" nodeType="afterEffect">
                                  <p:stCondLst>
                                    <p:cond delay="12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1750"/>
                                        <p:tgtEl>
                                          <p:spTgt spid="6">
                                            <p:txEl>
                                              <p:pRg st="3" end="3"/>
                                            </p:txEl>
                                          </p:spTgt>
                                        </p:tgtEl>
                                      </p:cBhvr>
                                    </p:animEffect>
                                  </p:childTnLst>
                                </p:cTn>
                              </p:par>
                            </p:childTnLst>
                          </p:cTn>
                        </p:par>
                        <p:par>
                          <p:cTn id="21" fill="hold">
                            <p:stCondLst>
                              <p:cond delay="4750"/>
                            </p:stCondLst>
                            <p:childTnLst>
                              <p:par>
                                <p:cTn id="22" presetID="10" presetClass="entr" presetSubtype="0" fill="hold" grpId="0" nodeType="afterEffect">
                                  <p:stCondLst>
                                    <p:cond delay="125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750"/>
                                        <p:tgtEl>
                                          <p:spTgt spid="6">
                                            <p:txEl>
                                              <p:pRg st="4" end="4"/>
                                            </p:txEl>
                                          </p:spTgt>
                                        </p:tgtEl>
                                      </p:cBhvr>
                                    </p:animEffect>
                                  </p:childTnLst>
                                </p:cTn>
                              </p:par>
                            </p:childTnLst>
                          </p:cTn>
                        </p:par>
                        <p:par>
                          <p:cTn id="25" fill="hold">
                            <p:stCondLst>
                              <p:cond delay="7750"/>
                            </p:stCondLst>
                            <p:childTnLst>
                              <p:par>
                                <p:cTn id="26" presetID="10" presetClass="entr" presetSubtype="0" fill="hold" grpId="0" nodeType="afterEffect">
                                  <p:stCondLst>
                                    <p:cond delay="125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7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    </a:t>
            </a:r>
            <a:r>
              <a:rPr lang="en-US" sz="4400" b="1" dirty="0" smtClean="0">
                <a:solidFill>
                  <a:schemeClr val="bg1"/>
                </a:solidFill>
              </a:rPr>
              <a:t>The </a:t>
            </a:r>
            <a:r>
              <a:rPr lang="en-US" sz="4400" b="1" dirty="0" smtClean="0">
                <a:solidFill>
                  <a:schemeClr val="bg1"/>
                </a:solidFill>
              </a:rPr>
              <a:t>Conned</a:t>
            </a:r>
            <a:endParaRPr lang="en-US" sz="4400" b="1" baseline="30000" dirty="0" smtClean="0">
              <a:solidFill>
                <a:schemeClr val="bg1"/>
              </a:solidFill>
            </a:endParaRPr>
          </a:p>
        </p:txBody>
      </p:sp>
      <p:sp>
        <p:nvSpPr>
          <p:cNvPr id="10" name="TextBox 9"/>
          <p:cNvSpPr txBox="1"/>
          <p:nvPr/>
        </p:nvSpPr>
        <p:spPr>
          <a:xfrm>
            <a:off x="304800" y="838200"/>
            <a:ext cx="8610600" cy="584775"/>
          </a:xfrm>
          <a:prstGeom prst="rect">
            <a:avLst/>
          </a:prstGeom>
          <a:noFill/>
        </p:spPr>
        <p:txBody>
          <a:bodyPr wrap="square" rtlCol="0">
            <a:spAutoFit/>
          </a:bodyPr>
          <a:lstStyle/>
          <a:p>
            <a:pPr algn="just"/>
            <a:r>
              <a:rPr lang="en-US" sz="3200" i="1" dirty="0" smtClean="0">
                <a:solidFill>
                  <a:schemeClr val="bg1"/>
                </a:solidFill>
              </a:rPr>
              <a:t>“For our struggle is not against flesh and blood…”</a:t>
            </a:r>
            <a:endParaRPr lang="en-US" sz="3200" i="1" dirty="0" smtClean="0">
              <a:solidFill>
                <a:schemeClr val="bg1"/>
              </a:solidFill>
            </a:endParaRPr>
          </a:p>
        </p:txBody>
      </p:sp>
      <p:sp>
        <p:nvSpPr>
          <p:cNvPr id="6" name="TextBox 5"/>
          <p:cNvSpPr txBox="1"/>
          <p:nvPr/>
        </p:nvSpPr>
        <p:spPr>
          <a:xfrm>
            <a:off x="266699" y="1600200"/>
            <a:ext cx="8610600" cy="2985433"/>
          </a:xfrm>
          <a:prstGeom prst="rect">
            <a:avLst/>
          </a:prstGeom>
          <a:noFill/>
        </p:spPr>
        <p:txBody>
          <a:bodyPr wrap="square" rtlCol="0">
            <a:spAutoFit/>
          </a:bodyPr>
          <a:lstStyle/>
          <a:p>
            <a:pPr marL="742950" indent="-742950" algn="just">
              <a:buFontTx/>
              <a:buAutoNum type="alphaUcPeriod"/>
            </a:pPr>
            <a:r>
              <a:rPr lang="en-US" sz="4000" dirty="0" smtClean="0">
                <a:solidFill>
                  <a:schemeClr val="bg1"/>
                </a:solidFill>
              </a:rPr>
              <a:t>Our focus may be wrong</a:t>
            </a:r>
          </a:p>
          <a:p>
            <a:pPr algn="just"/>
            <a:r>
              <a:rPr lang="en-US" sz="3600" i="1" dirty="0">
                <a:solidFill>
                  <a:schemeClr val="bg1"/>
                </a:solidFill>
              </a:rPr>
              <a:t>	</a:t>
            </a:r>
            <a:r>
              <a:rPr lang="en-US" sz="3600" i="1" dirty="0" smtClean="0">
                <a:solidFill>
                  <a:schemeClr val="bg1"/>
                </a:solidFill>
              </a:rPr>
              <a:t>there is a “spiritual” enemy</a:t>
            </a:r>
          </a:p>
          <a:p>
            <a:pPr algn="just"/>
            <a:endParaRPr lang="en-US" sz="3600" i="1" dirty="0" smtClean="0">
              <a:solidFill>
                <a:schemeClr val="bg1"/>
              </a:solidFill>
            </a:endParaRPr>
          </a:p>
          <a:p>
            <a:pPr marL="742950" indent="-742950" algn="just">
              <a:buFont typeface="+mj-lt"/>
              <a:buAutoNum type="alphaUcPeriod" startAt="2"/>
            </a:pPr>
            <a:r>
              <a:rPr lang="en-US" sz="4000" dirty="0" smtClean="0">
                <a:solidFill>
                  <a:schemeClr val="bg1"/>
                </a:solidFill>
              </a:rPr>
              <a:t>Our faith is to be strong</a:t>
            </a:r>
          </a:p>
          <a:p>
            <a:pPr algn="just"/>
            <a:r>
              <a:rPr lang="en-US" sz="3600" i="1" dirty="0">
                <a:solidFill>
                  <a:schemeClr val="bg1"/>
                </a:solidFill>
              </a:rPr>
              <a:t>	</a:t>
            </a:r>
            <a:r>
              <a:rPr lang="en-US" sz="3600" i="1" dirty="0" smtClean="0">
                <a:solidFill>
                  <a:schemeClr val="bg1"/>
                </a:solidFill>
              </a:rPr>
              <a:t>Godly character absolutely matters!</a:t>
            </a:r>
          </a:p>
        </p:txBody>
      </p:sp>
    </p:spTree>
    <p:extLst>
      <p:ext uri="{BB962C8B-B14F-4D97-AF65-F5344CB8AC3E}">
        <p14:creationId xmlns:p14="http://schemas.microsoft.com/office/powerpoint/2010/main" val="165934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000"/>
                                        <p:tgtEl>
                                          <p:spTgt spid="6">
                                            <p:txEl>
                                              <p:pRg st="3" end="3"/>
                                            </p:txEl>
                                          </p:spTgt>
                                        </p:tgtEl>
                                      </p:cBhvr>
                                    </p:animEffect>
                                  </p:childTnLst>
                                </p:cTn>
                              </p:par>
                            </p:childTnLst>
                          </p:cTn>
                        </p:par>
                        <p:par>
                          <p:cTn id="21" fill="hold">
                            <p:stCondLst>
                              <p:cond delay="2000"/>
                            </p:stCondLst>
                            <p:childTnLst>
                              <p:par>
                                <p:cTn id="22" presetID="10" presetClass="entr" presetSubtype="0" fill="hold" grpId="0" nodeType="afterEffect">
                                  <p:stCondLst>
                                    <p:cond delay="20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III.    </a:t>
            </a:r>
            <a:r>
              <a:rPr lang="en-US" sz="4400" b="1" dirty="0" smtClean="0">
                <a:solidFill>
                  <a:schemeClr val="bg1"/>
                </a:solidFill>
              </a:rPr>
              <a:t>The </a:t>
            </a:r>
            <a:r>
              <a:rPr lang="en-US" sz="4400" b="1" dirty="0" smtClean="0">
                <a:solidFill>
                  <a:schemeClr val="bg1"/>
                </a:solidFill>
              </a:rPr>
              <a:t>Combatants</a:t>
            </a:r>
            <a:endParaRPr lang="en-US" sz="4400" b="1" baseline="30000" dirty="0" smtClean="0">
              <a:solidFill>
                <a:schemeClr val="bg1"/>
              </a:solidFill>
            </a:endParaRPr>
          </a:p>
        </p:txBody>
      </p:sp>
      <p:sp>
        <p:nvSpPr>
          <p:cNvPr id="10" name="TextBox 9"/>
          <p:cNvSpPr txBox="1"/>
          <p:nvPr/>
        </p:nvSpPr>
        <p:spPr>
          <a:xfrm>
            <a:off x="304800" y="838200"/>
            <a:ext cx="8610600" cy="1477328"/>
          </a:xfrm>
          <a:prstGeom prst="rect">
            <a:avLst/>
          </a:prstGeom>
          <a:noFill/>
        </p:spPr>
        <p:txBody>
          <a:bodyPr wrap="square" rtlCol="0">
            <a:spAutoFit/>
          </a:bodyPr>
          <a:lstStyle/>
          <a:p>
            <a:pPr algn="just"/>
            <a:r>
              <a:rPr lang="en-US" sz="3000" i="1" dirty="0">
                <a:solidFill>
                  <a:schemeClr val="bg1"/>
                </a:solidFill>
              </a:rPr>
              <a:t>but against the rulers, against the powers, against the world forces of this darkness, against the spiritual forces of wickedness in the heavenly places.</a:t>
            </a:r>
            <a:endParaRPr lang="en-US" sz="3000" dirty="0">
              <a:solidFill>
                <a:schemeClr val="bg1"/>
              </a:solidFill>
            </a:endParaRPr>
          </a:p>
        </p:txBody>
      </p:sp>
      <p:sp>
        <p:nvSpPr>
          <p:cNvPr id="6" name="TextBox 5"/>
          <p:cNvSpPr txBox="1"/>
          <p:nvPr/>
        </p:nvSpPr>
        <p:spPr>
          <a:xfrm>
            <a:off x="266699" y="2438400"/>
            <a:ext cx="8610600" cy="3170099"/>
          </a:xfrm>
          <a:prstGeom prst="rect">
            <a:avLst/>
          </a:prstGeom>
          <a:noFill/>
        </p:spPr>
        <p:txBody>
          <a:bodyPr wrap="square" rtlCol="0">
            <a:spAutoFit/>
          </a:bodyPr>
          <a:lstStyle/>
          <a:p>
            <a:pPr marL="742950" indent="-742950" algn="just">
              <a:buFontTx/>
              <a:buAutoNum type="alphaUcPeriod"/>
            </a:pPr>
            <a:r>
              <a:rPr lang="en-US" sz="4000" dirty="0" smtClean="0">
                <a:solidFill>
                  <a:schemeClr val="bg1"/>
                </a:solidFill>
              </a:rPr>
              <a:t>Four truths about our enemies</a:t>
            </a:r>
          </a:p>
          <a:p>
            <a:pPr marL="1200150" lvl="1" indent="-742950" algn="just">
              <a:buFont typeface="+mj-lt"/>
              <a:buAutoNum type="arabicPeriod"/>
            </a:pPr>
            <a:r>
              <a:rPr lang="en-US" sz="4000" dirty="0" smtClean="0">
                <a:solidFill>
                  <a:schemeClr val="bg1"/>
                </a:solidFill>
              </a:rPr>
              <a:t>They are numerous</a:t>
            </a:r>
          </a:p>
          <a:p>
            <a:pPr marL="1200150" lvl="1" indent="-742950" algn="just">
              <a:buFont typeface="+mj-lt"/>
              <a:buAutoNum type="arabicPeriod"/>
            </a:pPr>
            <a:r>
              <a:rPr lang="en-US" sz="4000" dirty="0" smtClean="0">
                <a:solidFill>
                  <a:schemeClr val="bg1"/>
                </a:solidFill>
              </a:rPr>
              <a:t>They are powerful</a:t>
            </a:r>
          </a:p>
          <a:p>
            <a:pPr marL="1200150" lvl="1" indent="-742950" algn="just">
              <a:buFont typeface="+mj-lt"/>
              <a:buAutoNum type="arabicPeriod"/>
            </a:pPr>
            <a:r>
              <a:rPr lang="en-US" sz="4000" dirty="0" smtClean="0">
                <a:solidFill>
                  <a:schemeClr val="bg1"/>
                </a:solidFill>
              </a:rPr>
              <a:t>They are wicked</a:t>
            </a:r>
          </a:p>
          <a:p>
            <a:pPr marL="1200150" lvl="1" indent="-742950" algn="just">
              <a:buFont typeface="+mj-lt"/>
              <a:buAutoNum type="arabicPeriod"/>
            </a:pPr>
            <a:r>
              <a:rPr lang="en-US" sz="4000" dirty="0" smtClean="0">
                <a:solidFill>
                  <a:schemeClr val="bg1"/>
                </a:solidFill>
              </a:rPr>
              <a:t>They are intelligent </a:t>
            </a:r>
            <a:endParaRPr lang="en-US" sz="3600" i="1" dirty="0" smtClean="0">
              <a:solidFill>
                <a:schemeClr val="bg1"/>
              </a:solidFill>
            </a:endParaRPr>
          </a:p>
        </p:txBody>
      </p:sp>
    </p:spTree>
    <p:extLst>
      <p:ext uri="{BB962C8B-B14F-4D97-AF65-F5344CB8AC3E}">
        <p14:creationId xmlns:p14="http://schemas.microsoft.com/office/powerpoint/2010/main" val="11190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20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21816</TotalTime>
  <Words>850</Words>
  <Application>Microsoft Office PowerPoint</Application>
  <PresentationFormat>On-screen Show (4:3)</PresentationFormat>
  <Paragraphs>73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655</cp:revision>
  <dcterms:created xsi:type="dcterms:W3CDTF">2013-08-08T16:28:40Z</dcterms:created>
  <dcterms:modified xsi:type="dcterms:W3CDTF">2017-05-20T18:15:50Z</dcterms:modified>
</cp:coreProperties>
</file>