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55" r:id="rId2"/>
    <p:sldId id="818" r:id="rId3"/>
    <p:sldId id="1497" r:id="rId4"/>
    <p:sldId id="1526" r:id="rId5"/>
    <p:sldId id="1402" r:id="rId6"/>
    <p:sldId id="1419" r:id="rId7"/>
    <p:sldId id="1531" r:id="rId8"/>
    <p:sldId id="1532" r:id="rId9"/>
    <p:sldId id="1533" r:id="rId10"/>
    <p:sldId id="1534" r:id="rId11"/>
    <p:sldId id="1535" r:id="rId12"/>
    <p:sldId id="1536" r:id="rId13"/>
    <p:sldId id="1537" r:id="rId14"/>
    <p:sldId id="1538" r:id="rId15"/>
    <p:sldId id="1539" r:id="rId16"/>
    <p:sldId id="1540" r:id="rId17"/>
    <p:sldId id="1541" r:id="rId18"/>
    <p:sldId id="1542" r:id="rId19"/>
    <p:sldId id="1543" r:id="rId20"/>
    <p:sldId id="1544" r:id="rId21"/>
    <p:sldId id="85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err="1" smtClean="0">
                <a:solidFill>
                  <a:schemeClr val="bg1"/>
                </a:solidFill>
              </a:rPr>
              <a:t>Vegetius</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“Victory in war does not depend entirely upon numbers or mere courage; only skill and discipline will insure it. We find that the Romans owed…the conquest of the world to no other cause than continual military training, exact observation of discipline in their camps and unwearied cultivation of the other arts of war.”</a:t>
            </a:r>
            <a:r>
              <a:rPr lang="en-US" sz="4000" dirty="0">
                <a:solidFill>
                  <a:schemeClr val="bg1"/>
                </a:solidFill>
              </a:rPr>
              <a:t> </a:t>
            </a:r>
          </a:p>
        </p:txBody>
      </p:sp>
    </p:spTree>
    <p:extLst>
      <p:ext uri="{BB962C8B-B14F-4D97-AF65-F5344CB8AC3E}">
        <p14:creationId xmlns:p14="http://schemas.microsoft.com/office/powerpoint/2010/main" val="39775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5687"/>
            <a:ext cx="7086600" cy="5308314"/>
          </a:xfrm>
          <a:prstGeom prst="rect">
            <a:avLst/>
          </a:prstGeom>
        </p:spPr>
      </p:pic>
      <p:sp>
        <p:nvSpPr>
          <p:cNvPr id="5" name="TextBox 4"/>
          <p:cNvSpPr txBox="1"/>
          <p:nvPr/>
        </p:nvSpPr>
        <p:spPr>
          <a:xfrm>
            <a:off x="-1" y="5638800"/>
            <a:ext cx="9143999" cy="830997"/>
          </a:xfrm>
          <a:prstGeom prst="rect">
            <a:avLst/>
          </a:prstGeom>
          <a:noFill/>
        </p:spPr>
        <p:txBody>
          <a:bodyPr wrap="square" rtlCol="0">
            <a:spAutoFit/>
          </a:bodyPr>
          <a:lstStyle/>
          <a:p>
            <a:pPr algn="ctr"/>
            <a:r>
              <a:rPr lang="en-US" sz="4800" dirty="0" smtClean="0">
                <a:solidFill>
                  <a:schemeClr val="bg1"/>
                </a:solidFill>
              </a:rPr>
              <a:t>“The </a:t>
            </a:r>
            <a:r>
              <a:rPr lang="en-US" sz="4800" dirty="0">
                <a:solidFill>
                  <a:schemeClr val="bg1"/>
                </a:solidFill>
              </a:rPr>
              <a:t>Senate and People of </a:t>
            </a:r>
            <a:r>
              <a:rPr lang="en-US" sz="4800" dirty="0" smtClean="0">
                <a:solidFill>
                  <a:schemeClr val="bg1"/>
                </a:solidFill>
              </a:rPr>
              <a:t>Rome” </a:t>
            </a:r>
            <a:endParaRPr lang="en-US" sz="4800" dirty="0">
              <a:solidFill>
                <a:schemeClr val="bg1"/>
              </a:solidFill>
            </a:endParaRPr>
          </a:p>
        </p:txBody>
      </p:sp>
    </p:spTree>
    <p:extLst>
      <p:ext uri="{BB962C8B-B14F-4D97-AF65-F5344CB8AC3E}">
        <p14:creationId xmlns:p14="http://schemas.microsoft.com/office/powerpoint/2010/main" val="12936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a:t>
            </a:r>
            <a:endParaRPr lang="en-US" sz="4800" dirty="0">
              <a:solidFill>
                <a:schemeClr val="bg1"/>
              </a:solidFill>
            </a:endParaRPr>
          </a:p>
        </p:txBody>
      </p:sp>
      <p:sp>
        <p:nvSpPr>
          <p:cNvPr id="10" name="TextBox 9"/>
          <p:cNvSpPr txBox="1"/>
          <p:nvPr/>
        </p:nvSpPr>
        <p:spPr>
          <a:xfrm>
            <a:off x="304800" y="914400"/>
            <a:ext cx="8610600" cy="5262979"/>
          </a:xfrm>
          <a:prstGeom prst="rect">
            <a:avLst/>
          </a:prstGeom>
          <a:noFill/>
        </p:spPr>
        <p:txBody>
          <a:bodyPr wrap="square" rtlCol="0">
            <a:spAutoFit/>
          </a:bodyPr>
          <a:lstStyle/>
          <a:p>
            <a:pPr algn="just"/>
            <a:r>
              <a:rPr lang="en-US" sz="4800" i="1" dirty="0">
                <a:solidFill>
                  <a:schemeClr val="bg1"/>
                </a:solidFill>
              </a:rPr>
              <a:t>“To be successful in spiritual warfare we must </a:t>
            </a:r>
            <a:r>
              <a:rPr lang="en-US" sz="4800" i="1" dirty="0" smtClean="0">
                <a:solidFill>
                  <a:schemeClr val="bg1"/>
                </a:solidFill>
              </a:rPr>
              <a:t>consider:</a:t>
            </a:r>
          </a:p>
          <a:p>
            <a:pPr marL="685800" indent="-685800" algn="just">
              <a:buFont typeface="Wingdings" panose="05000000000000000000" pitchFamily="2" charset="2"/>
              <a:buChar char="§"/>
            </a:pPr>
            <a:r>
              <a:rPr lang="en-US" sz="4800" i="1" dirty="0" smtClean="0">
                <a:solidFill>
                  <a:schemeClr val="bg1"/>
                </a:solidFill>
              </a:rPr>
              <a:t>the provision of God, </a:t>
            </a:r>
          </a:p>
          <a:p>
            <a:pPr marL="685800" indent="-685800" algn="just">
              <a:buFont typeface="Wingdings" panose="05000000000000000000" pitchFamily="2" charset="2"/>
              <a:buChar char="§"/>
            </a:pPr>
            <a:r>
              <a:rPr lang="en-US" sz="4800" i="1" dirty="0" smtClean="0">
                <a:solidFill>
                  <a:schemeClr val="bg1"/>
                </a:solidFill>
              </a:rPr>
              <a:t>the practice of believers, </a:t>
            </a:r>
            <a:r>
              <a:rPr lang="en-US" sz="4800" i="1" dirty="0">
                <a:solidFill>
                  <a:schemeClr val="bg1"/>
                </a:solidFill>
              </a:rPr>
              <a:t>and </a:t>
            </a:r>
            <a:endParaRPr lang="en-US" sz="4800" i="1" dirty="0" smtClean="0">
              <a:solidFill>
                <a:schemeClr val="bg1"/>
              </a:solidFill>
            </a:endParaRPr>
          </a:p>
          <a:p>
            <a:pPr marL="685800" indent="-685800" algn="just">
              <a:buFont typeface="Wingdings" panose="05000000000000000000" pitchFamily="2" charset="2"/>
              <a:buChar char="§"/>
            </a:pPr>
            <a:r>
              <a:rPr lang="en-US" sz="4800" i="1" dirty="0" smtClean="0">
                <a:solidFill>
                  <a:schemeClr val="bg1"/>
                </a:solidFill>
              </a:rPr>
              <a:t>the purposes of </a:t>
            </a:r>
            <a:r>
              <a:rPr lang="en-US" sz="4800" i="1" dirty="0">
                <a:solidFill>
                  <a:schemeClr val="bg1"/>
                </a:solidFill>
              </a:rPr>
              <a:t>our God-given spiritual weaponry (the armor of God).”</a:t>
            </a:r>
            <a:endParaRPr lang="en-US" sz="4800" dirty="0">
              <a:solidFill>
                <a:schemeClr val="bg1"/>
              </a:solidFill>
            </a:endParaRPr>
          </a:p>
        </p:txBody>
      </p:sp>
    </p:spTree>
    <p:extLst>
      <p:ext uri="{BB962C8B-B14F-4D97-AF65-F5344CB8AC3E}">
        <p14:creationId xmlns:p14="http://schemas.microsoft.com/office/powerpoint/2010/main" val="107941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    </a:t>
            </a:r>
            <a:r>
              <a:rPr lang="en-US" sz="4400" b="1" dirty="0" smtClean="0">
                <a:solidFill>
                  <a:schemeClr val="bg1"/>
                </a:solidFill>
              </a:rPr>
              <a:t>The </a:t>
            </a:r>
            <a:r>
              <a:rPr lang="en-US" sz="4400" b="1" dirty="0" smtClean="0">
                <a:solidFill>
                  <a:schemeClr val="bg1"/>
                </a:solidFill>
              </a:rPr>
              <a:t>practice of believers </a:t>
            </a:r>
            <a:r>
              <a:rPr lang="en-US" sz="4400" b="1" baseline="30000" dirty="0" smtClean="0">
                <a:solidFill>
                  <a:schemeClr val="bg1"/>
                </a:solidFill>
              </a:rPr>
              <a:t>(6:13a</a:t>
            </a:r>
            <a:r>
              <a:rPr lang="en-US" sz="4400" b="1" baseline="30000" dirty="0" smtClean="0">
                <a:solidFill>
                  <a:schemeClr val="bg1"/>
                </a:solidFill>
              </a:rPr>
              <a:t>)</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i="1" dirty="0" smtClean="0">
                <a:solidFill>
                  <a:schemeClr val="bg1"/>
                </a:solidFill>
              </a:rPr>
              <a:t>“</a:t>
            </a:r>
            <a:r>
              <a:rPr lang="en-US" sz="4000" b="1" i="1" dirty="0" smtClean="0">
                <a:solidFill>
                  <a:schemeClr val="bg1"/>
                </a:solidFill>
              </a:rPr>
              <a:t>Take up the full armor of God</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1828800"/>
            <a:ext cx="8610600" cy="3785652"/>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The </a:t>
            </a:r>
            <a:r>
              <a:rPr lang="en-US" sz="4000" u="sng" dirty="0" smtClean="0">
                <a:solidFill>
                  <a:schemeClr val="bg1"/>
                </a:solidFill>
              </a:rPr>
              <a:t>command</a:t>
            </a:r>
            <a:r>
              <a:rPr lang="en-US" sz="4000" dirty="0" smtClean="0">
                <a:solidFill>
                  <a:schemeClr val="bg1"/>
                </a:solidFill>
              </a:rPr>
              <a:t> for the practice – “take up” – </a:t>
            </a:r>
            <a:r>
              <a:rPr lang="en-US" sz="4000" i="1" dirty="0">
                <a:solidFill>
                  <a:schemeClr val="bg1"/>
                </a:solidFill>
              </a:rPr>
              <a:t>“to take hold of something; to seize something for use; to grasp something tightly.”</a:t>
            </a:r>
            <a:r>
              <a:rPr lang="en-US" sz="4000" dirty="0">
                <a:solidFill>
                  <a:schemeClr val="bg1"/>
                </a:solidFill>
              </a:rPr>
              <a:t> </a:t>
            </a:r>
            <a:endParaRPr lang="en-US" sz="4000" dirty="0" smtClean="0">
              <a:solidFill>
                <a:schemeClr val="bg1"/>
              </a:solidFill>
            </a:endParaRPr>
          </a:p>
          <a:p>
            <a:pPr marL="742950" indent="-742950" algn="just">
              <a:buAutoNum type="alphaUcPeriod"/>
            </a:pPr>
            <a:r>
              <a:rPr lang="en-US" sz="4000" dirty="0" smtClean="0">
                <a:solidFill>
                  <a:schemeClr val="bg1"/>
                </a:solidFill>
              </a:rPr>
              <a:t>The illustration of the pocket knife.</a:t>
            </a:r>
            <a:endParaRPr lang="en-US" sz="4000" dirty="0" smtClean="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283762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III.    </a:t>
            </a:r>
            <a:r>
              <a:rPr lang="en-US" sz="4400" b="1" dirty="0" smtClean="0">
                <a:solidFill>
                  <a:schemeClr val="bg1"/>
                </a:solidFill>
              </a:rPr>
              <a:t>The </a:t>
            </a:r>
            <a:r>
              <a:rPr lang="en-US" sz="4400" b="1" dirty="0" smtClean="0">
                <a:solidFill>
                  <a:schemeClr val="bg1"/>
                </a:solidFill>
              </a:rPr>
              <a:t>purposes </a:t>
            </a:r>
            <a:r>
              <a:rPr lang="en-US" sz="4400" b="1" baseline="30000" dirty="0" smtClean="0">
                <a:solidFill>
                  <a:schemeClr val="bg1"/>
                </a:solidFill>
              </a:rPr>
              <a:t>(6:11b; 13b)</a:t>
            </a:r>
            <a:endParaRPr lang="en-US" sz="4400" b="1" baseline="30000" dirty="0" smtClean="0">
              <a:solidFill>
                <a:schemeClr val="bg1"/>
              </a:solidFill>
            </a:endParaRPr>
          </a:p>
        </p:txBody>
      </p:sp>
      <p:sp>
        <p:nvSpPr>
          <p:cNvPr id="10" name="TextBox 9"/>
          <p:cNvSpPr txBox="1"/>
          <p:nvPr/>
        </p:nvSpPr>
        <p:spPr>
          <a:xfrm>
            <a:off x="304800" y="838200"/>
            <a:ext cx="8610600" cy="2062103"/>
          </a:xfrm>
          <a:prstGeom prst="rect">
            <a:avLst/>
          </a:prstGeom>
          <a:noFill/>
        </p:spPr>
        <p:txBody>
          <a:bodyPr wrap="square" rtlCol="0">
            <a:spAutoFit/>
          </a:bodyPr>
          <a:lstStyle/>
          <a:p>
            <a:pPr algn="just"/>
            <a:r>
              <a:rPr lang="en-US" sz="3200" i="1" dirty="0">
                <a:solidFill>
                  <a:schemeClr val="bg1"/>
                </a:solidFill>
              </a:rPr>
              <a:t>“so that you will be able to stand firm against the schemes of the devil (11b)…. so that you will be able to resist in the evil day, and having done everything, to stand firm. (13b)</a:t>
            </a:r>
            <a:endParaRPr lang="en-US" sz="3200" dirty="0">
              <a:solidFill>
                <a:schemeClr val="bg1"/>
              </a:solidFill>
            </a:endParaRPr>
          </a:p>
        </p:txBody>
      </p:sp>
      <p:sp>
        <p:nvSpPr>
          <p:cNvPr id="6" name="TextBox 5"/>
          <p:cNvSpPr txBox="1"/>
          <p:nvPr/>
        </p:nvSpPr>
        <p:spPr>
          <a:xfrm>
            <a:off x="266699" y="3072348"/>
            <a:ext cx="8610600" cy="3785652"/>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“Stand firm” (“</a:t>
            </a:r>
            <a:r>
              <a:rPr lang="en-US" sz="4000" dirty="0" err="1" smtClean="0">
                <a:solidFill>
                  <a:schemeClr val="bg1"/>
                </a:solidFill>
              </a:rPr>
              <a:t>histemi</a:t>
            </a:r>
            <a:r>
              <a:rPr lang="en-US" sz="4000" dirty="0" smtClean="0">
                <a:solidFill>
                  <a:schemeClr val="bg1"/>
                </a:solidFill>
              </a:rPr>
              <a:t>”) - </a:t>
            </a:r>
            <a:r>
              <a:rPr lang="en-US" sz="4000" dirty="0">
                <a:solidFill>
                  <a:schemeClr val="bg1"/>
                </a:solidFill>
              </a:rPr>
              <a:t>means “to stand one’s ground; be established; </a:t>
            </a:r>
            <a:r>
              <a:rPr lang="en-US" sz="4000" dirty="0" smtClean="0">
                <a:solidFill>
                  <a:schemeClr val="bg1"/>
                </a:solidFill>
              </a:rPr>
              <a:t>unmovable.”</a:t>
            </a:r>
          </a:p>
          <a:p>
            <a:pPr marL="742950" indent="-742950" algn="just">
              <a:buAutoNum type="alphaUcPeriod"/>
            </a:pPr>
            <a:r>
              <a:rPr lang="en-US" sz="4000" dirty="0" smtClean="0">
                <a:solidFill>
                  <a:schemeClr val="bg1"/>
                </a:solidFill>
              </a:rPr>
              <a:t>“Resist” – (</a:t>
            </a:r>
            <a:r>
              <a:rPr lang="en-US" sz="4000" dirty="0" err="1" smtClean="0">
                <a:solidFill>
                  <a:schemeClr val="bg1"/>
                </a:solidFill>
              </a:rPr>
              <a:t>anthistemi</a:t>
            </a:r>
            <a:r>
              <a:rPr lang="en-US" sz="4000" dirty="0" smtClean="0">
                <a:solidFill>
                  <a:schemeClr val="bg1"/>
                </a:solidFill>
              </a:rPr>
              <a:t>) – means “to stand against; to oppose.”</a:t>
            </a:r>
          </a:p>
          <a:p>
            <a:pPr algn="just"/>
            <a:endParaRPr lang="en-US" sz="4000" dirty="0">
              <a:solidFill>
                <a:schemeClr val="bg1"/>
              </a:solidFill>
            </a:endParaRPr>
          </a:p>
        </p:txBody>
      </p:sp>
    </p:spTree>
    <p:extLst>
      <p:ext uri="{BB962C8B-B14F-4D97-AF65-F5344CB8AC3E}">
        <p14:creationId xmlns:p14="http://schemas.microsoft.com/office/powerpoint/2010/main" val="417533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Corinthians 10:12</a:t>
            </a:r>
            <a:endParaRPr lang="en-US" sz="4800" dirty="0" smtClean="0">
              <a:solidFill>
                <a:schemeClr val="bg1"/>
              </a:solidFill>
            </a:endParaRPr>
          </a:p>
        </p:txBody>
      </p:sp>
      <p:sp>
        <p:nvSpPr>
          <p:cNvPr id="10" name="TextBox 9"/>
          <p:cNvSpPr txBox="1"/>
          <p:nvPr/>
        </p:nvSpPr>
        <p:spPr>
          <a:xfrm>
            <a:off x="304800" y="838200"/>
            <a:ext cx="8610600" cy="2585323"/>
          </a:xfrm>
          <a:prstGeom prst="rect">
            <a:avLst/>
          </a:prstGeom>
          <a:noFill/>
        </p:spPr>
        <p:txBody>
          <a:bodyPr wrap="square" rtlCol="0">
            <a:spAutoFit/>
          </a:bodyPr>
          <a:lstStyle/>
          <a:p>
            <a:pPr algn="just"/>
            <a:r>
              <a:rPr lang="en-US" sz="5400" i="1" dirty="0">
                <a:solidFill>
                  <a:schemeClr val="bg1"/>
                </a:solidFill>
              </a:rPr>
              <a:t>“Therefore let him who thinks he stands take heed that he does not fall.”</a:t>
            </a:r>
            <a:endParaRPr lang="en-US" sz="5400" dirty="0">
              <a:solidFill>
                <a:schemeClr val="bg1"/>
              </a:solidFill>
            </a:endParaRPr>
          </a:p>
        </p:txBody>
      </p:sp>
    </p:spTree>
    <p:extLst>
      <p:ext uri="{BB962C8B-B14F-4D97-AF65-F5344CB8AC3E}">
        <p14:creationId xmlns:p14="http://schemas.microsoft.com/office/powerpoint/2010/main" val="15462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Proverbs 24:10</a:t>
            </a:r>
            <a:endParaRPr lang="en-US" sz="4800" dirty="0" smtClean="0">
              <a:solidFill>
                <a:schemeClr val="bg1"/>
              </a:solidFill>
            </a:endParaRPr>
          </a:p>
        </p:txBody>
      </p:sp>
      <p:sp>
        <p:nvSpPr>
          <p:cNvPr id="10" name="TextBox 9"/>
          <p:cNvSpPr txBox="1"/>
          <p:nvPr/>
        </p:nvSpPr>
        <p:spPr>
          <a:xfrm>
            <a:off x="304800" y="838200"/>
            <a:ext cx="8610600" cy="2585323"/>
          </a:xfrm>
          <a:prstGeom prst="rect">
            <a:avLst/>
          </a:prstGeom>
          <a:noFill/>
        </p:spPr>
        <p:txBody>
          <a:bodyPr wrap="square" rtlCol="0">
            <a:spAutoFit/>
          </a:bodyPr>
          <a:lstStyle/>
          <a:p>
            <a:pPr algn="just"/>
            <a:r>
              <a:rPr lang="en-US" sz="5400" i="1" dirty="0">
                <a:solidFill>
                  <a:schemeClr val="bg1"/>
                </a:solidFill>
              </a:rPr>
              <a:t>“If you are slack in the day of distress, Your strength is limited.” </a:t>
            </a:r>
            <a:endParaRPr lang="en-US" sz="5400" dirty="0">
              <a:solidFill>
                <a:schemeClr val="bg1"/>
              </a:solidFill>
            </a:endParaRPr>
          </a:p>
        </p:txBody>
      </p:sp>
    </p:spTree>
    <p:extLst>
      <p:ext uri="{BB962C8B-B14F-4D97-AF65-F5344CB8AC3E}">
        <p14:creationId xmlns:p14="http://schemas.microsoft.com/office/powerpoint/2010/main" val="15462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James 4:7</a:t>
            </a:r>
            <a:endParaRPr lang="en-US" sz="4800" dirty="0" smtClean="0">
              <a:solidFill>
                <a:schemeClr val="bg1"/>
              </a:solidFill>
            </a:endParaRPr>
          </a:p>
        </p:txBody>
      </p:sp>
      <p:sp>
        <p:nvSpPr>
          <p:cNvPr id="10" name="TextBox 9"/>
          <p:cNvSpPr txBox="1"/>
          <p:nvPr/>
        </p:nvSpPr>
        <p:spPr>
          <a:xfrm>
            <a:off x="304800" y="838200"/>
            <a:ext cx="8610600" cy="2585323"/>
          </a:xfrm>
          <a:prstGeom prst="rect">
            <a:avLst/>
          </a:prstGeom>
          <a:noFill/>
        </p:spPr>
        <p:txBody>
          <a:bodyPr wrap="square" rtlCol="0">
            <a:spAutoFit/>
          </a:bodyPr>
          <a:lstStyle/>
          <a:p>
            <a:pPr algn="just"/>
            <a:r>
              <a:rPr lang="en-US" sz="5400" i="1" dirty="0">
                <a:solidFill>
                  <a:schemeClr val="bg1"/>
                </a:solidFill>
              </a:rPr>
              <a:t>“Submit therefore to God. </a:t>
            </a:r>
            <a:r>
              <a:rPr lang="en-US" sz="5400" i="1" u="sng" dirty="0">
                <a:solidFill>
                  <a:schemeClr val="bg1"/>
                </a:solidFill>
              </a:rPr>
              <a:t>Resist</a:t>
            </a:r>
            <a:r>
              <a:rPr lang="en-US" sz="5400" i="1" dirty="0">
                <a:solidFill>
                  <a:schemeClr val="bg1"/>
                </a:solidFill>
              </a:rPr>
              <a:t> [</a:t>
            </a:r>
            <a:r>
              <a:rPr lang="en-US" sz="5400" i="1" dirty="0" err="1">
                <a:solidFill>
                  <a:schemeClr val="bg1"/>
                </a:solidFill>
              </a:rPr>
              <a:t>anthistemi</a:t>
            </a:r>
            <a:r>
              <a:rPr lang="en-US" sz="5400" i="1" dirty="0">
                <a:solidFill>
                  <a:schemeClr val="bg1"/>
                </a:solidFill>
              </a:rPr>
              <a:t>] the devil and he will flee from you.”</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5462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Peter 5:8-9a</a:t>
            </a:r>
            <a:endParaRPr lang="en-US" sz="4800" dirty="0" smtClean="0">
              <a:solidFill>
                <a:schemeClr val="bg1"/>
              </a:solidFill>
            </a:endParaRPr>
          </a:p>
        </p:txBody>
      </p:sp>
      <p:sp>
        <p:nvSpPr>
          <p:cNvPr id="10" name="TextBox 9"/>
          <p:cNvSpPr txBox="1"/>
          <p:nvPr/>
        </p:nvSpPr>
        <p:spPr>
          <a:xfrm>
            <a:off x="304800" y="838200"/>
            <a:ext cx="8610600" cy="5909310"/>
          </a:xfrm>
          <a:prstGeom prst="rect">
            <a:avLst/>
          </a:prstGeom>
          <a:noFill/>
        </p:spPr>
        <p:txBody>
          <a:bodyPr wrap="square" rtlCol="0">
            <a:spAutoFit/>
          </a:bodyPr>
          <a:lstStyle/>
          <a:p>
            <a:pPr algn="just"/>
            <a:r>
              <a:rPr lang="en-US" sz="5400" i="1" dirty="0" smtClean="0">
                <a:solidFill>
                  <a:schemeClr val="bg1"/>
                </a:solidFill>
              </a:rPr>
              <a:t>“</a:t>
            </a:r>
            <a:r>
              <a:rPr lang="en-US" sz="5400" i="1" dirty="0">
                <a:solidFill>
                  <a:schemeClr val="bg1"/>
                </a:solidFill>
              </a:rPr>
              <a:t>8 Be of sober spirit, be on the alert. Your adversary, the devil, prowls around like a roaring lion, seeking someone to devour. 9 But </a:t>
            </a:r>
            <a:r>
              <a:rPr lang="en-US" sz="5400" i="1" u="sng" dirty="0">
                <a:solidFill>
                  <a:schemeClr val="bg1"/>
                </a:solidFill>
              </a:rPr>
              <a:t>resist</a:t>
            </a:r>
            <a:r>
              <a:rPr lang="en-US" sz="5400" i="1" dirty="0">
                <a:solidFill>
                  <a:schemeClr val="bg1"/>
                </a:solidFill>
              </a:rPr>
              <a:t> [</a:t>
            </a:r>
            <a:r>
              <a:rPr lang="en-US" sz="5400" i="1" dirty="0" err="1">
                <a:solidFill>
                  <a:schemeClr val="bg1"/>
                </a:solidFill>
              </a:rPr>
              <a:t>anthistemi</a:t>
            </a:r>
            <a:r>
              <a:rPr lang="en-US" sz="5400" i="1" dirty="0">
                <a:solidFill>
                  <a:schemeClr val="bg1"/>
                </a:solidFill>
              </a:rPr>
              <a:t>] him, firm in your faith…”</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086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2 Timothy 4:7</a:t>
            </a:r>
            <a:endParaRPr lang="en-US" sz="4800" dirty="0" smtClean="0">
              <a:solidFill>
                <a:schemeClr val="bg1"/>
              </a:solidFill>
            </a:endParaRPr>
          </a:p>
        </p:txBody>
      </p:sp>
      <p:sp>
        <p:nvSpPr>
          <p:cNvPr id="10" name="TextBox 9"/>
          <p:cNvSpPr txBox="1"/>
          <p:nvPr/>
        </p:nvSpPr>
        <p:spPr>
          <a:xfrm>
            <a:off x="304800" y="838200"/>
            <a:ext cx="8610600" cy="2585323"/>
          </a:xfrm>
          <a:prstGeom prst="rect">
            <a:avLst/>
          </a:prstGeom>
          <a:noFill/>
        </p:spPr>
        <p:txBody>
          <a:bodyPr wrap="square" rtlCol="0">
            <a:spAutoFit/>
          </a:bodyPr>
          <a:lstStyle/>
          <a:p>
            <a:pPr algn="just"/>
            <a:r>
              <a:rPr lang="en-US" sz="5400" i="1" dirty="0">
                <a:solidFill>
                  <a:schemeClr val="bg1"/>
                </a:solidFill>
              </a:rPr>
              <a:t>“I have fought the good fight, I have finished the course, I have kept the faith”</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1211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6:10-11</a:t>
            </a:r>
          </a:p>
        </p:txBody>
      </p:sp>
      <p:sp>
        <p:nvSpPr>
          <p:cNvPr id="10" name="TextBox 9"/>
          <p:cNvSpPr txBox="1"/>
          <p:nvPr/>
        </p:nvSpPr>
        <p:spPr>
          <a:xfrm>
            <a:off x="304800" y="838200"/>
            <a:ext cx="8610600" cy="3477875"/>
          </a:xfrm>
          <a:prstGeom prst="rect">
            <a:avLst/>
          </a:prstGeom>
          <a:noFill/>
        </p:spPr>
        <p:txBody>
          <a:bodyPr wrap="square" rtlCol="0">
            <a:spAutoFit/>
          </a:bodyPr>
          <a:lstStyle/>
          <a:p>
            <a:pPr algn="just"/>
            <a:r>
              <a:rPr lang="en-US" sz="4400" i="1" dirty="0">
                <a:solidFill>
                  <a:schemeClr val="bg1"/>
                </a:solidFill>
              </a:rPr>
              <a:t>10 Finally, be strong in the Lord and in the strength of His might. 11 Put on the full armor of God, so that you will be able to stand firm against the schemes of the devil. </a:t>
            </a:r>
            <a:endParaRPr lang="en-US" sz="4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a:t>
            </a:r>
            <a:endParaRPr lang="en-US" sz="4800" dirty="0">
              <a:solidFill>
                <a:schemeClr val="bg1"/>
              </a:solidFill>
            </a:endParaRPr>
          </a:p>
        </p:txBody>
      </p:sp>
      <p:sp>
        <p:nvSpPr>
          <p:cNvPr id="10" name="TextBox 9"/>
          <p:cNvSpPr txBox="1"/>
          <p:nvPr/>
        </p:nvSpPr>
        <p:spPr>
          <a:xfrm>
            <a:off x="304800" y="914400"/>
            <a:ext cx="8610600" cy="5262979"/>
          </a:xfrm>
          <a:prstGeom prst="rect">
            <a:avLst/>
          </a:prstGeom>
          <a:noFill/>
        </p:spPr>
        <p:txBody>
          <a:bodyPr wrap="square" rtlCol="0">
            <a:spAutoFit/>
          </a:bodyPr>
          <a:lstStyle/>
          <a:p>
            <a:pPr algn="just"/>
            <a:r>
              <a:rPr lang="en-US" sz="4800" i="1" dirty="0">
                <a:solidFill>
                  <a:schemeClr val="bg1"/>
                </a:solidFill>
              </a:rPr>
              <a:t>“To be successful in spiritual warfare we must </a:t>
            </a:r>
            <a:r>
              <a:rPr lang="en-US" sz="4800" i="1" dirty="0" smtClean="0">
                <a:solidFill>
                  <a:schemeClr val="bg1"/>
                </a:solidFill>
              </a:rPr>
              <a:t>consider:</a:t>
            </a:r>
          </a:p>
          <a:p>
            <a:pPr marL="685800" indent="-685800" algn="just">
              <a:buFont typeface="Wingdings" panose="05000000000000000000" pitchFamily="2" charset="2"/>
              <a:buChar char="§"/>
            </a:pPr>
            <a:r>
              <a:rPr lang="en-US" sz="4800" i="1" dirty="0" smtClean="0">
                <a:solidFill>
                  <a:schemeClr val="bg1"/>
                </a:solidFill>
              </a:rPr>
              <a:t>the provision of God, </a:t>
            </a:r>
          </a:p>
          <a:p>
            <a:pPr marL="685800" indent="-685800" algn="just">
              <a:buFont typeface="Wingdings" panose="05000000000000000000" pitchFamily="2" charset="2"/>
              <a:buChar char="§"/>
            </a:pPr>
            <a:r>
              <a:rPr lang="en-US" sz="4800" i="1" dirty="0" smtClean="0">
                <a:solidFill>
                  <a:schemeClr val="bg1"/>
                </a:solidFill>
              </a:rPr>
              <a:t>the practice of believers, </a:t>
            </a:r>
            <a:r>
              <a:rPr lang="en-US" sz="4800" i="1" dirty="0">
                <a:solidFill>
                  <a:schemeClr val="bg1"/>
                </a:solidFill>
              </a:rPr>
              <a:t>and </a:t>
            </a:r>
            <a:endParaRPr lang="en-US" sz="4800" i="1" dirty="0" smtClean="0">
              <a:solidFill>
                <a:schemeClr val="bg1"/>
              </a:solidFill>
            </a:endParaRPr>
          </a:p>
          <a:p>
            <a:pPr marL="685800" indent="-685800" algn="just">
              <a:buFont typeface="Wingdings" panose="05000000000000000000" pitchFamily="2" charset="2"/>
              <a:buChar char="§"/>
            </a:pPr>
            <a:r>
              <a:rPr lang="en-US" sz="4800" i="1" dirty="0" smtClean="0">
                <a:solidFill>
                  <a:schemeClr val="bg1"/>
                </a:solidFill>
              </a:rPr>
              <a:t>the purposes of </a:t>
            </a:r>
            <a:r>
              <a:rPr lang="en-US" sz="4800" i="1" dirty="0">
                <a:solidFill>
                  <a:schemeClr val="bg1"/>
                </a:solidFill>
              </a:rPr>
              <a:t>our God-given spiritual weaponry (the armor of God).”</a:t>
            </a:r>
            <a:endParaRPr lang="en-US" sz="4800" dirty="0">
              <a:solidFill>
                <a:schemeClr val="bg1"/>
              </a:solidFill>
            </a:endParaRPr>
          </a:p>
        </p:txBody>
      </p:sp>
    </p:spTree>
    <p:extLst>
      <p:ext uri="{BB962C8B-B14F-4D97-AF65-F5344CB8AC3E}">
        <p14:creationId xmlns:p14="http://schemas.microsoft.com/office/powerpoint/2010/main" val="403846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6:12-13</a:t>
            </a: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646331"/>
          </a:xfrm>
          <a:prstGeom prst="rect">
            <a:avLst/>
          </a:prstGeom>
          <a:noFill/>
          <a:ln>
            <a:solidFill>
              <a:schemeClr val="tx2">
                <a:lumMod val="20000"/>
                <a:lumOff val="80000"/>
              </a:schemeClr>
            </a:solidFill>
          </a:ln>
        </p:spPr>
        <p:txBody>
          <a:bodyPr wrap="square" rtlCol="0">
            <a:spAutoFit/>
          </a:bodyPr>
          <a:lstStyle/>
          <a:p>
            <a:pPr algn="ctr"/>
            <a:r>
              <a:rPr lang="en-US" sz="3600" dirty="0" smtClean="0">
                <a:solidFill>
                  <a:schemeClr val="bg1"/>
                </a:solidFill>
              </a:rPr>
              <a:t>God’s 3-2-1 Battle Plan For Spiritual Warfare</a:t>
            </a:r>
          </a:p>
        </p:txBody>
      </p:sp>
      <p:sp>
        <p:nvSpPr>
          <p:cNvPr id="10" name="TextBox 9"/>
          <p:cNvSpPr txBox="1"/>
          <p:nvPr/>
        </p:nvSpPr>
        <p:spPr>
          <a:xfrm>
            <a:off x="304800" y="762000"/>
            <a:ext cx="8610600" cy="5878532"/>
          </a:xfrm>
          <a:prstGeom prst="rect">
            <a:avLst/>
          </a:prstGeom>
          <a:noFill/>
        </p:spPr>
        <p:txBody>
          <a:bodyPr wrap="square" rtlCol="0">
            <a:spAutoFit/>
          </a:bodyPr>
          <a:lstStyle/>
          <a:p>
            <a:pPr algn="ctr"/>
            <a:r>
              <a:rPr lang="en-US" sz="3600" b="1" dirty="0" smtClean="0">
                <a:solidFill>
                  <a:schemeClr val="bg1"/>
                </a:solidFill>
              </a:rPr>
              <a:t>3 precepts</a:t>
            </a:r>
            <a:r>
              <a:rPr lang="en-US" sz="3600" b="1" dirty="0">
                <a:solidFill>
                  <a:schemeClr val="bg1"/>
                </a:solidFill>
              </a:rPr>
              <a:t>; </a:t>
            </a:r>
            <a:r>
              <a:rPr lang="en-US" sz="3600" b="1" dirty="0" smtClean="0">
                <a:solidFill>
                  <a:schemeClr val="bg1"/>
                </a:solidFill>
              </a:rPr>
              <a:t>2 </a:t>
            </a:r>
            <a:r>
              <a:rPr lang="en-US" sz="3600" b="1" dirty="0">
                <a:solidFill>
                  <a:schemeClr val="bg1"/>
                </a:solidFill>
              </a:rPr>
              <a:t>purposes; and </a:t>
            </a:r>
            <a:r>
              <a:rPr lang="en-US" sz="3600" b="1" dirty="0" smtClean="0">
                <a:solidFill>
                  <a:schemeClr val="bg1"/>
                </a:solidFill>
              </a:rPr>
              <a:t>1 </a:t>
            </a:r>
            <a:r>
              <a:rPr lang="en-US" sz="3600" b="1" dirty="0">
                <a:solidFill>
                  <a:schemeClr val="bg1"/>
                </a:solidFill>
              </a:rPr>
              <a:t>predicament.  </a:t>
            </a:r>
            <a:endParaRPr lang="en-US" sz="3600" b="1"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three </a:t>
            </a:r>
            <a:r>
              <a:rPr lang="en-US" sz="3400" b="1" u="sng" dirty="0" smtClean="0">
                <a:solidFill>
                  <a:schemeClr val="bg1"/>
                </a:solidFill>
              </a:rPr>
              <a:t>precepts</a:t>
            </a:r>
            <a:r>
              <a:rPr lang="en-US" sz="3400" dirty="0" smtClean="0">
                <a:solidFill>
                  <a:schemeClr val="bg1"/>
                </a:solidFill>
              </a:rPr>
              <a:t> (commands): </a:t>
            </a:r>
            <a:r>
              <a:rPr lang="en-US" sz="3400" i="1" dirty="0">
                <a:solidFill>
                  <a:schemeClr val="bg1"/>
                </a:solidFill>
              </a:rPr>
              <a:t>“Be </a:t>
            </a:r>
            <a:r>
              <a:rPr lang="en-US" sz="3400" i="1" dirty="0" smtClean="0">
                <a:solidFill>
                  <a:schemeClr val="bg1"/>
                </a:solidFill>
              </a:rPr>
              <a:t>strong…”</a:t>
            </a:r>
            <a:r>
              <a:rPr lang="en-US" sz="3400" dirty="0" smtClean="0">
                <a:solidFill>
                  <a:schemeClr val="bg1"/>
                </a:solidFill>
              </a:rPr>
              <a:t> </a:t>
            </a:r>
            <a:r>
              <a:rPr lang="en-US" sz="3400" dirty="0">
                <a:solidFill>
                  <a:schemeClr val="bg1"/>
                </a:solidFill>
              </a:rPr>
              <a:t>(v.10a); </a:t>
            </a:r>
            <a:r>
              <a:rPr lang="en-US" sz="3400" i="1" dirty="0">
                <a:solidFill>
                  <a:schemeClr val="bg1"/>
                </a:solidFill>
              </a:rPr>
              <a:t>“Put </a:t>
            </a:r>
            <a:r>
              <a:rPr lang="en-US" sz="3400" i="1" dirty="0" smtClean="0">
                <a:solidFill>
                  <a:schemeClr val="bg1"/>
                </a:solidFill>
              </a:rPr>
              <a:t>on…”</a:t>
            </a:r>
            <a:r>
              <a:rPr lang="en-US" sz="3400" dirty="0" smtClean="0">
                <a:solidFill>
                  <a:schemeClr val="bg1"/>
                </a:solidFill>
              </a:rPr>
              <a:t> </a:t>
            </a:r>
            <a:r>
              <a:rPr lang="en-US" sz="3400" dirty="0">
                <a:solidFill>
                  <a:schemeClr val="bg1"/>
                </a:solidFill>
              </a:rPr>
              <a:t>(v. 11a); and </a:t>
            </a:r>
            <a:r>
              <a:rPr lang="en-US" sz="3400" i="1" dirty="0">
                <a:solidFill>
                  <a:schemeClr val="bg1"/>
                </a:solidFill>
              </a:rPr>
              <a:t>“take </a:t>
            </a:r>
            <a:r>
              <a:rPr lang="en-US" sz="3400" i="1" dirty="0" smtClean="0">
                <a:solidFill>
                  <a:schemeClr val="bg1"/>
                </a:solidFill>
              </a:rPr>
              <a:t>up…”</a:t>
            </a:r>
            <a:r>
              <a:rPr lang="en-US" sz="3400" dirty="0" smtClean="0">
                <a:solidFill>
                  <a:schemeClr val="bg1"/>
                </a:solidFill>
              </a:rPr>
              <a:t> </a:t>
            </a:r>
            <a:r>
              <a:rPr lang="en-US" sz="3400" dirty="0">
                <a:solidFill>
                  <a:schemeClr val="bg1"/>
                </a:solidFill>
              </a:rPr>
              <a:t>(v.13a).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a:t>
            </a:r>
            <a:r>
              <a:rPr lang="en-US" sz="3400" dirty="0">
                <a:solidFill>
                  <a:schemeClr val="bg1"/>
                </a:solidFill>
              </a:rPr>
              <a:t>two </a:t>
            </a:r>
            <a:r>
              <a:rPr lang="en-US" sz="3400" b="1" u="sng" dirty="0">
                <a:solidFill>
                  <a:schemeClr val="bg1"/>
                </a:solidFill>
              </a:rPr>
              <a:t>purposes</a:t>
            </a:r>
            <a:r>
              <a:rPr lang="en-US" sz="3400" dirty="0">
                <a:solidFill>
                  <a:schemeClr val="bg1"/>
                </a:solidFill>
              </a:rPr>
              <a:t> </a:t>
            </a:r>
            <a:r>
              <a:rPr lang="en-US" sz="3400" dirty="0" smtClean="0">
                <a:solidFill>
                  <a:schemeClr val="bg1"/>
                </a:solidFill>
              </a:rPr>
              <a:t>at </a:t>
            </a:r>
            <a:r>
              <a:rPr lang="en-US" sz="3400" dirty="0">
                <a:solidFill>
                  <a:schemeClr val="bg1"/>
                </a:solidFill>
              </a:rPr>
              <a:t>the end of verses 11, </a:t>
            </a:r>
            <a:r>
              <a:rPr lang="en-US" sz="3400" dirty="0" smtClean="0">
                <a:solidFill>
                  <a:schemeClr val="bg1"/>
                </a:solidFill>
              </a:rPr>
              <a:t>13; </a:t>
            </a:r>
            <a:r>
              <a:rPr lang="en-US" sz="3400" i="1" dirty="0" smtClean="0">
                <a:solidFill>
                  <a:schemeClr val="bg1"/>
                </a:solidFill>
              </a:rPr>
              <a:t>“</a:t>
            </a:r>
            <a:r>
              <a:rPr lang="en-US" sz="3400" i="1" dirty="0">
                <a:solidFill>
                  <a:schemeClr val="bg1"/>
                </a:solidFill>
              </a:rPr>
              <a:t>so that you will be able to stand firm…”</a:t>
            </a:r>
            <a:r>
              <a:rPr lang="en-US" sz="3400" dirty="0">
                <a:solidFill>
                  <a:schemeClr val="bg1"/>
                </a:solidFill>
              </a:rPr>
              <a:t> (v.11b); and </a:t>
            </a:r>
            <a:r>
              <a:rPr lang="en-US" sz="3400" i="1" dirty="0">
                <a:solidFill>
                  <a:schemeClr val="bg1"/>
                </a:solidFill>
              </a:rPr>
              <a:t>“so that you will be able to resist in the evil day…” </a:t>
            </a:r>
            <a:r>
              <a:rPr lang="en-US" sz="3400" dirty="0">
                <a:solidFill>
                  <a:schemeClr val="bg1"/>
                </a:solidFill>
              </a:rPr>
              <a:t>(v. 13b). </a:t>
            </a:r>
            <a:endParaRPr lang="en-US" sz="3400" dirty="0" smtClean="0">
              <a:solidFill>
                <a:schemeClr val="bg1"/>
              </a:solidFill>
            </a:endParaRPr>
          </a:p>
          <a:p>
            <a:pPr marL="571500" indent="-571500" algn="just">
              <a:buFont typeface="Wingdings" panose="05000000000000000000" pitchFamily="2" charset="2"/>
              <a:buChar char="§"/>
            </a:pPr>
            <a:r>
              <a:rPr lang="en-US" sz="3400" dirty="0" smtClean="0">
                <a:solidFill>
                  <a:schemeClr val="bg1"/>
                </a:solidFill>
              </a:rPr>
              <a:t>The one </a:t>
            </a:r>
            <a:r>
              <a:rPr lang="en-US" sz="3400" b="1" u="sng" dirty="0">
                <a:solidFill>
                  <a:schemeClr val="bg1"/>
                </a:solidFill>
              </a:rPr>
              <a:t>predicament</a:t>
            </a:r>
            <a:r>
              <a:rPr lang="en-US" sz="3400" dirty="0">
                <a:solidFill>
                  <a:schemeClr val="bg1"/>
                </a:solidFill>
              </a:rPr>
              <a:t> </a:t>
            </a:r>
            <a:r>
              <a:rPr lang="en-US" sz="3400" dirty="0" smtClean="0">
                <a:solidFill>
                  <a:schemeClr val="bg1"/>
                </a:solidFill>
              </a:rPr>
              <a:t>in </a:t>
            </a:r>
            <a:r>
              <a:rPr lang="en-US" sz="3400" dirty="0">
                <a:solidFill>
                  <a:schemeClr val="bg1"/>
                </a:solidFill>
              </a:rPr>
              <a:t>verse 12, that </a:t>
            </a:r>
            <a:r>
              <a:rPr lang="en-US" sz="3400" i="1" dirty="0">
                <a:solidFill>
                  <a:schemeClr val="bg1"/>
                </a:solidFill>
              </a:rPr>
              <a:t>“our struggle…is against the spiritual forces of wickedness in the heavenly places.”</a:t>
            </a:r>
            <a:endParaRPr lang="en-US" sz="3400" dirty="0">
              <a:solidFill>
                <a:schemeClr val="bg1"/>
              </a:solidFill>
            </a:endParaRPr>
          </a:p>
        </p:txBody>
      </p:sp>
    </p:spTree>
    <p:extLst>
      <p:ext uri="{BB962C8B-B14F-4D97-AF65-F5344CB8AC3E}">
        <p14:creationId xmlns:p14="http://schemas.microsoft.com/office/powerpoint/2010/main" val="4238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750"/>
                                        <p:tgtEl>
                                          <p:spTgt spid="10">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4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11000"/>
                            </p:stCondLst>
                            <p:childTnLst>
                              <p:par>
                                <p:cTn id="13" presetID="10" presetClass="entr" presetSubtype="0" fill="hold" grpId="0" nodeType="afterEffect">
                                  <p:stCondLst>
                                    <p:cond delay="2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2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6:10</a:t>
            </a:r>
            <a:endParaRPr lang="en-US" sz="4800" dirty="0">
              <a:solidFill>
                <a:schemeClr val="bg1"/>
              </a:solidFill>
            </a:endParaRPr>
          </a:p>
        </p:txBody>
      </p:sp>
      <p:sp>
        <p:nvSpPr>
          <p:cNvPr id="10" name="TextBox 9"/>
          <p:cNvSpPr txBox="1"/>
          <p:nvPr/>
        </p:nvSpPr>
        <p:spPr>
          <a:xfrm>
            <a:off x="304800" y="914400"/>
            <a:ext cx="8610600" cy="5262979"/>
          </a:xfrm>
          <a:prstGeom prst="rect">
            <a:avLst/>
          </a:prstGeom>
          <a:noFill/>
        </p:spPr>
        <p:txBody>
          <a:bodyPr wrap="square" rtlCol="0">
            <a:spAutoFit/>
          </a:bodyPr>
          <a:lstStyle/>
          <a:p>
            <a:pPr algn="just"/>
            <a:r>
              <a:rPr lang="en-US" sz="4800" i="1" dirty="0">
                <a:solidFill>
                  <a:schemeClr val="bg1"/>
                </a:solidFill>
              </a:rPr>
              <a:t>“To be successful in spiritual warfare we must </a:t>
            </a:r>
            <a:r>
              <a:rPr lang="en-US" sz="4800" i="1" dirty="0" smtClean="0">
                <a:solidFill>
                  <a:schemeClr val="bg1"/>
                </a:solidFill>
              </a:rPr>
              <a:t>consider:</a:t>
            </a:r>
          </a:p>
          <a:p>
            <a:pPr marL="685800" indent="-685800" algn="just">
              <a:buFont typeface="Wingdings" panose="05000000000000000000" pitchFamily="2" charset="2"/>
              <a:buChar char="§"/>
            </a:pPr>
            <a:r>
              <a:rPr lang="en-US" sz="4800" i="1" dirty="0" smtClean="0">
                <a:solidFill>
                  <a:schemeClr val="bg1"/>
                </a:solidFill>
              </a:rPr>
              <a:t>the provision of God, </a:t>
            </a:r>
          </a:p>
          <a:p>
            <a:pPr marL="685800" indent="-685800" algn="just">
              <a:buFont typeface="Wingdings" panose="05000000000000000000" pitchFamily="2" charset="2"/>
              <a:buChar char="§"/>
            </a:pPr>
            <a:r>
              <a:rPr lang="en-US" sz="4800" i="1" dirty="0" smtClean="0">
                <a:solidFill>
                  <a:schemeClr val="bg1"/>
                </a:solidFill>
              </a:rPr>
              <a:t>the practice of believers, </a:t>
            </a:r>
            <a:r>
              <a:rPr lang="en-US" sz="4800" i="1" dirty="0">
                <a:solidFill>
                  <a:schemeClr val="bg1"/>
                </a:solidFill>
              </a:rPr>
              <a:t>and </a:t>
            </a:r>
            <a:endParaRPr lang="en-US" sz="4800" i="1" dirty="0" smtClean="0">
              <a:solidFill>
                <a:schemeClr val="bg1"/>
              </a:solidFill>
            </a:endParaRPr>
          </a:p>
          <a:p>
            <a:pPr marL="685800" indent="-685800" algn="just">
              <a:buFont typeface="Wingdings" panose="05000000000000000000" pitchFamily="2" charset="2"/>
              <a:buChar char="§"/>
            </a:pPr>
            <a:r>
              <a:rPr lang="en-US" sz="4800" i="1" dirty="0" smtClean="0">
                <a:solidFill>
                  <a:schemeClr val="bg1"/>
                </a:solidFill>
              </a:rPr>
              <a:t>the purposes of </a:t>
            </a:r>
            <a:r>
              <a:rPr lang="en-US" sz="4800" i="1" dirty="0">
                <a:solidFill>
                  <a:schemeClr val="bg1"/>
                </a:solidFill>
              </a:rPr>
              <a:t>our God-given spiritual weaponry (the armor of God).”</a:t>
            </a:r>
            <a:endParaRPr lang="en-US" sz="48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The </a:t>
            </a:r>
            <a:r>
              <a:rPr lang="en-US" sz="4400" b="1" dirty="0" smtClean="0">
                <a:solidFill>
                  <a:schemeClr val="bg1"/>
                </a:solidFill>
              </a:rPr>
              <a:t>provision of God </a:t>
            </a:r>
            <a:r>
              <a:rPr lang="en-US" sz="4400" b="1" baseline="30000" dirty="0" smtClean="0">
                <a:solidFill>
                  <a:schemeClr val="bg1"/>
                </a:solidFill>
              </a:rPr>
              <a:t>(6:11a</a:t>
            </a:r>
            <a:r>
              <a:rPr lang="en-US" sz="4400" b="1" baseline="30000" dirty="0" smtClean="0">
                <a:solidFill>
                  <a:schemeClr val="bg1"/>
                </a:solidFill>
              </a:rPr>
              <a:t>)</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i="1" dirty="0" smtClean="0">
                <a:solidFill>
                  <a:schemeClr val="bg1"/>
                </a:solidFill>
              </a:rPr>
              <a:t>“</a:t>
            </a:r>
            <a:r>
              <a:rPr lang="en-US" sz="4000" b="1" i="1" dirty="0" smtClean="0">
                <a:solidFill>
                  <a:schemeClr val="bg1"/>
                </a:solidFill>
              </a:rPr>
              <a:t>Put on the full armor of God</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1828800"/>
            <a:ext cx="8610600" cy="3785652"/>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The </a:t>
            </a:r>
            <a:r>
              <a:rPr lang="en-US" sz="4000" u="sng" dirty="0" smtClean="0">
                <a:solidFill>
                  <a:schemeClr val="bg1"/>
                </a:solidFill>
              </a:rPr>
              <a:t>command</a:t>
            </a:r>
            <a:r>
              <a:rPr lang="en-US" sz="4000" dirty="0" smtClean="0">
                <a:solidFill>
                  <a:schemeClr val="bg1"/>
                </a:solidFill>
              </a:rPr>
              <a:t> of the provision – “put on” – to sink into; to clothe or array.</a:t>
            </a:r>
          </a:p>
          <a:p>
            <a:pPr marL="742950" indent="-742950" algn="just">
              <a:buAutoNum type="alphaUcPeriod"/>
            </a:pPr>
            <a:r>
              <a:rPr lang="en-US" sz="4000" dirty="0" smtClean="0">
                <a:solidFill>
                  <a:schemeClr val="bg1"/>
                </a:solidFill>
              </a:rPr>
              <a:t>The </a:t>
            </a:r>
            <a:r>
              <a:rPr lang="en-US" sz="4000" u="sng" dirty="0" smtClean="0">
                <a:solidFill>
                  <a:schemeClr val="bg1"/>
                </a:solidFill>
              </a:rPr>
              <a:t>content</a:t>
            </a:r>
            <a:r>
              <a:rPr lang="en-US" sz="4000" dirty="0" smtClean="0">
                <a:solidFill>
                  <a:schemeClr val="bg1"/>
                </a:solidFill>
              </a:rPr>
              <a:t> of the provision – the armor of God (the Lord Himself)</a:t>
            </a:r>
            <a:endParaRPr lang="en-US" sz="4000" dirty="0" smtClean="0">
              <a:solidFill>
                <a:schemeClr val="bg1"/>
              </a:solidFill>
            </a:endParaRPr>
          </a:p>
          <a:p>
            <a:pPr algn="just"/>
            <a:endParaRPr lang="en-US" sz="40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Romans 13:14</a:t>
            </a:r>
            <a:endParaRPr lang="en-US" sz="4800" dirty="0" smtClean="0">
              <a:solidFill>
                <a:schemeClr val="bg1"/>
              </a:solidFill>
            </a:endParaRPr>
          </a:p>
        </p:txBody>
      </p:sp>
      <p:sp>
        <p:nvSpPr>
          <p:cNvPr id="10" name="TextBox 9"/>
          <p:cNvSpPr txBox="1"/>
          <p:nvPr/>
        </p:nvSpPr>
        <p:spPr>
          <a:xfrm>
            <a:off x="304800" y="838200"/>
            <a:ext cx="8610600" cy="3416320"/>
          </a:xfrm>
          <a:prstGeom prst="rect">
            <a:avLst/>
          </a:prstGeom>
          <a:noFill/>
        </p:spPr>
        <p:txBody>
          <a:bodyPr wrap="square" rtlCol="0">
            <a:spAutoFit/>
          </a:bodyPr>
          <a:lstStyle/>
          <a:p>
            <a:pPr algn="just"/>
            <a:r>
              <a:rPr lang="en-US" sz="5400" i="1" dirty="0">
                <a:solidFill>
                  <a:schemeClr val="bg1"/>
                </a:solidFill>
              </a:rPr>
              <a:t>“But </a:t>
            </a:r>
            <a:r>
              <a:rPr lang="en-US" sz="5400" i="1" u="sng" dirty="0">
                <a:solidFill>
                  <a:schemeClr val="bg1"/>
                </a:solidFill>
              </a:rPr>
              <a:t>put on</a:t>
            </a:r>
            <a:r>
              <a:rPr lang="en-US" sz="5400" i="1" dirty="0">
                <a:solidFill>
                  <a:schemeClr val="bg1"/>
                </a:solidFill>
              </a:rPr>
              <a:t> the Lord Jesus Christ, and make no provision for the flesh in regard to its lusts.”</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28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4:24</a:t>
            </a:r>
            <a:endParaRPr lang="en-US" sz="4800" dirty="0" smtClean="0">
              <a:solidFill>
                <a:schemeClr val="bg1"/>
              </a:solidFill>
            </a:endParaRPr>
          </a:p>
        </p:txBody>
      </p:sp>
      <p:sp>
        <p:nvSpPr>
          <p:cNvPr id="10" name="TextBox 9"/>
          <p:cNvSpPr txBox="1"/>
          <p:nvPr/>
        </p:nvSpPr>
        <p:spPr>
          <a:xfrm>
            <a:off x="304800" y="838200"/>
            <a:ext cx="8610600" cy="4247317"/>
          </a:xfrm>
          <a:prstGeom prst="rect">
            <a:avLst/>
          </a:prstGeom>
          <a:noFill/>
        </p:spPr>
        <p:txBody>
          <a:bodyPr wrap="square" rtlCol="0">
            <a:spAutoFit/>
          </a:bodyPr>
          <a:lstStyle/>
          <a:p>
            <a:pPr algn="just"/>
            <a:r>
              <a:rPr lang="en-US" sz="5400" i="1" dirty="0">
                <a:solidFill>
                  <a:schemeClr val="bg1"/>
                </a:solidFill>
              </a:rPr>
              <a:t>“and </a:t>
            </a:r>
            <a:r>
              <a:rPr lang="en-US" sz="5400" i="1" u="sng" dirty="0">
                <a:solidFill>
                  <a:schemeClr val="bg1"/>
                </a:solidFill>
              </a:rPr>
              <a:t>put on</a:t>
            </a:r>
            <a:r>
              <a:rPr lang="en-US" sz="5400" i="1" dirty="0">
                <a:solidFill>
                  <a:schemeClr val="bg1"/>
                </a:solidFill>
              </a:rPr>
              <a:t> the new self, which in the likeness of God has been created in righteousness and holiness of the truth.”</a:t>
            </a:r>
            <a:r>
              <a:rPr lang="en-US" sz="5400"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042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smtClean="0">
                <a:solidFill>
                  <a:schemeClr val="bg1"/>
                </a:solidFill>
              </a:rPr>
              <a:t>I.    The </a:t>
            </a:r>
            <a:r>
              <a:rPr lang="en-US" sz="4400" b="1" dirty="0" smtClean="0">
                <a:solidFill>
                  <a:schemeClr val="bg1"/>
                </a:solidFill>
              </a:rPr>
              <a:t>provision </a:t>
            </a:r>
            <a:r>
              <a:rPr lang="en-US" sz="4400" b="1" baseline="30000" dirty="0" smtClean="0">
                <a:solidFill>
                  <a:schemeClr val="bg1"/>
                </a:solidFill>
              </a:rPr>
              <a:t>(6:11a</a:t>
            </a:r>
            <a:r>
              <a:rPr lang="en-US" sz="4400" b="1" baseline="30000" dirty="0" smtClean="0">
                <a:solidFill>
                  <a:schemeClr val="bg1"/>
                </a:solidFill>
              </a:rPr>
              <a:t>)</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i="1" dirty="0" smtClean="0">
                <a:solidFill>
                  <a:schemeClr val="bg1"/>
                </a:solidFill>
              </a:rPr>
              <a:t>“</a:t>
            </a:r>
            <a:r>
              <a:rPr lang="en-US" sz="4000" b="1" i="1" dirty="0" smtClean="0">
                <a:solidFill>
                  <a:schemeClr val="bg1"/>
                </a:solidFill>
              </a:rPr>
              <a:t>Put on the full armor of God</a:t>
            </a:r>
            <a:r>
              <a:rPr lang="en-US" sz="4000" i="1" dirty="0" smtClean="0">
                <a:solidFill>
                  <a:schemeClr val="bg1"/>
                </a:solidFill>
              </a:rPr>
              <a:t>…”</a:t>
            </a:r>
            <a:endParaRPr lang="en-US" sz="4000" i="1" dirty="0" smtClean="0">
              <a:solidFill>
                <a:schemeClr val="bg1"/>
              </a:solidFill>
            </a:endParaRPr>
          </a:p>
        </p:txBody>
      </p:sp>
      <p:sp>
        <p:nvSpPr>
          <p:cNvPr id="6" name="TextBox 5"/>
          <p:cNvSpPr txBox="1"/>
          <p:nvPr/>
        </p:nvSpPr>
        <p:spPr>
          <a:xfrm>
            <a:off x="266699" y="1828800"/>
            <a:ext cx="8610600" cy="4401205"/>
          </a:xfrm>
          <a:prstGeom prst="rect">
            <a:avLst/>
          </a:prstGeom>
          <a:noFill/>
        </p:spPr>
        <p:txBody>
          <a:bodyPr wrap="square" rtlCol="0">
            <a:spAutoFit/>
          </a:bodyPr>
          <a:lstStyle/>
          <a:p>
            <a:pPr marL="742950" indent="-742950" algn="just">
              <a:buAutoNum type="alphaUcPeriod"/>
            </a:pPr>
            <a:r>
              <a:rPr lang="en-US" sz="4000" dirty="0" smtClean="0">
                <a:solidFill>
                  <a:schemeClr val="bg1"/>
                </a:solidFill>
              </a:rPr>
              <a:t>The </a:t>
            </a:r>
            <a:r>
              <a:rPr lang="en-US" sz="4000" u="sng" dirty="0" smtClean="0">
                <a:solidFill>
                  <a:schemeClr val="bg1"/>
                </a:solidFill>
              </a:rPr>
              <a:t>command</a:t>
            </a:r>
            <a:r>
              <a:rPr lang="en-US" sz="4000" dirty="0" smtClean="0">
                <a:solidFill>
                  <a:schemeClr val="bg1"/>
                </a:solidFill>
              </a:rPr>
              <a:t> of the provision – “put on” – to sink into; to clothe or array.</a:t>
            </a:r>
          </a:p>
          <a:p>
            <a:pPr marL="742950" indent="-742950" algn="just">
              <a:buAutoNum type="alphaUcPeriod"/>
            </a:pPr>
            <a:r>
              <a:rPr lang="en-US" sz="4000" dirty="0" smtClean="0">
                <a:solidFill>
                  <a:schemeClr val="bg1"/>
                </a:solidFill>
              </a:rPr>
              <a:t>The </a:t>
            </a:r>
            <a:r>
              <a:rPr lang="en-US" sz="4000" u="sng" dirty="0" smtClean="0">
                <a:solidFill>
                  <a:schemeClr val="bg1"/>
                </a:solidFill>
              </a:rPr>
              <a:t>content</a:t>
            </a:r>
            <a:r>
              <a:rPr lang="en-US" sz="4000" dirty="0" smtClean="0">
                <a:solidFill>
                  <a:schemeClr val="bg1"/>
                </a:solidFill>
              </a:rPr>
              <a:t> of the provision – the armor of God (the Lord Himself)</a:t>
            </a:r>
          </a:p>
          <a:p>
            <a:pPr marL="742950" indent="-742950" algn="just">
              <a:buAutoNum type="alphaUcPeriod"/>
            </a:pPr>
            <a:r>
              <a:rPr lang="en-US" sz="4000" dirty="0" smtClean="0">
                <a:solidFill>
                  <a:schemeClr val="bg1"/>
                </a:solidFill>
              </a:rPr>
              <a:t>The </a:t>
            </a:r>
            <a:r>
              <a:rPr lang="en-US" sz="4000" u="sng" dirty="0" smtClean="0">
                <a:solidFill>
                  <a:schemeClr val="bg1"/>
                </a:solidFill>
              </a:rPr>
              <a:t>characteristics</a:t>
            </a:r>
            <a:r>
              <a:rPr lang="en-US" sz="4000" dirty="0" smtClean="0">
                <a:solidFill>
                  <a:schemeClr val="bg1"/>
                </a:solidFill>
              </a:rPr>
              <a:t> of the provision – a Roman Soldier.</a:t>
            </a:r>
            <a:endParaRPr lang="en-US" sz="4000" dirty="0">
              <a:solidFill>
                <a:schemeClr val="bg1"/>
              </a:solidFill>
            </a:endParaRPr>
          </a:p>
        </p:txBody>
      </p:sp>
    </p:spTree>
    <p:extLst>
      <p:ext uri="{BB962C8B-B14F-4D97-AF65-F5344CB8AC3E}">
        <p14:creationId xmlns:p14="http://schemas.microsoft.com/office/powerpoint/2010/main" val="1199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250"/>
                                        <p:tgtEl>
                                          <p:spTgt spid="6">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250"/>
                                        <p:tgtEl>
                                          <p:spTgt spid="6">
                                            <p:txEl>
                                              <p:pRg st="1" end="1"/>
                                            </p:txEl>
                                          </p:spTgt>
                                        </p:tgtEl>
                                      </p:cBhvr>
                                    </p:animEffect>
                                  </p:childTnLst>
                                </p:cTn>
                              </p:par>
                            </p:childTnLst>
                          </p:cTn>
                        </p:par>
                        <p:par>
                          <p:cTn id="15" fill="hold">
                            <p:stCondLst>
                              <p:cond delay="3250"/>
                            </p:stCondLst>
                            <p:childTnLst>
                              <p:par>
                                <p:cTn id="16" presetID="10" presetClass="entr" presetSubtype="0" fill="hold" grpId="0" nodeType="afterEffect">
                                  <p:stCondLst>
                                    <p:cond delay="75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21778</TotalTime>
  <Words>855</Words>
  <Application>Microsoft Office PowerPoint</Application>
  <PresentationFormat>On-screen Show (4:3)</PresentationFormat>
  <Paragraphs>58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651</cp:revision>
  <dcterms:created xsi:type="dcterms:W3CDTF">2013-08-08T16:28:40Z</dcterms:created>
  <dcterms:modified xsi:type="dcterms:W3CDTF">2017-05-13T02:35:46Z</dcterms:modified>
</cp:coreProperties>
</file>