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455" r:id="rId2"/>
    <p:sldId id="818" r:id="rId3"/>
    <p:sldId id="1497" r:id="rId4"/>
    <p:sldId id="1525" r:id="rId5"/>
    <p:sldId id="1526" r:id="rId6"/>
    <p:sldId id="1402" r:id="rId7"/>
    <p:sldId id="1419" r:id="rId8"/>
    <p:sldId id="1527" r:id="rId9"/>
    <p:sldId id="1508" r:id="rId10"/>
    <p:sldId id="1528" r:id="rId11"/>
    <p:sldId id="1509" r:id="rId12"/>
    <p:sldId id="1510" r:id="rId13"/>
    <p:sldId id="1529" r:id="rId14"/>
    <p:sldId id="1530" r:id="rId15"/>
    <p:sldId id="1512" r:id="rId16"/>
    <p:sldId id="1515" r:id="rId17"/>
    <p:sldId id="1516" r:id="rId18"/>
    <p:sldId id="85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The substance </a:t>
            </a:r>
            <a:r>
              <a:rPr lang="en-US" sz="4400" b="1" baseline="30000" dirty="0" smtClean="0">
                <a:solidFill>
                  <a:schemeClr val="bg1"/>
                </a:solidFill>
              </a:rPr>
              <a:t>(6:10c)</a:t>
            </a:r>
            <a:endParaRPr lang="en-US" sz="4400" b="1" baseline="30000" dirty="0" smtClean="0">
              <a:solidFill>
                <a:schemeClr val="bg1"/>
              </a:solidFill>
            </a:endParaRPr>
          </a:p>
        </p:txBody>
      </p:sp>
      <p:sp>
        <p:nvSpPr>
          <p:cNvPr id="10" name="TextBox 9"/>
          <p:cNvSpPr txBox="1"/>
          <p:nvPr/>
        </p:nvSpPr>
        <p:spPr>
          <a:xfrm>
            <a:off x="304800" y="838200"/>
            <a:ext cx="8610600" cy="1446550"/>
          </a:xfrm>
          <a:prstGeom prst="rect">
            <a:avLst/>
          </a:prstGeom>
          <a:noFill/>
        </p:spPr>
        <p:txBody>
          <a:bodyPr wrap="square" rtlCol="0">
            <a:spAutoFit/>
          </a:bodyPr>
          <a:lstStyle/>
          <a:p>
            <a:pPr algn="just"/>
            <a:r>
              <a:rPr lang="en-US" sz="4000" i="1" dirty="0" smtClean="0">
                <a:solidFill>
                  <a:schemeClr val="bg1"/>
                </a:solidFill>
              </a:rPr>
              <a:t>“Be strong in the Lord </a:t>
            </a:r>
            <a:r>
              <a:rPr lang="en-US" sz="4400" b="1" i="1" dirty="0" smtClean="0">
                <a:solidFill>
                  <a:schemeClr val="bg1"/>
                </a:solidFill>
              </a:rPr>
              <a:t>and i</a:t>
            </a:r>
            <a:r>
              <a:rPr lang="en-US" sz="4400" b="1" i="1" dirty="0" smtClean="0">
                <a:solidFill>
                  <a:schemeClr val="bg1"/>
                </a:solidFill>
              </a:rPr>
              <a:t>n the strength of His might…</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2456795"/>
            <a:ext cx="8610600" cy="3939540"/>
          </a:xfrm>
          <a:prstGeom prst="rect">
            <a:avLst/>
          </a:prstGeom>
          <a:noFill/>
        </p:spPr>
        <p:txBody>
          <a:bodyPr wrap="square" rtlCol="0">
            <a:spAutoFit/>
          </a:bodyPr>
          <a:lstStyle/>
          <a:p>
            <a:pPr algn="just"/>
            <a:r>
              <a:rPr lang="en-US" sz="4000" dirty="0" smtClean="0">
                <a:solidFill>
                  <a:schemeClr val="bg1"/>
                </a:solidFill>
              </a:rPr>
              <a:t>“strength” [</a:t>
            </a:r>
            <a:r>
              <a:rPr lang="en-US" sz="4000" dirty="0" err="1" smtClean="0">
                <a:solidFill>
                  <a:schemeClr val="bg1"/>
                </a:solidFill>
              </a:rPr>
              <a:t>kratos</a:t>
            </a:r>
            <a:r>
              <a:rPr lang="en-US" sz="4000" dirty="0" smtClean="0">
                <a:solidFill>
                  <a:schemeClr val="bg1"/>
                </a:solidFill>
              </a:rPr>
              <a:t>] – great </a:t>
            </a:r>
            <a:r>
              <a:rPr lang="en-US" sz="4000" dirty="0">
                <a:solidFill>
                  <a:schemeClr val="bg1"/>
                </a:solidFill>
              </a:rPr>
              <a:t>or full vigor or </a:t>
            </a:r>
            <a:r>
              <a:rPr lang="en-US" sz="4000" dirty="0" smtClean="0">
                <a:solidFill>
                  <a:schemeClr val="bg1"/>
                </a:solidFill>
              </a:rPr>
              <a:t>power; a power in control.</a:t>
            </a:r>
            <a:endParaRPr lang="en-US" sz="1000" dirty="0" smtClean="0">
              <a:solidFill>
                <a:schemeClr val="bg1"/>
              </a:solidFill>
            </a:endParaRPr>
          </a:p>
          <a:p>
            <a:pPr algn="just"/>
            <a:endParaRPr lang="en-US" sz="1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HCSB – “vast strength”</a:t>
            </a:r>
          </a:p>
          <a:p>
            <a:pPr marL="571500" indent="-571500" algn="just">
              <a:buFont typeface="Wingdings" panose="05000000000000000000" pitchFamily="2" charset="2"/>
              <a:buChar char="§"/>
            </a:pPr>
            <a:r>
              <a:rPr lang="en-US" sz="4000" dirty="0" smtClean="0">
                <a:solidFill>
                  <a:schemeClr val="bg1"/>
                </a:solidFill>
              </a:rPr>
              <a:t>NIV – “mighty power”</a:t>
            </a:r>
          </a:p>
          <a:p>
            <a:pPr marL="571500" indent="-571500" algn="just">
              <a:buFont typeface="Wingdings" panose="05000000000000000000" pitchFamily="2" charset="2"/>
              <a:buChar char="§"/>
            </a:pPr>
            <a:r>
              <a:rPr lang="en-US" sz="4000" dirty="0" smtClean="0">
                <a:solidFill>
                  <a:schemeClr val="bg1"/>
                </a:solidFill>
              </a:rPr>
              <a:t>EKG – “absolute ability and authority”</a:t>
            </a:r>
          </a:p>
          <a:p>
            <a:pPr marL="571500" indent="-571500" algn="just">
              <a:buFont typeface="Wingdings" panose="05000000000000000000" pitchFamily="2" charset="2"/>
              <a:buChar char="§"/>
            </a:pPr>
            <a:r>
              <a:rPr lang="en-US" sz="4000" dirty="0" smtClean="0">
                <a:solidFill>
                  <a:schemeClr val="bg1"/>
                </a:solidFill>
              </a:rPr>
              <a:t>1 Peter 5:11 – “dominion”</a:t>
            </a:r>
          </a:p>
        </p:txBody>
      </p:sp>
    </p:spTree>
    <p:extLst>
      <p:ext uri="{BB962C8B-B14F-4D97-AF65-F5344CB8AC3E}">
        <p14:creationId xmlns:p14="http://schemas.microsoft.com/office/powerpoint/2010/main" val="31873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250"/>
                                        <p:tgtEl>
                                          <p:spTgt spid="6">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7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1250"/>
                                        <p:tgtEl>
                                          <p:spTgt spid="6">
                                            <p:txEl>
                                              <p:pRg st="3" end="3"/>
                                            </p:txEl>
                                          </p:spTgt>
                                        </p:tgtEl>
                                      </p:cBhvr>
                                    </p:animEffect>
                                  </p:childTnLst>
                                </p:cTn>
                              </p:par>
                            </p:childTnLst>
                          </p:cTn>
                        </p:par>
                        <p:par>
                          <p:cTn id="21" fill="hold">
                            <p:stCondLst>
                              <p:cond delay="3250"/>
                            </p:stCondLst>
                            <p:childTnLst>
                              <p:par>
                                <p:cTn id="22" presetID="10" presetClass="entr" presetSubtype="0" fill="hold" grpId="0" nodeType="afterEffect">
                                  <p:stCondLst>
                                    <p:cond delay="75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250"/>
                                        <p:tgtEl>
                                          <p:spTgt spid="6">
                                            <p:txEl>
                                              <p:pRg st="4" end="4"/>
                                            </p:txEl>
                                          </p:spTgt>
                                        </p:tgtEl>
                                      </p:cBhvr>
                                    </p:animEffect>
                                  </p:childTnLst>
                                </p:cTn>
                              </p:par>
                            </p:childTnLst>
                          </p:cTn>
                        </p:par>
                        <p:par>
                          <p:cTn id="25" fill="hold">
                            <p:stCondLst>
                              <p:cond delay="5250"/>
                            </p:stCondLst>
                            <p:childTnLst>
                              <p:par>
                                <p:cTn id="26" presetID="10" presetClass="entr" presetSubtype="0" fill="hold" grpId="0" nodeType="afterEffect">
                                  <p:stCondLst>
                                    <p:cond delay="175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Jeremiah 9:23-24</a:t>
            </a:r>
            <a:endParaRPr lang="en-US" sz="4800" dirty="0" smtClean="0">
              <a:solidFill>
                <a:schemeClr val="bg1"/>
              </a:solidFill>
            </a:endParaRPr>
          </a:p>
        </p:txBody>
      </p:sp>
      <p:sp>
        <p:nvSpPr>
          <p:cNvPr id="10" name="TextBox 9"/>
          <p:cNvSpPr txBox="1"/>
          <p:nvPr/>
        </p:nvSpPr>
        <p:spPr>
          <a:xfrm>
            <a:off x="304800" y="838200"/>
            <a:ext cx="8610600" cy="6247864"/>
          </a:xfrm>
          <a:prstGeom prst="rect">
            <a:avLst/>
          </a:prstGeom>
          <a:noFill/>
        </p:spPr>
        <p:txBody>
          <a:bodyPr wrap="square" rtlCol="0">
            <a:spAutoFit/>
          </a:bodyPr>
          <a:lstStyle/>
          <a:p>
            <a:pPr algn="just"/>
            <a:r>
              <a:rPr lang="en-US" sz="4000" i="1" dirty="0">
                <a:solidFill>
                  <a:schemeClr val="bg1"/>
                </a:solidFill>
              </a:rPr>
              <a:t>23 Thus says the LORD, "Let not a wise man boast of his wisdom, and let not the mighty man boast of his might, let not a rich man boast of his riches; 24 but let him who boasts boast of this, that he understands and knows Me, that I am the LORD who exercises lovingkindness, justice and righteousness on earth; for I delight in these things," declares the LORD.</a:t>
            </a:r>
            <a:endParaRPr lang="en-US" sz="4000" dirty="0">
              <a:solidFill>
                <a:schemeClr val="bg1"/>
              </a:solidFill>
            </a:endParaRPr>
          </a:p>
        </p:txBody>
      </p:sp>
    </p:spTree>
    <p:extLst>
      <p:ext uri="{BB962C8B-B14F-4D97-AF65-F5344CB8AC3E}">
        <p14:creationId xmlns:p14="http://schemas.microsoft.com/office/powerpoint/2010/main" val="2886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838200"/>
            <a:ext cx="8610600" cy="5940088"/>
          </a:xfrm>
          <a:prstGeom prst="rect">
            <a:avLst/>
          </a:prstGeom>
          <a:noFill/>
        </p:spPr>
        <p:txBody>
          <a:bodyPr wrap="square" rtlCol="0">
            <a:spAutoFit/>
          </a:bodyPr>
          <a:lstStyle/>
          <a:p>
            <a:pPr marL="571500" indent="-571500" algn="just">
              <a:buFont typeface="Wingdings" panose="05000000000000000000" pitchFamily="2" charset="2"/>
              <a:buChar char="§"/>
            </a:pPr>
            <a:r>
              <a:rPr lang="en-US" sz="3800" dirty="0">
                <a:solidFill>
                  <a:schemeClr val="bg1"/>
                </a:solidFill>
              </a:rPr>
              <a:t>T</a:t>
            </a:r>
            <a:r>
              <a:rPr lang="en-US" sz="3800" dirty="0" smtClean="0">
                <a:solidFill>
                  <a:schemeClr val="bg1"/>
                </a:solidFill>
              </a:rPr>
              <a:t>he </a:t>
            </a:r>
            <a:r>
              <a:rPr lang="en-US" sz="3800" b="1" u="sng" dirty="0">
                <a:solidFill>
                  <a:schemeClr val="bg1"/>
                </a:solidFill>
              </a:rPr>
              <a:t>life</a:t>
            </a:r>
            <a:r>
              <a:rPr lang="en-US" sz="3800" dirty="0">
                <a:solidFill>
                  <a:schemeClr val="bg1"/>
                </a:solidFill>
              </a:rPr>
              <a:t> of Christ becomes the believer’s </a:t>
            </a:r>
            <a:r>
              <a:rPr lang="en-US" sz="3800" b="1" u="sng" dirty="0">
                <a:solidFill>
                  <a:schemeClr val="bg1"/>
                </a:solidFill>
              </a:rPr>
              <a:t>life</a:t>
            </a:r>
            <a:r>
              <a:rPr lang="en-US" sz="3800" dirty="0">
                <a:solidFill>
                  <a:schemeClr val="bg1"/>
                </a:solidFill>
              </a:rPr>
              <a:t>; </a:t>
            </a:r>
            <a:endParaRPr lang="en-US" sz="3800" dirty="0" smtClean="0">
              <a:solidFill>
                <a:schemeClr val="bg1"/>
              </a:solidFill>
            </a:endParaRPr>
          </a:p>
          <a:p>
            <a:pPr marL="571500" indent="-571500" algn="just">
              <a:buFont typeface="Wingdings" panose="05000000000000000000" pitchFamily="2" charset="2"/>
              <a:buChar char="§"/>
            </a:pPr>
            <a:r>
              <a:rPr lang="en-US" sz="3800" dirty="0">
                <a:solidFill>
                  <a:schemeClr val="bg1"/>
                </a:solidFill>
              </a:rPr>
              <a:t>T</a:t>
            </a:r>
            <a:r>
              <a:rPr lang="en-US" sz="3800" dirty="0" smtClean="0">
                <a:solidFill>
                  <a:schemeClr val="bg1"/>
                </a:solidFill>
              </a:rPr>
              <a:t>he </a:t>
            </a:r>
            <a:r>
              <a:rPr lang="en-US" sz="3800" b="1" u="sng" dirty="0">
                <a:solidFill>
                  <a:schemeClr val="bg1"/>
                </a:solidFill>
              </a:rPr>
              <a:t>truth</a:t>
            </a:r>
            <a:r>
              <a:rPr lang="en-US" sz="3800" dirty="0">
                <a:solidFill>
                  <a:schemeClr val="bg1"/>
                </a:solidFill>
              </a:rPr>
              <a:t> of Christ becomes the believer’s </a:t>
            </a:r>
            <a:r>
              <a:rPr lang="en-US" sz="3800" b="1" u="sng" dirty="0">
                <a:solidFill>
                  <a:schemeClr val="bg1"/>
                </a:solidFill>
              </a:rPr>
              <a:t>truth</a:t>
            </a:r>
            <a:r>
              <a:rPr lang="en-US" sz="3800" dirty="0">
                <a:solidFill>
                  <a:schemeClr val="bg1"/>
                </a:solidFill>
              </a:rPr>
              <a:t>; </a:t>
            </a:r>
            <a:endParaRPr lang="en-US" sz="3800" dirty="0" smtClean="0">
              <a:solidFill>
                <a:schemeClr val="bg1"/>
              </a:solidFill>
            </a:endParaRPr>
          </a:p>
          <a:p>
            <a:pPr marL="571500" indent="-571500" algn="just">
              <a:buFont typeface="Wingdings" panose="05000000000000000000" pitchFamily="2" charset="2"/>
              <a:buChar char="§"/>
            </a:pPr>
            <a:r>
              <a:rPr lang="en-US" sz="3800" dirty="0">
                <a:solidFill>
                  <a:schemeClr val="bg1"/>
                </a:solidFill>
              </a:rPr>
              <a:t>T</a:t>
            </a:r>
            <a:r>
              <a:rPr lang="en-US" sz="3800" dirty="0" smtClean="0">
                <a:solidFill>
                  <a:schemeClr val="bg1"/>
                </a:solidFill>
              </a:rPr>
              <a:t>he </a:t>
            </a:r>
            <a:r>
              <a:rPr lang="en-US" sz="3800" b="1" u="sng" dirty="0">
                <a:solidFill>
                  <a:schemeClr val="bg1"/>
                </a:solidFill>
              </a:rPr>
              <a:t>way</a:t>
            </a:r>
            <a:r>
              <a:rPr lang="en-US" sz="3800" dirty="0">
                <a:solidFill>
                  <a:schemeClr val="bg1"/>
                </a:solidFill>
              </a:rPr>
              <a:t> of Christ becomes the believer’s </a:t>
            </a:r>
            <a:r>
              <a:rPr lang="en-US" sz="3800" b="1" u="sng" dirty="0">
                <a:solidFill>
                  <a:schemeClr val="bg1"/>
                </a:solidFill>
              </a:rPr>
              <a:t>way</a:t>
            </a:r>
            <a:r>
              <a:rPr lang="en-US" sz="3800" dirty="0">
                <a:solidFill>
                  <a:schemeClr val="bg1"/>
                </a:solidFill>
              </a:rPr>
              <a:t>. </a:t>
            </a:r>
            <a:endParaRPr lang="en-US" sz="3800" dirty="0" smtClean="0">
              <a:solidFill>
                <a:schemeClr val="bg1"/>
              </a:solidFill>
            </a:endParaRPr>
          </a:p>
          <a:p>
            <a:pPr marL="571500" indent="-571500" algn="just">
              <a:buFont typeface="Wingdings" panose="05000000000000000000" pitchFamily="2" charset="2"/>
              <a:buChar char="§"/>
            </a:pPr>
            <a:r>
              <a:rPr lang="en-US" sz="3800" dirty="0" smtClean="0">
                <a:solidFill>
                  <a:schemeClr val="bg1"/>
                </a:solidFill>
              </a:rPr>
              <a:t>The </a:t>
            </a:r>
            <a:r>
              <a:rPr lang="en-US" sz="3800" b="1" u="sng" dirty="0">
                <a:solidFill>
                  <a:schemeClr val="bg1"/>
                </a:solidFill>
              </a:rPr>
              <a:t>power</a:t>
            </a:r>
            <a:r>
              <a:rPr lang="en-US" sz="3800" dirty="0">
                <a:solidFill>
                  <a:schemeClr val="bg1"/>
                </a:solidFill>
              </a:rPr>
              <a:t> of Christ becomes the believer’s </a:t>
            </a:r>
            <a:r>
              <a:rPr lang="en-US" sz="3800" b="1" u="sng" dirty="0" smtClean="0">
                <a:solidFill>
                  <a:schemeClr val="bg1"/>
                </a:solidFill>
              </a:rPr>
              <a:t>power</a:t>
            </a:r>
            <a:r>
              <a:rPr lang="en-US" sz="3800" dirty="0" smtClean="0">
                <a:solidFill>
                  <a:schemeClr val="bg1"/>
                </a:solidFill>
              </a:rPr>
              <a:t>.</a:t>
            </a:r>
          </a:p>
          <a:p>
            <a:pPr marL="571500" indent="-571500" algn="just">
              <a:buFont typeface="Wingdings" panose="05000000000000000000" pitchFamily="2" charset="2"/>
              <a:buChar char="§"/>
            </a:pPr>
            <a:r>
              <a:rPr lang="en-US" sz="3800" dirty="0">
                <a:solidFill>
                  <a:schemeClr val="bg1"/>
                </a:solidFill>
              </a:rPr>
              <a:t>T</a:t>
            </a:r>
            <a:r>
              <a:rPr lang="en-US" sz="3800" dirty="0" smtClean="0">
                <a:solidFill>
                  <a:schemeClr val="bg1"/>
                </a:solidFill>
              </a:rPr>
              <a:t>he </a:t>
            </a:r>
            <a:r>
              <a:rPr lang="en-US" sz="3800" dirty="0">
                <a:solidFill>
                  <a:schemeClr val="bg1"/>
                </a:solidFill>
              </a:rPr>
              <a:t>strength of Christ becomes </a:t>
            </a:r>
            <a:r>
              <a:rPr lang="en-US" sz="3800" dirty="0" smtClean="0">
                <a:solidFill>
                  <a:schemeClr val="bg1"/>
                </a:solidFill>
              </a:rPr>
              <a:t>the believer’s </a:t>
            </a:r>
            <a:r>
              <a:rPr lang="en-US" sz="3800" b="1" u="sng" dirty="0" smtClean="0">
                <a:solidFill>
                  <a:schemeClr val="bg1"/>
                </a:solidFill>
              </a:rPr>
              <a:t>strength</a:t>
            </a:r>
            <a:r>
              <a:rPr lang="en-US" sz="3800"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8170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50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3000"/>
                            </p:stCondLst>
                            <p:childTnLst>
                              <p:par>
                                <p:cTn id="21" presetID="10" presetClass="entr" presetSubtype="0" fill="hold" grpId="0" nodeType="afterEffect">
                                  <p:stCondLst>
                                    <p:cond delay="1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2:14-15</a:t>
            </a:r>
            <a:endParaRPr lang="en-US" sz="4800" dirty="0" smtClean="0">
              <a:solidFill>
                <a:schemeClr val="bg1"/>
              </a:solidFill>
            </a:endParaRP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4400" i="1" dirty="0">
                <a:solidFill>
                  <a:schemeClr val="bg1"/>
                </a:solidFill>
              </a:rPr>
              <a:t>“14 Therefore, since the children share in flesh and blood, He Himself </a:t>
            </a:r>
            <a:r>
              <a:rPr lang="en-US" sz="4400" i="1" dirty="0" smtClean="0">
                <a:solidFill>
                  <a:schemeClr val="bg1"/>
                </a:solidFill>
              </a:rPr>
              <a:t>likewise </a:t>
            </a:r>
            <a:r>
              <a:rPr lang="en-US" sz="4400" i="1" dirty="0">
                <a:solidFill>
                  <a:schemeClr val="bg1"/>
                </a:solidFill>
              </a:rPr>
              <a:t>also partook of the same, that through death He might render powerless him who had the power of death, that is, the devil, 15 and might free those who through fear of death were subject to slavery all their lives.”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3677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6:10</a:t>
            </a:r>
            <a:endParaRPr lang="en-US" sz="4800" dirty="0">
              <a:solidFill>
                <a:schemeClr val="bg1"/>
              </a:solidFill>
            </a:endParaRPr>
          </a:p>
        </p:txBody>
      </p:sp>
      <p:sp>
        <p:nvSpPr>
          <p:cNvPr id="10" name="TextBox 9"/>
          <p:cNvSpPr txBox="1"/>
          <p:nvPr/>
        </p:nvSpPr>
        <p:spPr>
          <a:xfrm>
            <a:off x="304800" y="914400"/>
            <a:ext cx="8610600" cy="5478423"/>
          </a:xfrm>
          <a:prstGeom prst="rect">
            <a:avLst/>
          </a:prstGeom>
          <a:noFill/>
        </p:spPr>
        <p:txBody>
          <a:bodyPr wrap="square" rtlCol="0">
            <a:spAutoFit/>
          </a:bodyPr>
          <a:lstStyle/>
          <a:p>
            <a:pPr algn="just"/>
            <a:r>
              <a:rPr lang="en-US" sz="5000" i="1" dirty="0" smtClean="0">
                <a:solidFill>
                  <a:schemeClr val="bg1"/>
                </a:solidFill>
              </a:rPr>
              <a:t>To </a:t>
            </a:r>
            <a:r>
              <a:rPr lang="en-US" sz="5000" i="1" dirty="0">
                <a:solidFill>
                  <a:schemeClr val="bg1"/>
                </a:solidFill>
              </a:rPr>
              <a:t>be successful in spiritual warfare we must </a:t>
            </a:r>
            <a:r>
              <a:rPr lang="en-US" sz="5000" i="1" dirty="0" smtClean="0">
                <a:solidFill>
                  <a:schemeClr val="bg1"/>
                </a:solidFill>
              </a:rPr>
              <a:t>consider:</a:t>
            </a: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smtClean="0">
                <a:solidFill>
                  <a:schemeClr val="bg1"/>
                </a:solidFill>
              </a:rPr>
              <a:t>summons</a:t>
            </a:r>
            <a:r>
              <a:rPr lang="en-US" sz="5000" i="1" dirty="0" smtClean="0">
                <a:solidFill>
                  <a:schemeClr val="bg1"/>
                </a:solidFill>
              </a:rPr>
              <a:t>,</a:t>
            </a: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a:solidFill>
                  <a:schemeClr val="bg1"/>
                </a:solidFill>
              </a:rPr>
              <a:t>source</a:t>
            </a:r>
            <a:r>
              <a:rPr lang="en-US" sz="5000" i="1" dirty="0">
                <a:solidFill>
                  <a:schemeClr val="bg1"/>
                </a:solidFill>
              </a:rPr>
              <a:t>, and </a:t>
            </a:r>
            <a:endParaRPr lang="en-US" sz="5000" i="1" dirty="0" smtClean="0">
              <a:solidFill>
                <a:schemeClr val="bg1"/>
              </a:solidFill>
            </a:endParaRP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a:solidFill>
                  <a:schemeClr val="bg1"/>
                </a:solidFill>
              </a:rPr>
              <a:t>substance</a:t>
            </a:r>
            <a:r>
              <a:rPr lang="en-US" sz="5000" i="1" dirty="0">
                <a:solidFill>
                  <a:schemeClr val="bg1"/>
                </a:solidFill>
              </a:rPr>
              <a:t> </a:t>
            </a:r>
            <a:endParaRPr lang="en-US" sz="5000" i="1" dirty="0" smtClean="0">
              <a:solidFill>
                <a:schemeClr val="bg1"/>
              </a:solidFill>
            </a:endParaRPr>
          </a:p>
          <a:p>
            <a:pPr algn="just"/>
            <a:r>
              <a:rPr lang="en-US" sz="5000" i="1" dirty="0" smtClean="0">
                <a:solidFill>
                  <a:schemeClr val="bg1"/>
                </a:solidFill>
              </a:rPr>
              <a:t>of </a:t>
            </a:r>
            <a:r>
              <a:rPr lang="en-US" sz="5000" i="1" dirty="0">
                <a:solidFill>
                  <a:schemeClr val="bg1"/>
                </a:solidFill>
              </a:rPr>
              <a:t>the power necessary for battle</a:t>
            </a:r>
            <a:r>
              <a:rPr lang="en-US" sz="5000" i="1" dirty="0" smtClean="0">
                <a:solidFill>
                  <a:schemeClr val="bg1"/>
                </a:solidFill>
              </a:rPr>
              <a:t>.</a:t>
            </a:r>
            <a:endParaRPr lang="en-US" sz="5000" i="1" dirty="0">
              <a:solidFill>
                <a:schemeClr val="bg1"/>
              </a:solidFill>
            </a:endParaRPr>
          </a:p>
        </p:txBody>
      </p:sp>
    </p:spTree>
    <p:extLst>
      <p:ext uri="{BB962C8B-B14F-4D97-AF65-F5344CB8AC3E}">
        <p14:creationId xmlns:p14="http://schemas.microsoft.com/office/powerpoint/2010/main" val="7891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To engage in Spiritual Battle…</a:t>
            </a:r>
            <a:endParaRPr lang="en-US" sz="4800" dirty="0" smtClean="0">
              <a:solidFill>
                <a:schemeClr val="bg1"/>
              </a:solidFill>
            </a:endParaRPr>
          </a:p>
        </p:txBody>
      </p:sp>
      <p:sp>
        <p:nvSpPr>
          <p:cNvPr id="10" name="TextBox 9"/>
          <p:cNvSpPr txBox="1"/>
          <p:nvPr/>
        </p:nvSpPr>
        <p:spPr>
          <a:xfrm>
            <a:off x="304800" y="838200"/>
            <a:ext cx="8610600" cy="4801314"/>
          </a:xfrm>
          <a:prstGeom prst="rect">
            <a:avLst/>
          </a:prstGeom>
          <a:noFill/>
        </p:spPr>
        <p:txBody>
          <a:bodyPr wrap="square" rtlCol="0">
            <a:spAutoFit/>
          </a:bodyPr>
          <a:lstStyle/>
          <a:p>
            <a:pPr marL="514350" indent="-514350" algn="just">
              <a:buAutoNum type="arabicPeriod"/>
            </a:pPr>
            <a:r>
              <a:rPr lang="en-US" sz="3400" dirty="0" smtClean="0">
                <a:solidFill>
                  <a:schemeClr val="bg1"/>
                </a:solidFill>
              </a:rPr>
              <a:t>We must be born again (Acts 16:31; Hebrews 2:14-15)</a:t>
            </a:r>
          </a:p>
          <a:p>
            <a:pPr marL="514350" indent="-514350" algn="just">
              <a:buAutoNum type="arabicPeriod"/>
            </a:pPr>
            <a:r>
              <a:rPr lang="en-US" sz="3400" dirty="0" smtClean="0">
                <a:solidFill>
                  <a:schemeClr val="bg1"/>
                </a:solidFill>
              </a:rPr>
              <a:t>We must be waking an a manner worthy of the Lord and of our calling… (Ephesians 4:1; 1 John 2:6)</a:t>
            </a:r>
          </a:p>
          <a:p>
            <a:pPr marL="514350" indent="-514350" algn="just">
              <a:buAutoNum type="arabicPeriod"/>
            </a:pPr>
            <a:r>
              <a:rPr lang="en-US" sz="3400" dirty="0" smtClean="0">
                <a:solidFill>
                  <a:schemeClr val="bg1"/>
                </a:solidFill>
              </a:rPr>
              <a:t>We must be immersed in the Word of God (Colossians 3:16)</a:t>
            </a:r>
          </a:p>
          <a:p>
            <a:pPr marL="514350" indent="-514350" algn="just">
              <a:buAutoNum type="arabicPeriod"/>
            </a:pPr>
            <a:r>
              <a:rPr lang="en-US" sz="3400" dirty="0" smtClean="0">
                <a:solidFill>
                  <a:schemeClr val="bg1"/>
                </a:solidFill>
              </a:rPr>
              <a:t>We must be meditating in and on the Word of God (Joshua 1:6-8)</a:t>
            </a:r>
            <a:endParaRPr lang="en-US" sz="3400" dirty="0">
              <a:solidFill>
                <a:schemeClr val="bg1"/>
              </a:solidFill>
            </a:endParaRPr>
          </a:p>
        </p:txBody>
      </p:sp>
    </p:spTree>
    <p:extLst>
      <p:ext uri="{BB962C8B-B14F-4D97-AF65-F5344CB8AC3E}">
        <p14:creationId xmlns:p14="http://schemas.microsoft.com/office/powerpoint/2010/main" val="39566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Joshua 1:6-8</a:t>
            </a:r>
            <a:endParaRPr lang="en-US" sz="4800" dirty="0" smtClean="0">
              <a:solidFill>
                <a:schemeClr val="bg1"/>
              </a:solidFill>
            </a:endParaRPr>
          </a:p>
        </p:txBody>
      </p:sp>
      <p:sp>
        <p:nvSpPr>
          <p:cNvPr id="10" name="TextBox 9"/>
          <p:cNvSpPr txBox="1"/>
          <p:nvPr/>
        </p:nvSpPr>
        <p:spPr>
          <a:xfrm>
            <a:off x="304800" y="838200"/>
            <a:ext cx="8610600" cy="6001643"/>
          </a:xfrm>
          <a:prstGeom prst="rect">
            <a:avLst/>
          </a:prstGeom>
          <a:noFill/>
        </p:spPr>
        <p:txBody>
          <a:bodyPr wrap="square" rtlCol="0">
            <a:spAutoFit/>
          </a:bodyPr>
          <a:lstStyle/>
          <a:p>
            <a:pPr algn="just"/>
            <a:r>
              <a:rPr lang="en-US" sz="3200" i="1" dirty="0" smtClean="0">
                <a:solidFill>
                  <a:schemeClr val="bg1"/>
                </a:solidFill>
              </a:rPr>
              <a:t>6 </a:t>
            </a:r>
            <a:r>
              <a:rPr lang="en-US" sz="3200" i="1" dirty="0">
                <a:solidFill>
                  <a:schemeClr val="bg1"/>
                </a:solidFill>
              </a:rPr>
              <a:t>Be strong and courageous, for you shall give this people possession of the land which I swore to their fathers to give them. 7 Only be strong and very courageous; be careful to do according to all the law which Moses My servant commanded you; do not turn from it to the right or to the left, so that you may have success wherever you go. 8 This book of the law shall not depart from your mouth, but you shall meditate on it day and night, so that you may be careful to do according to all that is written in it; for then you will make your way prosperous, and then you will have success</a:t>
            </a:r>
            <a:r>
              <a:rPr lang="en-US" sz="3200" i="1"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0564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6:10-13</a:t>
            </a:r>
          </a:p>
        </p:txBody>
      </p:sp>
      <p:sp>
        <p:nvSpPr>
          <p:cNvPr id="10" name="TextBox 9"/>
          <p:cNvSpPr txBox="1"/>
          <p:nvPr/>
        </p:nvSpPr>
        <p:spPr>
          <a:xfrm>
            <a:off x="304800" y="838200"/>
            <a:ext cx="8610600" cy="5509200"/>
          </a:xfrm>
          <a:prstGeom prst="rect">
            <a:avLst/>
          </a:prstGeom>
          <a:noFill/>
        </p:spPr>
        <p:txBody>
          <a:bodyPr wrap="square" rtlCol="0">
            <a:spAutoFit/>
          </a:bodyPr>
          <a:lstStyle/>
          <a:p>
            <a:pPr algn="just"/>
            <a:r>
              <a:rPr lang="en-US" sz="4400" dirty="0">
                <a:solidFill>
                  <a:schemeClr val="bg1"/>
                </a:solidFill>
              </a:rPr>
              <a:t>P</a:t>
            </a:r>
            <a:r>
              <a:rPr lang="en-US" sz="4400" dirty="0" smtClean="0">
                <a:solidFill>
                  <a:schemeClr val="bg1"/>
                </a:solidFill>
              </a:rPr>
              <a:t>recept 1 </a:t>
            </a:r>
            <a:r>
              <a:rPr lang="en-US" sz="4400" dirty="0">
                <a:solidFill>
                  <a:schemeClr val="bg1"/>
                </a:solidFill>
              </a:rPr>
              <a:t>of 3, </a:t>
            </a:r>
            <a:r>
              <a:rPr lang="en-US" sz="4400" i="1" dirty="0">
                <a:solidFill>
                  <a:schemeClr val="bg1"/>
                </a:solidFill>
              </a:rPr>
              <a:t>“Be strong in the Lord and in the strength of His might…”</a:t>
            </a:r>
            <a:r>
              <a:rPr lang="en-US" sz="4400" dirty="0">
                <a:solidFill>
                  <a:schemeClr val="bg1"/>
                </a:solidFill>
              </a:rPr>
              <a:t> or better </a:t>
            </a:r>
            <a:r>
              <a:rPr lang="en-US" sz="4400" dirty="0" smtClean="0">
                <a:solidFill>
                  <a:schemeClr val="bg1"/>
                </a:solidFill>
              </a:rPr>
              <a:t>yet: </a:t>
            </a:r>
          </a:p>
          <a:p>
            <a:pPr algn="just"/>
            <a:endParaRPr lang="en-US" sz="4400" i="1" dirty="0">
              <a:solidFill>
                <a:schemeClr val="bg1"/>
              </a:solidFill>
            </a:endParaRPr>
          </a:p>
          <a:p>
            <a:pPr algn="just"/>
            <a:r>
              <a:rPr lang="en-US" sz="4400" i="1" dirty="0" smtClean="0">
                <a:solidFill>
                  <a:schemeClr val="bg1"/>
                </a:solidFill>
              </a:rPr>
              <a:t>“</a:t>
            </a:r>
            <a:r>
              <a:rPr lang="en-US" sz="4400" i="1" dirty="0">
                <a:solidFill>
                  <a:schemeClr val="bg1"/>
                </a:solidFill>
              </a:rPr>
              <a:t>Be continually empowered in the Lord and in the absolute </a:t>
            </a:r>
            <a:r>
              <a:rPr lang="en-US" sz="4400" i="1" dirty="0" smtClean="0">
                <a:solidFill>
                  <a:schemeClr val="bg1"/>
                </a:solidFill>
              </a:rPr>
              <a:t>ability, authority </a:t>
            </a:r>
            <a:r>
              <a:rPr lang="en-US" sz="4400" i="1" dirty="0">
                <a:solidFill>
                  <a:schemeClr val="bg1"/>
                </a:solidFill>
              </a:rPr>
              <a:t>and dominion of His infinite might.”</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89959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6:10-11</a:t>
            </a:r>
          </a:p>
        </p:txBody>
      </p:sp>
      <p:sp>
        <p:nvSpPr>
          <p:cNvPr id="10" name="TextBox 9"/>
          <p:cNvSpPr txBox="1"/>
          <p:nvPr/>
        </p:nvSpPr>
        <p:spPr>
          <a:xfrm>
            <a:off x="304800" y="838200"/>
            <a:ext cx="8610600" cy="3477875"/>
          </a:xfrm>
          <a:prstGeom prst="rect">
            <a:avLst/>
          </a:prstGeom>
          <a:noFill/>
        </p:spPr>
        <p:txBody>
          <a:bodyPr wrap="square" rtlCol="0">
            <a:spAutoFit/>
          </a:bodyPr>
          <a:lstStyle/>
          <a:p>
            <a:pPr algn="just"/>
            <a:r>
              <a:rPr lang="en-US" sz="4400" i="1" dirty="0">
                <a:solidFill>
                  <a:schemeClr val="bg1"/>
                </a:solidFill>
              </a:rPr>
              <a:t>10 Finally, be strong in the Lord and in the strength of His might. 11 Put on the full armor of God, so that you will be able to stand firm against the schemes of the devil. </a:t>
            </a:r>
            <a:endParaRPr lang="en-US" sz="4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6:12-13</a:t>
            </a: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John 4:4</a:t>
            </a:r>
            <a:endParaRPr lang="en-US" sz="4800" dirty="0" smtClean="0">
              <a:solidFill>
                <a:schemeClr val="bg1"/>
              </a:solidFill>
            </a:endParaRPr>
          </a:p>
        </p:txBody>
      </p:sp>
      <p:sp>
        <p:nvSpPr>
          <p:cNvPr id="10" name="TextBox 9"/>
          <p:cNvSpPr txBox="1"/>
          <p:nvPr/>
        </p:nvSpPr>
        <p:spPr>
          <a:xfrm>
            <a:off x="304800" y="838200"/>
            <a:ext cx="8610600" cy="4247317"/>
          </a:xfrm>
          <a:prstGeom prst="rect">
            <a:avLst/>
          </a:prstGeom>
          <a:noFill/>
        </p:spPr>
        <p:txBody>
          <a:bodyPr wrap="square" rtlCol="0">
            <a:spAutoFit/>
          </a:bodyPr>
          <a:lstStyle/>
          <a:p>
            <a:pPr algn="just"/>
            <a:r>
              <a:rPr lang="en-US" sz="5400" i="1" dirty="0">
                <a:solidFill>
                  <a:schemeClr val="bg1"/>
                </a:solidFill>
              </a:rPr>
              <a:t>“You are from God, little children, and have overcome them; because greater is He who is in you than he who is in the world.”</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25499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ctr"/>
            <a:r>
              <a:rPr lang="en-US" sz="3600" dirty="0" smtClean="0">
                <a:solidFill>
                  <a:schemeClr val="bg1"/>
                </a:solidFill>
              </a:rPr>
              <a:t>God’s 3-2-1 Battle Plan For Spiritual Warfare</a:t>
            </a:r>
            <a:endParaRPr lang="en-US" sz="3600" dirty="0" smtClean="0">
              <a:solidFill>
                <a:schemeClr val="bg1"/>
              </a:solidFill>
            </a:endParaRPr>
          </a:p>
        </p:txBody>
      </p:sp>
      <p:sp>
        <p:nvSpPr>
          <p:cNvPr id="10" name="TextBox 9"/>
          <p:cNvSpPr txBox="1"/>
          <p:nvPr/>
        </p:nvSpPr>
        <p:spPr>
          <a:xfrm>
            <a:off x="304800" y="762000"/>
            <a:ext cx="8610600" cy="5878532"/>
          </a:xfrm>
          <a:prstGeom prst="rect">
            <a:avLst/>
          </a:prstGeom>
          <a:noFill/>
        </p:spPr>
        <p:txBody>
          <a:bodyPr wrap="square" rtlCol="0">
            <a:spAutoFit/>
          </a:bodyPr>
          <a:lstStyle/>
          <a:p>
            <a:pPr algn="ctr"/>
            <a:r>
              <a:rPr lang="en-US" sz="3600" b="1" dirty="0" smtClean="0">
                <a:solidFill>
                  <a:schemeClr val="bg1"/>
                </a:solidFill>
              </a:rPr>
              <a:t>3 precepts</a:t>
            </a:r>
            <a:r>
              <a:rPr lang="en-US" sz="3600" b="1" dirty="0">
                <a:solidFill>
                  <a:schemeClr val="bg1"/>
                </a:solidFill>
              </a:rPr>
              <a:t>; </a:t>
            </a:r>
            <a:r>
              <a:rPr lang="en-US" sz="3600" b="1" dirty="0" smtClean="0">
                <a:solidFill>
                  <a:schemeClr val="bg1"/>
                </a:solidFill>
              </a:rPr>
              <a:t>2 </a:t>
            </a:r>
            <a:r>
              <a:rPr lang="en-US" sz="3600" b="1" dirty="0">
                <a:solidFill>
                  <a:schemeClr val="bg1"/>
                </a:solidFill>
              </a:rPr>
              <a:t>purposes; and </a:t>
            </a:r>
            <a:r>
              <a:rPr lang="en-US" sz="3600" b="1" dirty="0" smtClean="0">
                <a:solidFill>
                  <a:schemeClr val="bg1"/>
                </a:solidFill>
              </a:rPr>
              <a:t>1 </a:t>
            </a:r>
            <a:r>
              <a:rPr lang="en-US" sz="3600" b="1" dirty="0">
                <a:solidFill>
                  <a:schemeClr val="bg1"/>
                </a:solidFill>
              </a:rPr>
              <a:t>predicament.  </a:t>
            </a:r>
            <a:endParaRPr lang="en-US" sz="3600" b="1"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three </a:t>
            </a:r>
            <a:r>
              <a:rPr lang="en-US" sz="3400" b="1" u="sng" dirty="0" smtClean="0">
                <a:solidFill>
                  <a:schemeClr val="bg1"/>
                </a:solidFill>
              </a:rPr>
              <a:t>precepts</a:t>
            </a:r>
            <a:r>
              <a:rPr lang="en-US" sz="3400" dirty="0" smtClean="0">
                <a:solidFill>
                  <a:schemeClr val="bg1"/>
                </a:solidFill>
              </a:rPr>
              <a:t> (commands): </a:t>
            </a:r>
            <a:r>
              <a:rPr lang="en-US" sz="3400" i="1" dirty="0">
                <a:solidFill>
                  <a:schemeClr val="bg1"/>
                </a:solidFill>
              </a:rPr>
              <a:t>“Be </a:t>
            </a:r>
            <a:r>
              <a:rPr lang="en-US" sz="3400" i="1" dirty="0" smtClean="0">
                <a:solidFill>
                  <a:schemeClr val="bg1"/>
                </a:solidFill>
              </a:rPr>
              <a:t>strong…”</a:t>
            </a:r>
            <a:r>
              <a:rPr lang="en-US" sz="3400" dirty="0" smtClean="0">
                <a:solidFill>
                  <a:schemeClr val="bg1"/>
                </a:solidFill>
              </a:rPr>
              <a:t> </a:t>
            </a:r>
            <a:r>
              <a:rPr lang="en-US" sz="3400" dirty="0">
                <a:solidFill>
                  <a:schemeClr val="bg1"/>
                </a:solidFill>
              </a:rPr>
              <a:t>(v.10a); </a:t>
            </a:r>
            <a:r>
              <a:rPr lang="en-US" sz="3400" i="1" dirty="0">
                <a:solidFill>
                  <a:schemeClr val="bg1"/>
                </a:solidFill>
              </a:rPr>
              <a:t>“Put </a:t>
            </a:r>
            <a:r>
              <a:rPr lang="en-US" sz="3400" i="1" dirty="0" smtClean="0">
                <a:solidFill>
                  <a:schemeClr val="bg1"/>
                </a:solidFill>
              </a:rPr>
              <a:t>on…”</a:t>
            </a:r>
            <a:r>
              <a:rPr lang="en-US" sz="3400" dirty="0" smtClean="0">
                <a:solidFill>
                  <a:schemeClr val="bg1"/>
                </a:solidFill>
              </a:rPr>
              <a:t> </a:t>
            </a:r>
            <a:r>
              <a:rPr lang="en-US" sz="3400" dirty="0">
                <a:solidFill>
                  <a:schemeClr val="bg1"/>
                </a:solidFill>
              </a:rPr>
              <a:t>(v. 11a); and </a:t>
            </a:r>
            <a:r>
              <a:rPr lang="en-US" sz="3400" i="1" dirty="0">
                <a:solidFill>
                  <a:schemeClr val="bg1"/>
                </a:solidFill>
              </a:rPr>
              <a:t>“take </a:t>
            </a:r>
            <a:r>
              <a:rPr lang="en-US" sz="3400" i="1" dirty="0" smtClean="0">
                <a:solidFill>
                  <a:schemeClr val="bg1"/>
                </a:solidFill>
              </a:rPr>
              <a:t>up…”</a:t>
            </a:r>
            <a:r>
              <a:rPr lang="en-US" sz="3400" dirty="0" smtClean="0">
                <a:solidFill>
                  <a:schemeClr val="bg1"/>
                </a:solidFill>
              </a:rPr>
              <a:t> </a:t>
            </a:r>
            <a:r>
              <a:rPr lang="en-US" sz="3400" dirty="0">
                <a:solidFill>
                  <a:schemeClr val="bg1"/>
                </a:solidFill>
              </a:rPr>
              <a:t>(v.13a).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two </a:t>
            </a:r>
            <a:r>
              <a:rPr lang="en-US" sz="3400" b="1" u="sng" dirty="0">
                <a:solidFill>
                  <a:schemeClr val="bg1"/>
                </a:solidFill>
              </a:rPr>
              <a:t>purposes</a:t>
            </a:r>
            <a:r>
              <a:rPr lang="en-US" sz="3400" dirty="0">
                <a:solidFill>
                  <a:schemeClr val="bg1"/>
                </a:solidFill>
              </a:rPr>
              <a:t> </a:t>
            </a:r>
            <a:r>
              <a:rPr lang="en-US" sz="3400" dirty="0" smtClean="0">
                <a:solidFill>
                  <a:schemeClr val="bg1"/>
                </a:solidFill>
              </a:rPr>
              <a:t>at </a:t>
            </a:r>
            <a:r>
              <a:rPr lang="en-US" sz="3400" dirty="0">
                <a:solidFill>
                  <a:schemeClr val="bg1"/>
                </a:solidFill>
              </a:rPr>
              <a:t>the end of verses 11, </a:t>
            </a:r>
            <a:r>
              <a:rPr lang="en-US" sz="3400" dirty="0" smtClean="0">
                <a:solidFill>
                  <a:schemeClr val="bg1"/>
                </a:solidFill>
              </a:rPr>
              <a:t>13; </a:t>
            </a:r>
            <a:r>
              <a:rPr lang="en-US" sz="3400" i="1" dirty="0" smtClean="0">
                <a:solidFill>
                  <a:schemeClr val="bg1"/>
                </a:solidFill>
              </a:rPr>
              <a:t>“</a:t>
            </a:r>
            <a:r>
              <a:rPr lang="en-US" sz="3400" i="1" dirty="0">
                <a:solidFill>
                  <a:schemeClr val="bg1"/>
                </a:solidFill>
              </a:rPr>
              <a:t>so that you will be able to stand firm…”</a:t>
            </a:r>
            <a:r>
              <a:rPr lang="en-US" sz="3400" dirty="0">
                <a:solidFill>
                  <a:schemeClr val="bg1"/>
                </a:solidFill>
              </a:rPr>
              <a:t> (v.11b); and </a:t>
            </a:r>
            <a:r>
              <a:rPr lang="en-US" sz="3400" i="1" dirty="0">
                <a:solidFill>
                  <a:schemeClr val="bg1"/>
                </a:solidFill>
              </a:rPr>
              <a:t>“so that you will be able to resist in the evil day…” </a:t>
            </a:r>
            <a:r>
              <a:rPr lang="en-US" sz="3400" dirty="0">
                <a:solidFill>
                  <a:schemeClr val="bg1"/>
                </a:solidFill>
              </a:rPr>
              <a:t>(v. 13b).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one </a:t>
            </a:r>
            <a:r>
              <a:rPr lang="en-US" sz="3400" b="1" u="sng" dirty="0">
                <a:solidFill>
                  <a:schemeClr val="bg1"/>
                </a:solidFill>
              </a:rPr>
              <a:t>predicament</a:t>
            </a:r>
            <a:r>
              <a:rPr lang="en-US" sz="3400" dirty="0">
                <a:solidFill>
                  <a:schemeClr val="bg1"/>
                </a:solidFill>
              </a:rPr>
              <a:t> </a:t>
            </a:r>
            <a:r>
              <a:rPr lang="en-US" sz="3400" dirty="0" smtClean="0">
                <a:solidFill>
                  <a:schemeClr val="bg1"/>
                </a:solidFill>
              </a:rPr>
              <a:t>in </a:t>
            </a:r>
            <a:r>
              <a:rPr lang="en-US" sz="3400" dirty="0">
                <a:solidFill>
                  <a:schemeClr val="bg1"/>
                </a:solidFill>
              </a:rPr>
              <a:t>verse 12, that </a:t>
            </a:r>
            <a:r>
              <a:rPr lang="en-US" sz="3400" i="1" dirty="0">
                <a:solidFill>
                  <a:schemeClr val="bg1"/>
                </a:solidFill>
              </a:rPr>
              <a:t>“our struggle…is against the spiritual forces of wickedness in the heavenly places.”</a:t>
            </a:r>
            <a:endParaRPr lang="en-US" sz="3400" dirty="0">
              <a:solidFill>
                <a:schemeClr val="bg1"/>
              </a:solidFill>
            </a:endParaRPr>
          </a:p>
        </p:txBody>
      </p:sp>
    </p:spTree>
    <p:extLst>
      <p:ext uri="{BB962C8B-B14F-4D97-AF65-F5344CB8AC3E}">
        <p14:creationId xmlns:p14="http://schemas.microsoft.com/office/powerpoint/2010/main" val="4238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750"/>
                                        <p:tgtEl>
                                          <p:spTgt spid="10">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4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11000"/>
                            </p:stCondLst>
                            <p:childTnLst>
                              <p:par>
                                <p:cTn id="13" presetID="10" presetClass="entr" presetSubtype="0" fill="hold" grpId="0" nodeType="afterEffect">
                                  <p:stCondLst>
                                    <p:cond delay="2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2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6:10</a:t>
            </a:r>
            <a:endParaRPr lang="en-US" sz="4800" dirty="0">
              <a:solidFill>
                <a:schemeClr val="bg1"/>
              </a:solidFill>
            </a:endParaRPr>
          </a:p>
        </p:txBody>
      </p:sp>
      <p:sp>
        <p:nvSpPr>
          <p:cNvPr id="10" name="TextBox 9"/>
          <p:cNvSpPr txBox="1"/>
          <p:nvPr/>
        </p:nvSpPr>
        <p:spPr>
          <a:xfrm>
            <a:off x="304800" y="914400"/>
            <a:ext cx="8610600" cy="5478423"/>
          </a:xfrm>
          <a:prstGeom prst="rect">
            <a:avLst/>
          </a:prstGeom>
          <a:noFill/>
        </p:spPr>
        <p:txBody>
          <a:bodyPr wrap="square" rtlCol="0">
            <a:spAutoFit/>
          </a:bodyPr>
          <a:lstStyle/>
          <a:p>
            <a:pPr algn="just"/>
            <a:r>
              <a:rPr lang="en-US" sz="5000" i="1" dirty="0" smtClean="0">
                <a:solidFill>
                  <a:schemeClr val="bg1"/>
                </a:solidFill>
              </a:rPr>
              <a:t>To </a:t>
            </a:r>
            <a:r>
              <a:rPr lang="en-US" sz="5000" i="1" dirty="0">
                <a:solidFill>
                  <a:schemeClr val="bg1"/>
                </a:solidFill>
              </a:rPr>
              <a:t>be successful in spiritual warfare we must </a:t>
            </a:r>
            <a:r>
              <a:rPr lang="en-US" sz="5000" i="1" dirty="0" smtClean="0">
                <a:solidFill>
                  <a:schemeClr val="bg1"/>
                </a:solidFill>
              </a:rPr>
              <a:t>consider:</a:t>
            </a: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smtClean="0">
                <a:solidFill>
                  <a:schemeClr val="bg1"/>
                </a:solidFill>
              </a:rPr>
              <a:t>summons</a:t>
            </a:r>
            <a:r>
              <a:rPr lang="en-US" sz="5000" i="1" dirty="0" smtClean="0">
                <a:solidFill>
                  <a:schemeClr val="bg1"/>
                </a:solidFill>
              </a:rPr>
              <a:t>,</a:t>
            </a: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a:solidFill>
                  <a:schemeClr val="bg1"/>
                </a:solidFill>
              </a:rPr>
              <a:t>source</a:t>
            </a:r>
            <a:r>
              <a:rPr lang="en-US" sz="5000" i="1" dirty="0">
                <a:solidFill>
                  <a:schemeClr val="bg1"/>
                </a:solidFill>
              </a:rPr>
              <a:t>, and </a:t>
            </a:r>
            <a:endParaRPr lang="en-US" sz="5000" i="1" dirty="0" smtClean="0">
              <a:solidFill>
                <a:schemeClr val="bg1"/>
              </a:solidFill>
            </a:endParaRPr>
          </a:p>
          <a:p>
            <a:pPr marL="857250" indent="-857250" algn="just">
              <a:buFont typeface="Wingdings" panose="05000000000000000000" pitchFamily="2" charset="2"/>
              <a:buChar char="§"/>
            </a:pPr>
            <a:r>
              <a:rPr lang="en-US" sz="5000" i="1" dirty="0" smtClean="0">
                <a:solidFill>
                  <a:schemeClr val="bg1"/>
                </a:solidFill>
              </a:rPr>
              <a:t>the </a:t>
            </a:r>
            <a:r>
              <a:rPr lang="en-US" sz="5000" b="1" i="1" u="sng" dirty="0">
                <a:solidFill>
                  <a:schemeClr val="bg1"/>
                </a:solidFill>
              </a:rPr>
              <a:t>substance</a:t>
            </a:r>
            <a:r>
              <a:rPr lang="en-US" sz="5000" i="1" dirty="0">
                <a:solidFill>
                  <a:schemeClr val="bg1"/>
                </a:solidFill>
              </a:rPr>
              <a:t> </a:t>
            </a:r>
            <a:endParaRPr lang="en-US" sz="5000" i="1" dirty="0" smtClean="0">
              <a:solidFill>
                <a:schemeClr val="bg1"/>
              </a:solidFill>
            </a:endParaRPr>
          </a:p>
          <a:p>
            <a:pPr algn="just"/>
            <a:r>
              <a:rPr lang="en-US" sz="5000" i="1" dirty="0" smtClean="0">
                <a:solidFill>
                  <a:schemeClr val="bg1"/>
                </a:solidFill>
              </a:rPr>
              <a:t>of </a:t>
            </a:r>
            <a:r>
              <a:rPr lang="en-US" sz="5000" i="1" dirty="0">
                <a:solidFill>
                  <a:schemeClr val="bg1"/>
                </a:solidFill>
              </a:rPr>
              <a:t>the power necessary for battle</a:t>
            </a:r>
            <a:r>
              <a:rPr lang="en-US" sz="5000" i="1" dirty="0" smtClean="0">
                <a:solidFill>
                  <a:schemeClr val="bg1"/>
                </a:solidFill>
              </a:rPr>
              <a:t>.</a:t>
            </a:r>
            <a:endParaRPr lang="en-US" sz="50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a:t>
            </a:r>
            <a:r>
              <a:rPr lang="en-US" sz="4400" b="1" dirty="0" smtClean="0">
                <a:solidFill>
                  <a:schemeClr val="bg1"/>
                </a:solidFill>
              </a:rPr>
              <a:t>The summons </a:t>
            </a:r>
            <a:r>
              <a:rPr lang="en-US" sz="4400" b="1" baseline="30000" dirty="0" smtClean="0">
                <a:solidFill>
                  <a:schemeClr val="bg1"/>
                </a:solidFill>
              </a:rPr>
              <a:t>(6:10a)</a:t>
            </a:r>
            <a:endParaRPr lang="en-US" sz="4400" b="1" baseline="30000" dirty="0" smtClean="0">
              <a:solidFill>
                <a:schemeClr val="bg1"/>
              </a:solidFill>
            </a:endParaRP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i="1" dirty="0" smtClean="0">
                <a:solidFill>
                  <a:schemeClr val="bg1"/>
                </a:solidFill>
              </a:rPr>
              <a:t>“</a:t>
            </a:r>
            <a:r>
              <a:rPr lang="en-US" sz="4000" b="1" i="1" dirty="0" smtClean="0">
                <a:solidFill>
                  <a:schemeClr val="bg1"/>
                </a:solidFill>
              </a:rPr>
              <a:t>Be strong</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1828800"/>
            <a:ext cx="8610600" cy="3785652"/>
          </a:xfrm>
          <a:prstGeom prst="rect">
            <a:avLst/>
          </a:prstGeom>
          <a:noFill/>
        </p:spPr>
        <p:txBody>
          <a:bodyPr wrap="square" rtlCol="0">
            <a:spAutoFit/>
          </a:bodyPr>
          <a:lstStyle/>
          <a:p>
            <a:pPr algn="just"/>
            <a:r>
              <a:rPr lang="en-US" sz="4000" i="1" dirty="0" smtClean="0">
                <a:solidFill>
                  <a:schemeClr val="bg1"/>
                </a:solidFill>
              </a:rPr>
              <a:t>“</a:t>
            </a:r>
            <a:r>
              <a:rPr lang="en-US" sz="4000" i="1" dirty="0" err="1" smtClean="0">
                <a:solidFill>
                  <a:schemeClr val="bg1"/>
                </a:solidFill>
              </a:rPr>
              <a:t>e</a:t>
            </a:r>
            <a:r>
              <a:rPr lang="en-US" sz="4000" i="1" dirty="0" err="1" smtClean="0">
                <a:solidFill>
                  <a:schemeClr val="bg1"/>
                </a:solidFill>
              </a:rPr>
              <a:t>ndunamoo</a:t>
            </a:r>
            <a:r>
              <a:rPr lang="en-US" sz="4000" i="1" dirty="0" smtClean="0">
                <a:solidFill>
                  <a:schemeClr val="bg1"/>
                </a:solidFill>
              </a:rPr>
              <a:t>” – </a:t>
            </a:r>
            <a:r>
              <a:rPr lang="en-US" sz="4000" dirty="0" smtClean="0">
                <a:solidFill>
                  <a:schemeClr val="bg1"/>
                </a:solidFill>
              </a:rPr>
              <a:t>to be strengthen in; to be empowered; to be made strong</a:t>
            </a:r>
          </a:p>
          <a:p>
            <a:pPr algn="just"/>
            <a:endParaRPr lang="en-US" sz="4000" dirty="0">
              <a:solidFill>
                <a:schemeClr val="bg1"/>
              </a:solidFill>
            </a:endParaRPr>
          </a:p>
          <a:p>
            <a:pPr algn="just"/>
            <a:r>
              <a:rPr lang="en-US" sz="4000" dirty="0" smtClean="0">
                <a:solidFill>
                  <a:schemeClr val="bg1"/>
                </a:solidFill>
              </a:rPr>
              <a:t>A more literal translation: </a:t>
            </a:r>
          </a:p>
          <a:p>
            <a:pPr algn="just"/>
            <a:r>
              <a:rPr lang="en-US" sz="4000" i="1" dirty="0" smtClean="0">
                <a:solidFill>
                  <a:schemeClr val="bg1"/>
                </a:solidFill>
              </a:rPr>
              <a:t>“</a:t>
            </a:r>
            <a:r>
              <a:rPr lang="en-US" sz="4000" i="1" dirty="0">
                <a:solidFill>
                  <a:schemeClr val="bg1"/>
                </a:solidFill>
              </a:rPr>
              <a:t>Allow yourself to be constantly strengthened…” </a:t>
            </a:r>
            <a:endParaRPr lang="en-US" sz="4000" i="1" dirty="0" smtClean="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250"/>
                                        <p:tgtEl>
                                          <p:spTgt spid="6">
                                            <p:txEl>
                                              <p:pRg st="2" end="2"/>
                                            </p:txEl>
                                          </p:spTgt>
                                        </p:tgtEl>
                                      </p:cBhvr>
                                    </p:animEffect>
                                  </p:childTnLst>
                                </p:cTn>
                              </p:par>
                            </p:childTnLst>
                          </p:cTn>
                        </p:par>
                        <p:par>
                          <p:cTn id="18" fill="hold">
                            <p:stCondLst>
                              <p:cond delay="1250"/>
                            </p:stCondLst>
                            <p:childTnLst>
                              <p:par>
                                <p:cTn id="19" presetID="10" presetClass="entr" presetSubtype="0" fill="hold" grpId="0" nodeType="afterEffect">
                                  <p:stCondLst>
                                    <p:cond delay="75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The source </a:t>
            </a:r>
            <a:r>
              <a:rPr lang="en-US" sz="4400" b="1" baseline="30000" dirty="0" smtClean="0">
                <a:solidFill>
                  <a:schemeClr val="bg1"/>
                </a:solidFill>
              </a:rPr>
              <a:t>(6:10b)</a:t>
            </a:r>
            <a:endParaRPr lang="en-US" sz="4400" b="1" baseline="30000" dirty="0" smtClean="0">
              <a:solidFill>
                <a:schemeClr val="bg1"/>
              </a:solidFill>
            </a:endParaRPr>
          </a:p>
        </p:txBody>
      </p:sp>
      <p:sp>
        <p:nvSpPr>
          <p:cNvPr id="10" name="TextBox 9"/>
          <p:cNvSpPr txBox="1"/>
          <p:nvPr/>
        </p:nvSpPr>
        <p:spPr>
          <a:xfrm>
            <a:off x="304800" y="838200"/>
            <a:ext cx="8610600" cy="769441"/>
          </a:xfrm>
          <a:prstGeom prst="rect">
            <a:avLst/>
          </a:prstGeom>
          <a:noFill/>
        </p:spPr>
        <p:txBody>
          <a:bodyPr wrap="square" rtlCol="0">
            <a:spAutoFit/>
          </a:bodyPr>
          <a:lstStyle/>
          <a:p>
            <a:pPr algn="just"/>
            <a:r>
              <a:rPr lang="en-US" sz="4000" i="1" dirty="0" smtClean="0">
                <a:solidFill>
                  <a:schemeClr val="bg1"/>
                </a:solidFill>
              </a:rPr>
              <a:t>“Be strong </a:t>
            </a:r>
            <a:r>
              <a:rPr lang="en-US" sz="4400" b="1" i="1" dirty="0" smtClean="0">
                <a:solidFill>
                  <a:schemeClr val="bg1"/>
                </a:solidFill>
              </a:rPr>
              <a:t>in the Lord</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1676400"/>
            <a:ext cx="8610600" cy="4401205"/>
          </a:xfrm>
          <a:prstGeom prst="rect">
            <a:avLst/>
          </a:prstGeom>
          <a:noFill/>
        </p:spPr>
        <p:txBody>
          <a:bodyPr wrap="square" rtlCol="0">
            <a:spAutoFit/>
          </a:bodyPr>
          <a:lstStyle/>
          <a:p>
            <a:pPr algn="just"/>
            <a:r>
              <a:rPr lang="en-US" sz="4000" dirty="0" smtClean="0">
                <a:solidFill>
                  <a:schemeClr val="bg1"/>
                </a:solidFill>
              </a:rPr>
              <a:t>This is to </a:t>
            </a:r>
            <a:r>
              <a:rPr lang="en-US" sz="4000" dirty="0">
                <a:solidFill>
                  <a:schemeClr val="bg1"/>
                </a:solidFill>
              </a:rPr>
              <a:t>confess that you are weak and unable to engage in spiritual battle apart from the Lord’s help and provision</a:t>
            </a:r>
            <a:r>
              <a:rPr lang="en-US" sz="4000" dirty="0" smtClean="0">
                <a:solidFill>
                  <a:schemeClr val="bg1"/>
                </a:solidFill>
              </a:rPr>
              <a:t>.</a:t>
            </a:r>
          </a:p>
          <a:p>
            <a:pPr algn="just"/>
            <a:endParaRPr lang="en-US" sz="4000" dirty="0">
              <a:solidFill>
                <a:schemeClr val="bg1"/>
              </a:solidFill>
            </a:endParaRPr>
          </a:p>
          <a:p>
            <a:pPr algn="just"/>
            <a:r>
              <a:rPr lang="en-US" sz="4000" dirty="0" smtClean="0">
                <a:solidFill>
                  <a:schemeClr val="bg1"/>
                </a:solidFill>
              </a:rPr>
              <a:t>A more literal translation:</a:t>
            </a:r>
          </a:p>
          <a:p>
            <a:pPr algn="just"/>
            <a:r>
              <a:rPr lang="en-US" sz="4000" i="1" dirty="0" smtClean="0">
                <a:solidFill>
                  <a:schemeClr val="bg1"/>
                </a:solidFill>
              </a:rPr>
              <a:t>“</a:t>
            </a:r>
            <a:r>
              <a:rPr lang="en-US" sz="4000" i="1" dirty="0">
                <a:solidFill>
                  <a:schemeClr val="bg1"/>
                </a:solidFill>
              </a:rPr>
              <a:t>Be empowered and keep on being empowered in the Lord.”</a:t>
            </a:r>
            <a:r>
              <a:rPr lang="en-US" sz="4000" dirty="0">
                <a:solidFill>
                  <a:schemeClr val="bg1"/>
                </a:solidFill>
              </a:rPr>
              <a:t> </a:t>
            </a:r>
            <a:endParaRPr lang="en-US" sz="4000" dirty="0" smtClean="0">
              <a:solidFill>
                <a:schemeClr val="bg1"/>
              </a:solidFill>
            </a:endParaRPr>
          </a:p>
        </p:txBody>
      </p:sp>
    </p:spTree>
    <p:extLst>
      <p:ext uri="{BB962C8B-B14F-4D97-AF65-F5344CB8AC3E}">
        <p14:creationId xmlns:p14="http://schemas.microsoft.com/office/powerpoint/2010/main" val="20683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250"/>
                                        <p:tgtEl>
                                          <p:spTgt spid="6">
                                            <p:txEl>
                                              <p:pRg st="2" end="2"/>
                                            </p:txEl>
                                          </p:spTgt>
                                        </p:tgtEl>
                                      </p:cBhvr>
                                    </p:animEffect>
                                  </p:childTnLst>
                                </p:cTn>
                              </p:par>
                            </p:childTnLst>
                          </p:cTn>
                        </p:par>
                        <p:par>
                          <p:cTn id="18" fill="hold">
                            <p:stCondLst>
                              <p:cond delay="1250"/>
                            </p:stCondLst>
                            <p:childTnLst>
                              <p:par>
                                <p:cTn id="19" presetID="10" presetClass="entr" presetSubtype="0" fill="hold" grpId="0" nodeType="afterEffect">
                                  <p:stCondLst>
                                    <p:cond delay="75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To be strong in the Lord…</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dirty="0" smtClean="0">
                <a:solidFill>
                  <a:schemeClr val="bg1"/>
                </a:solidFill>
              </a:rPr>
              <a:t>The allowing of ourselves</a:t>
            </a:r>
            <a:r>
              <a:rPr lang="en-US" sz="4000" dirty="0">
                <a:solidFill>
                  <a:schemeClr val="bg1"/>
                </a:solidFill>
              </a:rPr>
              <a:t>, </a:t>
            </a:r>
            <a:r>
              <a:rPr lang="en-US" sz="4000" dirty="0" smtClean="0">
                <a:solidFill>
                  <a:schemeClr val="bg1"/>
                </a:solidFill>
              </a:rPr>
              <a:t>the putting </a:t>
            </a:r>
            <a:r>
              <a:rPr lang="en-US" sz="4000" dirty="0">
                <a:solidFill>
                  <a:schemeClr val="bg1"/>
                </a:solidFill>
              </a:rPr>
              <a:t>ourselves in a position to be exercised in the Lord; not weak, mediocre, complacent, pathetic, anemic, apathetic, or anything that would render us useless or unfit in the Lord; but rather useful and fit for the Lord’s service.  To be strong in the Lord </a:t>
            </a:r>
            <a:r>
              <a:rPr lang="en-US" sz="4000" dirty="0" smtClean="0">
                <a:solidFill>
                  <a:schemeClr val="bg1"/>
                </a:solidFill>
              </a:rPr>
              <a:t>is to </a:t>
            </a:r>
            <a:r>
              <a:rPr lang="en-US" sz="4000" dirty="0">
                <a:solidFill>
                  <a:schemeClr val="bg1"/>
                </a:solidFill>
              </a:rPr>
              <a:t>be in right relationship to Him. </a:t>
            </a:r>
          </a:p>
        </p:txBody>
      </p:sp>
    </p:spTree>
    <p:extLst>
      <p:ext uri="{BB962C8B-B14F-4D97-AF65-F5344CB8AC3E}">
        <p14:creationId xmlns:p14="http://schemas.microsoft.com/office/powerpoint/2010/main" val="2886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21747</TotalTime>
  <Words>1004</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647</cp:revision>
  <dcterms:created xsi:type="dcterms:W3CDTF">2013-08-08T16:28:40Z</dcterms:created>
  <dcterms:modified xsi:type="dcterms:W3CDTF">2017-05-06T17:48:59Z</dcterms:modified>
</cp:coreProperties>
</file>