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455" r:id="rId2"/>
    <p:sldId id="818" r:id="rId3"/>
    <p:sldId id="1497" r:id="rId4"/>
    <p:sldId id="1507" r:id="rId5"/>
    <p:sldId id="1402" r:id="rId6"/>
    <p:sldId id="1419" r:id="rId7"/>
    <p:sldId id="1508" r:id="rId8"/>
    <p:sldId id="1509" r:id="rId9"/>
    <p:sldId id="1510" r:id="rId10"/>
    <p:sldId id="1511" r:id="rId11"/>
    <p:sldId id="1512" r:id="rId12"/>
    <p:sldId id="1513" r:id="rId13"/>
    <p:sldId id="1514" r:id="rId14"/>
    <p:sldId id="1515" r:id="rId15"/>
    <p:sldId id="1516" r:id="rId16"/>
    <p:sldId id="1517" r:id="rId17"/>
    <p:sldId id="1506" r:id="rId18"/>
    <p:sldId id="1518" r:id="rId19"/>
    <p:sldId id="1519" r:id="rId20"/>
    <p:sldId id="1521" r:id="rId21"/>
    <p:sldId id="1520" r:id="rId22"/>
    <p:sldId id="1522" r:id="rId23"/>
    <p:sldId id="1523" r:id="rId24"/>
    <p:sldId id="1524" r:id="rId25"/>
    <p:sldId id="85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4/29/2017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4/29/2017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dirty="0" smtClean="0">
                <a:solidFill>
                  <a:schemeClr val="bg1"/>
                </a:solidFill>
              </a:rPr>
              <a:t>II.   In </a:t>
            </a:r>
            <a:r>
              <a:rPr lang="en-US" sz="4000" dirty="0" smtClean="0">
                <a:solidFill>
                  <a:schemeClr val="bg1"/>
                </a:solidFill>
              </a:rPr>
              <a:t>light of the </a:t>
            </a:r>
            <a:r>
              <a:rPr lang="en-US" sz="4000" b="1" u="sng" dirty="0" smtClean="0">
                <a:solidFill>
                  <a:schemeClr val="bg1"/>
                </a:solidFill>
              </a:rPr>
              <a:t>duty</a:t>
            </a:r>
            <a:r>
              <a:rPr lang="en-US" sz="4000" dirty="0" smtClean="0">
                <a:solidFill>
                  <a:schemeClr val="bg1"/>
                </a:solidFill>
              </a:rPr>
              <a:t> of the faithful </a:t>
            </a:r>
            <a:r>
              <a:rPr lang="en-US" sz="4000" baseline="30000" dirty="0" smtClean="0">
                <a:solidFill>
                  <a:schemeClr val="bg1"/>
                </a:solidFill>
              </a:rPr>
              <a:t>(4-6)</a:t>
            </a:r>
            <a:endParaRPr lang="en-US" sz="4000" baseline="30000" dirty="0" smtClean="0">
              <a:solidFill>
                <a:schemeClr val="bg1"/>
              </a:solidFill>
            </a:endParaRPr>
          </a:p>
        </p:txBody>
      </p:sp>
      <p:sp>
        <p:nvSpPr>
          <p:cNvPr id="10" name="TextBox 9"/>
          <p:cNvSpPr txBox="1"/>
          <p:nvPr/>
        </p:nvSpPr>
        <p:spPr>
          <a:xfrm>
            <a:off x="304800" y="838200"/>
            <a:ext cx="8610600" cy="2308324"/>
          </a:xfrm>
          <a:prstGeom prst="rect">
            <a:avLst/>
          </a:prstGeom>
          <a:noFill/>
        </p:spPr>
        <p:txBody>
          <a:bodyPr wrap="square" rtlCol="0">
            <a:spAutoFit/>
          </a:bodyPr>
          <a:lstStyle/>
          <a:p>
            <a:pPr algn="just"/>
            <a:r>
              <a:rPr lang="en-US" sz="3600" i="1" dirty="0">
                <a:solidFill>
                  <a:schemeClr val="bg1"/>
                </a:solidFill>
              </a:rPr>
              <a:t>“Therefore I, the prisoner of the Lord, implore you to walk in a manner worthy of the calling with which you have been called</a:t>
            </a:r>
            <a:r>
              <a:rPr lang="en-US" sz="3600" i="1" dirty="0" smtClean="0">
                <a:solidFill>
                  <a:schemeClr val="bg1"/>
                </a:solidFill>
              </a:rPr>
              <a:t>…”</a:t>
            </a:r>
          </a:p>
          <a:p>
            <a:pPr algn="r"/>
            <a:r>
              <a:rPr lang="en-US" sz="3600" dirty="0" smtClean="0">
                <a:solidFill>
                  <a:schemeClr val="bg1"/>
                </a:solidFill>
              </a:rPr>
              <a:t>  Ephesians 4:1</a:t>
            </a:r>
            <a:endParaRPr lang="en-US" sz="3600" dirty="0">
              <a:solidFill>
                <a:schemeClr val="bg1"/>
              </a:solidFill>
            </a:endParaRPr>
          </a:p>
        </p:txBody>
      </p:sp>
      <p:sp>
        <p:nvSpPr>
          <p:cNvPr id="6" name="TextBox 5"/>
          <p:cNvSpPr txBox="1"/>
          <p:nvPr/>
        </p:nvSpPr>
        <p:spPr>
          <a:xfrm>
            <a:off x="304800" y="3940076"/>
            <a:ext cx="8610600" cy="2862322"/>
          </a:xfrm>
          <a:prstGeom prst="rect">
            <a:avLst/>
          </a:prstGeom>
          <a:noFill/>
        </p:spPr>
        <p:txBody>
          <a:bodyPr wrap="square" rtlCol="0">
            <a:spAutoFit/>
          </a:bodyPr>
          <a:lstStyle/>
          <a:p>
            <a:pPr algn="just"/>
            <a:r>
              <a:rPr lang="en-US" sz="3600" i="1" dirty="0">
                <a:solidFill>
                  <a:schemeClr val="bg1"/>
                </a:solidFill>
              </a:rPr>
              <a:t>“No man an ever live the Christian life until he is a Christian, until he knows what it is to be a Christian, until he has some conception of the glory of the Christian position</a:t>
            </a:r>
            <a:r>
              <a:rPr lang="en-US" sz="3600" i="1" dirty="0" smtClean="0">
                <a:solidFill>
                  <a:schemeClr val="bg1"/>
                </a:solidFill>
              </a:rPr>
              <a:t>.”</a:t>
            </a:r>
          </a:p>
          <a:p>
            <a:pPr algn="r"/>
            <a:r>
              <a:rPr lang="en-US" sz="3600" i="1" dirty="0" smtClean="0">
                <a:solidFill>
                  <a:schemeClr val="bg1"/>
                </a:solidFill>
              </a:rPr>
              <a:t>D. Martyn Lloyd-Jones </a:t>
            </a:r>
            <a:endParaRPr lang="en-US" sz="3600" dirty="0">
              <a:solidFill>
                <a:schemeClr val="bg1"/>
              </a:solidFill>
            </a:endParaRPr>
          </a:p>
        </p:txBody>
      </p:sp>
    </p:spTree>
    <p:extLst>
      <p:ext uri="{BB962C8B-B14F-4D97-AF65-F5344CB8AC3E}">
        <p14:creationId xmlns:p14="http://schemas.microsoft.com/office/powerpoint/2010/main" val="1348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37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250"/>
                                        <p:tgtEl>
                                          <p:spTgt spid="6">
                                            <p:txEl>
                                              <p:pRg st="0" end="0"/>
                                            </p:txEl>
                                          </p:spTgt>
                                        </p:tgtEl>
                                      </p:cBhvr>
                                    </p:animEffect>
                                  </p:childTnLst>
                                </p:cTn>
                              </p:par>
                            </p:childTnLst>
                          </p:cTn>
                        </p:par>
                        <p:par>
                          <p:cTn id="16" fill="hold">
                            <p:stCondLst>
                              <p:cond delay="9000"/>
                            </p:stCondLst>
                            <p:childTnLst>
                              <p:par>
                                <p:cTn id="17" presetID="10" presetClass="entr" presetSubtype="0" fill="hold" grpId="0" nodeType="afterEffect">
                                  <p:stCondLst>
                                    <p:cond delay="375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D. Martyn Lloyd-Jones</a:t>
            </a:r>
            <a:endParaRPr lang="en-US" sz="4800" dirty="0" smtClean="0">
              <a:solidFill>
                <a:schemeClr val="bg1"/>
              </a:solidFill>
            </a:endParaRPr>
          </a:p>
        </p:txBody>
      </p:sp>
      <p:sp>
        <p:nvSpPr>
          <p:cNvPr id="10" name="TextBox 9"/>
          <p:cNvSpPr txBox="1"/>
          <p:nvPr/>
        </p:nvSpPr>
        <p:spPr>
          <a:xfrm>
            <a:off x="304800" y="838200"/>
            <a:ext cx="8610600" cy="5847755"/>
          </a:xfrm>
          <a:prstGeom prst="rect">
            <a:avLst/>
          </a:prstGeom>
          <a:noFill/>
        </p:spPr>
        <p:txBody>
          <a:bodyPr wrap="square" rtlCol="0">
            <a:spAutoFit/>
          </a:bodyPr>
          <a:lstStyle/>
          <a:p>
            <a:pPr algn="just"/>
            <a:r>
              <a:rPr lang="en-US" sz="3400" i="1" dirty="0" smtClean="0">
                <a:solidFill>
                  <a:schemeClr val="bg1"/>
                </a:solidFill>
              </a:rPr>
              <a:t>“</a:t>
            </a:r>
            <a:r>
              <a:rPr lang="en-US" sz="3400" i="1" dirty="0">
                <a:solidFill>
                  <a:schemeClr val="bg1"/>
                </a:solidFill>
              </a:rPr>
              <a:t>Because you are God’s dear children, you do not behave as other people, there is something special about you, and you show this constantly by your demeanor.”  </a:t>
            </a:r>
            <a:r>
              <a:rPr lang="en-US" sz="3400" dirty="0">
                <a:solidFill>
                  <a:schemeClr val="bg1"/>
                </a:solidFill>
              </a:rPr>
              <a:t>  He goes on to say, </a:t>
            </a:r>
            <a:r>
              <a:rPr lang="en-US" sz="3400" i="1" dirty="0">
                <a:solidFill>
                  <a:schemeClr val="bg1"/>
                </a:solidFill>
              </a:rPr>
              <a:t>“You have come from those underground caverns in which the children of iniquity spend their time, and have their conversations. You have come into God’s daylight, into the broad sunshine, therefore do not go groping about in the dark, but live as children of the light, glorifying your Father.” </a:t>
            </a:r>
            <a:endParaRPr lang="en-US" sz="3400" dirty="0">
              <a:solidFill>
                <a:schemeClr val="bg1"/>
              </a:solidFill>
            </a:endParaRPr>
          </a:p>
        </p:txBody>
      </p:sp>
    </p:spTree>
    <p:extLst>
      <p:ext uri="{BB962C8B-B14F-4D97-AF65-F5344CB8AC3E}">
        <p14:creationId xmlns:p14="http://schemas.microsoft.com/office/powerpoint/2010/main" val="39566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18255"/>
          </a:xfrm>
          <a:prstGeom prst="rect">
            <a:avLst/>
          </a:prstGeom>
          <a:noFill/>
          <a:ln>
            <a:solidFill>
              <a:schemeClr val="tx2">
                <a:lumMod val="20000"/>
                <a:lumOff val="80000"/>
              </a:schemeClr>
            </a:solidFill>
          </a:ln>
        </p:spPr>
        <p:txBody>
          <a:bodyPr wrap="square" rtlCol="0">
            <a:spAutoFit/>
          </a:bodyPr>
          <a:lstStyle/>
          <a:p>
            <a:pPr marL="857250" indent="-857250" algn="just">
              <a:buAutoNum type="romanUcPeriod" startAt="3"/>
            </a:pPr>
            <a:r>
              <a:rPr lang="en-US" sz="4000" dirty="0" smtClean="0">
                <a:solidFill>
                  <a:schemeClr val="bg1"/>
                </a:solidFill>
              </a:rPr>
              <a:t>In </a:t>
            </a:r>
            <a:r>
              <a:rPr lang="en-US" sz="4000" dirty="0" smtClean="0">
                <a:solidFill>
                  <a:schemeClr val="bg1"/>
                </a:solidFill>
              </a:rPr>
              <a:t>light of the </a:t>
            </a:r>
            <a:r>
              <a:rPr lang="en-US" sz="4000" b="1" u="sng" dirty="0" smtClean="0">
                <a:solidFill>
                  <a:schemeClr val="bg1"/>
                </a:solidFill>
              </a:rPr>
              <a:t>divine</a:t>
            </a:r>
            <a:r>
              <a:rPr lang="en-US" sz="4000" dirty="0" smtClean="0">
                <a:solidFill>
                  <a:schemeClr val="bg1"/>
                </a:solidFill>
              </a:rPr>
              <a:t> Spirit of God</a:t>
            </a:r>
          </a:p>
          <a:p>
            <a:pPr lvl="2" algn="just"/>
            <a:r>
              <a:rPr lang="en-US" sz="4000" baseline="30000" dirty="0" smtClean="0">
                <a:solidFill>
                  <a:schemeClr val="bg1"/>
                </a:solidFill>
              </a:rPr>
              <a:t>(5:18-6:9)</a:t>
            </a:r>
            <a:endParaRPr lang="en-US" sz="4000" baseline="30000" dirty="0" smtClean="0">
              <a:solidFill>
                <a:schemeClr val="bg1"/>
              </a:solidFill>
            </a:endParaRPr>
          </a:p>
        </p:txBody>
      </p:sp>
      <p:sp>
        <p:nvSpPr>
          <p:cNvPr id="10" name="TextBox 9"/>
          <p:cNvSpPr txBox="1"/>
          <p:nvPr/>
        </p:nvSpPr>
        <p:spPr>
          <a:xfrm>
            <a:off x="304800" y="1196876"/>
            <a:ext cx="8610600" cy="1754326"/>
          </a:xfrm>
          <a:prstGeom prst="rect">
            <a:avLst/>
          </a:prstGeom>
          <a:noFill/>
        </p:spPr>
        <p:txBody>
          <a:bodyPr wrap="square" rtlCol="0">
            <a:spAutoFit/>
          </a:bodyPr>
          <a:lstStyle/>
          <a:p>
            <a:pPr algn="just"/>
            <a:r>
              <a:rPr lang="en-US" sz="3600" i="1" dirty="0">
                <a:solidFill>
                  <a:schemeClr val="bg1"/>
                </a:solidFill>
              </a:rPr>
              <a:t>“And do not get drunk with wine, for that is dissipation, but be filled with the Spirit</a:t>
            </a:r>
            <a:r>
              <a:rPr lang="en-US" sz="3600" i="1" dirty="0" smtClean="0">
                <a:solidFill>
                  <a:schemeClr val="bg1"/>
                </a:solidFill>
              </a:rPr>
              <a:t>…”</a:t>
            </a:r>
          </a:p>
          <a:p>
            <a:pPr algn="r"/>
            <a:r>
              <a:rPr lang="en-US" sz="3600" dirty="0" smtClean="0">
                <a:solidFill>
                  <a:schemeClr val="bg1"/>
                </a:solidFill>
              </a:rPr>
              <a:t>Ephesians 5:18</a:t>
            </a:r>
            <a:endParaRPr lang="en-US" sz="3600" dirty="0">
              <a:solidFill>
                <a:schemeClr val="bg1"/>
              </a:solidFill>
            </a:endParaRPr>
          </a:p>
        </p:txBody>
      </p:sp>
      <p:sp>
        <p:nvSpPr>
          <p:cNvPr id="6" name="TextBox 5"/>
          <p:cNvSpPr txBox="1"/>
          <p:nvPr/>
        </p:nvSpPr>
        <p:spPr>
          <a:xfrm>
            <a:off x="304800" y="3940076"/>
            <a:ext cx="8610600" cy="2308324"/>
          </a:xfrm>
          <a:prstGeom prst="rect">
            <a:avLst/>
          </a:prstGeom>
          <a:noFill/>
        </p:spPr>
        <p:txBody>
          <a:bodyPr wrap="square" rtlCol="0">
            <a:spAutoFit/>
          </a:bodyPr>
          <a:lstStyle/>
          <a:p>
            <a:pPr algn="just"/>
            <a:r>
              <a:rPr lang="en-US" sz="3600" i="1" dirty="0" smtClean="0">
                <a:solidFill>
                  <a:schemeClr val="bg1"/>
                </a:solidFill>
              </a:rPr>
              <a:t>Thought: Every </a:t>
            </a:r>
            <a:r>
              <a:rPr lang="en-US" sz="3600" i="1" dirty="0">
                <a:solidFill>
                  <a:schemeClr val="bg1"/>
                </a:solidFill>
              </a:rPr>
              <a:t>Christian should be manifesting the fact that they are “filled with Spirit” to such an extent that they are an astonishment to the world.</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8764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7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4"/>
            </a:pPr>
            <a:r>
              <a:rPr lang="en-US" sz="4000" dirty="0" smtClean="0">
                <a:solidFill>
                  <a:schemeClr val="bg1"/>
                </a:solidFill>
              </a:rPr>
              <a:t>In </a:t>
            </a:r>
            <a:r>
              <a:rPr lang="en-US" sz="4000" dirty="0" smtClean="0">
                <a:solidFill>
                  <a:schemeClr val="bg1"/>
                </a:solidFill>
              </a:rPr>
              <a:t>light of </a:t>
            </a:r>
            <a:r>
              <a:rPr lang="en-US" sz="4000" dirty="0" smtClean="0">
                <a:solidFill>
                  <a:schemeClr val="bg1"/>
                </a:solidFill>
              </a:rPr>
              <a:t>a </a:t>
            </a:r>
            <a:r>
              <a:rPr lang="en-US" sz="4000" b="1" u="sng" dirty="0" smtClean="0">
                <a:solidFill>
                  <a:schemeClr val="bg1"/>
                </a:solidFill>
              </a:rPr>
              <a:t>demented</a:t>
            </a:r>
            <a:r>
              <a:rPr lang="en-US" sz="4000" dirty="0" smtClean="0">
                <a:solidFill>
                  <a:schemeClr val="bg1"/>
                </a:solidFill>
              </a:rPr>
              <a:t> </a:t>
            </a:r>
            <a:r>
              <a:rPr lang="en-US" sz="4000" dirty="0" smtClean="0">
                <a:solidFill>
                  <a:schemeClr val="bg1"/>
                </a:solidFill>
              </a:rPr>
              <a:t>enemy </a:t>
            </a:r>
            <a:r>
              <a:rPr lang="en-US" sz="4000" baseline="30000" dirty="0" smtClean="0">
                <a:solidFill>
                  <a:schemeClr val="bg1"/>
                </a:solidFill>
              </a:rPr>
              <a:t>(6:10-20)</a:t>
            </a:r>
            <a:endParaRPr lang="en-US" sz="4000" baseline="30000" dirty="0" smtClean="0">
              <a:solidFill>
                <a:schemeClr val="bg1"/>
              </a:solidFill>
            </a:endParaRPr>
          </a:p>
        </p:txBody>
      </p:sp>
      <p:sp>
        <p:nvSpPr>
          <p:cNvPr id="10" name="TextBox 9"/>
          <p:cNvSpPr txBox="1"/>
          <p:nvPr/>
        </p:nvSpPr>
        <p:spPr>
          <a:xfrm>
            <a:off x="304800" y="838200"/>
            <a:ext cx="8610600" cy="2554545"/>
          </a:xfrm>
          <a:prstGeom prst="rect">
            <a:avLst/>
          </a:prstGeom>
          <a:noFill/>
        </p:spPr>
        <p:txBody>
          <a:bodyPr wrap="square" rtlCol="0">
            <a:spAutoFit/>
          </a:bodyPr>
          <a:lstStyle/>
          <a:p>
            <a:pPr algn="just"/>
            <a:r>
              <a:rPr lang="en-US" sz="3200" i="1" dirty="0">
                <a:solidFill>
                  <a:schemeClr val="bg1"/>
                </a:solidFill>
              </a:rPr>
              <a:t>For our struggle is not against flesh and blood, but against the rulers, against the powers, against the world forces of this darkness, against the spiritual forces of wickedness in the heavenly places</a:t>
            </a:r>
            <a:r>
              <a:rPr lang="en-US" sz="3200" i="1" dirty="0" smtClean="0">
                <a:solidFill>
                  <a:schemeClr val="bg1"/>
                </a:solidFill>
              </a:rPr>
              <a:t>.</a:t>
            </a:r>
          </a:p>
          <a:p>
            <a:pPr algn="r"/>
            <a:r>
              <a:rPr lang="en-US" sz="3200" i="1" dirty="0" smtClean="0">
                <a:solidFill>
                  <a:schemeClr val="bg1"/>
                </a:solidFill>
              </a:rPr>
              <a:t>  </a:t>
            </a:r>
            <a:r>
              <a:rPr lang="en-US" sz="3200" dirty="0" smtClean="0">
                <a:solidFill>
                  <a:schemeClr val="bg1"/>
                </a:solidFill>
              </a:rPr>
              <a:t>Ephesians 6:12</a:t>
            </a:r>
            <a:endParaRPr lang="en-US" sz="3200" dirty="0">
              <a:solidFill>
                <a:schemeClr val="bg1"/>
              </a:solidFill>
            </a:endParaRPr>
          </a:p>
        </p:txBody>
      </p:sp>
    </p:spTree>
    <p:extLst>
      <p:ext uri="{BB962C8B-B14F-4D97-AF65-F5344CB8AC3E}">
        <p14:creationId xmlns:p14="http://schemas.microsoft.com/office/powerpoint/2010/main" val="17022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3:14-19</a:t>
            </a:r>
            <a:endParaRPr lang="en-US" sz="4800" dirty="0" smtClean="0">
              <a:solidFill>
                <a:schemeClr val="bg1"/>
              </a:solidFill>
            </a:endParaRPr>
          </a:p>
        </p:txBody>
      </p:sp>
      <p:sp>
        <p:nvSpPr>
          <p:cNvPr id="10" name="TextBox 9"/>
          <p:cNvSpPr txBox="1"/>
          <p:nvPr/>
        </p:nvSpPr>
        <p:spPr>
          <a:xfrm>
            <a:off x="304800" y="838200"/>
            <a:ext cx="8610600" cy="6001643"/>
          </a:xfrm>
          <a:prstGeom prst="rect">
            <a:avLst/>
          </a:prstGeom>
          <a:noFill/>
        </p:spPr>
        <p:txBody>
          <a:bodyPr wrap="square" rtlCol="0">
            <a:spAutoFit/>
          </a:bodyPr>
          <a:lstStyle/>
          <a:p>
            <a:pPr algn="just"/>
            <a:r>
              <a:rPr lang="en-US" sz="3200" i="1" dirty="0">
                <a:solidFill>
                  <a:schemeClr val="bg1"/>
                </a:solidFill>
              </a:rPr>
              <a:t>14 For this reason I bow my knees before the Father, 15 from whom every family in heaven and on earth derives its name, 16 that He would grant you, according to the riches of His glory, to be strengthened with power through His Spirit in the inner man, 17 so that Christ may dwell in your hearts through faith; and that you, being rooted and grounded in love, 18 may be able to comprehend with all the saints what is the breadth and length and height and depth, 19 and to know the love of Christ which surpasses knowledge, that you may be filled up to all the fullness of God</a:t>
            </a:r>
            <a:r>
              <a:rPr lang="en-US" sz="3200" dirty="0">
                <a:solidFill>
                  <a:schemeClr val="bg1"/>
                </a:solidFill>
              </a:rPr>
              <a:t>.  </a:t>
            </a:r>
          </a:p>
        </p:txBody>
      </p:sp>
    </p:spTree>
    <p:extLst>
      <p:ext uri="{BB962C8B-B14F-4D97-AF65-F5344CB8AC3E}">
        <p14:creationId xmlns:p14="http://schemas.microsoft.com/office/powerpoint/2010/main" val="10564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6:10-13</a:t>
            </a:r>
            <a:endParaRPr lang="en-US" sz="4800" dirty="0" smtClean="0">
              <a:solidFill>
                <a:schemeClr val="bg1"/>
              </a:solidFill>
            </a:endParaRPr>
          </a:p>
        </p:txBody>
      </p:sp>
      <p:sp>
        <p:nvSpPr>
          <p:cNvPr id="10" name="TextBox 9"/>
          <p:cNvSpPr txBox="1"/>
          <p:nvPr/>
        </p:nvSpPr>
        <p:spPr>
          <a:xfrm>
            <a:off x="304800" y="838200"/>
            <a:ext cx="8610600" cy="5509200"/>
          </a:xfrm>
          <a:prstGeom prst="rect">
            <a:avLst/>
          </a:prstGeom>
          <a:noFill/>
        </p:spPr>
        <p:txBody>
          <a:bodyPr wrap="square" rtlCol="0">
            <a:spAutoFit/>
          </a:bodyPr>
          <a:lstStyle/>
          <a:p>
            <a:pPr algn="just"/>
            <a:r>
              <a:rPr lang="en-US" sz="3200" i="1" dirty="0">
                <a:solidFill>
                  <a:schemeClr val="bg1"/>
                </a:solidFill>
              </a:rPr>
              <a:t>“10 Finally,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13 Therefore, take up the full armor of God, so that you will be able to resist in the evil day, and having done everything, to stand firm.”</a:t>
            </a:r>
            <a:endParaRPr lang="en-US" sz="3200" dirty="0">
              <a:solidFill>
                <a:schemeClr val="bg1"/>
              </a:solidFill>
            </a:endParaRPr>
          </a:p>
        </p:txBody>
      </p:sp>
    </p:spTree>
    <p:extLst>
      <p:ext uri="{BB962C8B-B14F-4D97-AF65-F5344CB8AC3E}">
        <p14:creationId xmlns:p14="http://schemas.microsoft.com/office/powerpoint/2010/main" val="389959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6:10-20</a:t>
            </a:r>
            <a:endParaRPr lang="en-US" sz="4800" dirty="0">
              <a:solidFill>
                <a:schemeClr val="bg1"/>
              </a:solidFill>
            </a:endParaRPr>
          </a:p>
        </p:txBody>
      </p:sp>
      <p:sp>
        <p:nvSpPr>
          <p:cNvPr id="10" name="TextBox 9"/>
          <p:cNvSpPr txBox="1"/>
          <p:nvPr/>
        </p:nvSpPr>
        <p:spPr>
          <a:xfrm>
            <a:off x="304800" y="914400"/>
            <a:ext cx="8610600" cy="6186309"/>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a:t>
            </a:r>
            <a:r>
              <a:rPr lang="en-US" sz="4300" i="1" dirty="0" smtClean="0">
                <a:solidFill>
                  <a:schemeClr val="bg1"/>
                </a:solidFill>
              </a:rPr>
              <a:t> </a:t>
            </a:r>
            <a:r>
              <a:rPr lang="en-US" sz="4300" i="1" dirty="0">
                <a:solidFill>
                  <a:schemeClr val="bg1"/>
                </a:solidFill>
              </a:rPr>
              <a:t>light of who believers are in Christ, Christians are called to live out their lives in the power and manifestation of the Spirit of God, to the astonishment of the world; knowing as they do so, they will be engaged against a tremendous power, forced into a terrible battle against of the devil and all his dark forces. </a:t>
            </a:r>
          </a:p>
        </p:txBody>
      </p:sp>
    </p:spTree>
    <p:extLst>
      <p:ext uri="{BB962C8B-B14F-4D97-AF65-F5344CB8AC3E}">
        <p14:creationId xmlns:p14="http://schemas.microsoft.com/office/powerpoint/2010/main" val="24053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Division of Ephesians 6:10-20</a:t>
            </a:r>
            <a:endParaRPr lang="en-US" sz="4800" dirty="0">
              <a:solidFill>
                <a:schemeClr val="bg1"/>
              </a:solidFill>
            </a:endParaRPr>
          </a:p>
        </p:txBody>
      </p:sp>
      <p:sp>
        <p:nvSpPr>
          <p:cNvPr id="10" name="TextBox 9"/>
          <p:cNvSpPr txBox="1"/>
          <p:nvPr/>
        </p:nvSpPr>
        <p:spPr>
          <a:xfrm>
            <a:off x="304800" y="1066800"/>
            <a:ext cx="8610600" cy="2308324"/>
          </a:xfrm>
          <a:prstGeom prst="rect">
            <a:avLst/>
          </a:prstGeom>
          <a:noFill/>
        </p:spPr>
        <p:txBody>
          <a:bodyPr wrap="square" rtlCol="0">
            <a:spAutoFit/>
          </a:bodyPr>
          <a:lstStyle/>
          <a:p>
            <a:pPr marL="1028700" indent="-1028700" algn="just">
              <a:buAutoNum type="romanUcPeriod"/>
            </a:pPr>
            <a:r>
              <a:rPr lang="en-US" sz="4800" dirty="0" smtClean="0">
                <a:solidFill>
                  <a:schemeClr val="bg1"/>
                </a:solidFill>
              </a:rPr>
              <a:t>The general exhortation</a:t>
            </a:r>
            <a:r>
              <a:rPr lang="en-US" sz="4800" baseline="30000" dirty="0" smtClean="0">
                <a:solidFill>
                  <a:schemeClr val="bg1"/>
                </a:solidFill>
              </a:rPr>
              <a:t>(10-13)</a:t>
            </a:r>
          </a:p>
          <a:p>
            <a:pPr marL="1028700" indent="-1028700" algn="just">
              <a:buAutoNum type="romanUcPeriod"/>
            </a:pPr>
            <a:r>
              <a:rPr lang="en-US" sz="4800" dirty="0" smtClean="0">
                <a:solidFill>
                  <a:schemeClr val="bg1"/>
                </a:solidFill>
              </a:rPr>
              <a:t>The detailed exhortation</a:t>
            </a:r>
            <a:r>
              <a:rPr lang="en-US" sz="4800" baseline="30000" dirty="0" smtClean="0">
                <a:solidFill>
                  <a:schemeClr val="bg1"/>
                </a:solidFill>
              </a:rPr>
              <a:t>(14-20)</a:t>
            </a:r>
            <a:endParaRPr lang="en-US" sz="4800" baseline="30000" dirty="0" smtClean="0">
              <a:solidFill>
                <a:schemeClr val="bg1"/>
              </a:solidFill>
            </a:endParaRPr>
          </a:p>
          <a:p>
            <a:pPr algn="just"/>
            <a:endParaRPr lang="en-US" sz="4800" i="1" dirty="0">
              <a:solidFill>
                <a:schemeClr val="bg1"/>
              </a:solidFill>
            </a:endParaRPr>
          </a:p>
        </p:txBody>
      </p:sp>
    </p:spTree>
    <p:extLst>
      <p:ext uri="{BB962C8B-B14F-4D97-AF65-F5344CB8AC3E}">
        <p14:creationId xmlns:p14="http://schemas.microsoft.com/office/powerpoint/2010/main" val="22488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Division of Ephesians 6:10-20</a:t>
            </a:r>
            <a:endParaRPr lang="en-US" sz="4800" dirty="0">
              <a:solidFill>
                <a:schemeClr val="bg1"/>
              </a:solidFill>
            </a:endParaRPr>
          </a:p>
        </p:txBody>
      </p:sp>
      <p:sp>
        <p:nvSpPr>
          <p:cNvPr id="10" name="TextBox 9"/>
          <p:cNvSpPr txBox="1"/>
          <p:nvPr/>
        </p:nvSpPr>
        <p:spPr>
          <a:xfrm>
            <a:off x="304800" y="1066800"/>
            <a:ext cx="8610600" cy="5262979"/>
          </a:xfrm>
          <a:prstGeom prst="rect">
            <a:avLst/>
          </a:prstGeom>
          <a:noFill/>
        </p:spPr>
        <p:txBody>
          <a:bodyPr wrap="square" rtlCol="0">
            <a:spAutoFit/>
          </a:bodyPr>
          <a:lstStyle/>
          <a:p>
            <a:pPr marL="1028700" indent="-1028700" algn="just">
              <a:buAutoNum type="romanUcPeriod"/>
            </a:pPr>
            <a:r>
              <a:rPr lang="en-US" sz="4800" dirty="0" smtClean="0">
                <a:solidFill>
                  <a:schemeClr val="bg1"/>
                </a:solidFill>
              </a:rPr>
              <a:t>The general exhortation</a:t>
            </a:r>
            <a:r>
              <a:rPr lang="en-US" sz="4800" baseline="30000" dirty="0" smtClean="0">
                <a:solidFill>
                  <a:schemeClr val="bg1"/>
                </a:solidFill>
              </a:rPr>
              <a:t>(10-13)</a:t>
            </a:r>
            <a:endParaRPr lang="en-US" sz="4800" i="1" dirty="0">
              <a:solidFill>
                <a:schemeClr val="bg1"/>
              </a:solidFill>
            </a:endParaRPr>
          </a:p>
          <a:p>
            <a:pPr marL="1371600" lvl="1" indent="-914400" algn="just">
              <a:buAutoNum type="alphaUcPeriod"/>
            </a:pPr>
            <a:r>
              <a:rPr lang="en-US" sz="4400" i="1" dirty="0" smtClean="0">
                <a:solidFill>
                  <a:schemeClr val="bg1"/>
                </a:solidFill>
              </a:rPr>
              <a:t>How are believers to prepare for battle?</a:t>
            </a:r>
          </a:p>
          <a:p>
            <a:pPr marL="1657350" lvl="2" indent="-742950" algn="just">
              <a:buAutoNum type="arabicPeriod"/>
            </a:pPr>
            <a:r>
              <a:rPr lang="en-US" sz="4000" i="1" dirty="0" smtClean="0">
                <a:solidFill>
                  <a:schemeClr val="bg1"/>
                </a:solidFill>
              </a:rPr>
              <a:t>Be strong in the Lord…(10)</a:t>
            </a:r>
          </a:p>
          <a:p>
            <a:pPr marL="1657350" lvl="2" indent="-742950" algn="just">
              <a:buAutoNum type="arabicPeriod"/>
            </a:pPr>
            <a:r>
              <a:rPr lang="en-US" sz="4000" i="1" dirty="0" smtClean="0">
                <a:solidFill>
                  <a:schemeClr val="bg1"/>
                </a:solidFill>
              </a:rPr>
              <a:t>Put on the full armor of God (11)</a:t>
            </a:r>
          </a:p>
          <a:p>
            <a:pPr marL="1657350" lvl="2" indent="-742950" algn="just">
              <a:buAutoNum type="arabicPeriod"/>
            </a:pPr>
            <a:r>
              <a:rPr lang="en-US" sz="4000" i="1" dirty="0" smtClean="0">
                <a:solidFill>
                  <a:schemeClr val="bg1"/>
                </a:solidFill>
              </a:rPr>
              <a:t>Take up the full armor of God (13)</a:t>
            </a:r>
          </a:p>
          <a:p>
            <a:pPr lvl="1" algn="just"/>
            <a:endParaRPr lang="en-US" sz="4000" dirty="0" smtClean="0">
              <a:solidFill>
                <a:schemeClr val="bg1"/>
              </a:solidFill>
            </a:endParaRPr>
          </a:p>
        </p:txBody>
      </p:sp>
    </p:spTree>
    <p:extLst>
      <p:ext uri="{BB962C8B-B14F-4D97-AF65-F5344CB8AC3E}">
        <p14:creationId xmlns:p14="http://schemas.microsoft.com/office/powerpoint/2010/main" val="4216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1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1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par>
                          <p:cTn id="20" fill="hold">
                            <p:stCondLst>
                              <p:cond delay="9500"/>
                            </p:stCondLst>
                            <p:childTnLst>
                              <p:par>
                                <p:cTn id="21" presetID="10" presetClass="entr" presetSubtype="0" fill="hold" grpId="0" nodeType="afterEffect">
                                  <p:stCondLst>
                                    <p:cond delay="1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2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Division of Ephesians 6:10-20</a:t>
            </a:r>
            <a:endParaRPr lang="en-US" sz="4800" dirty="0">
              <a:solidFill>
                <a:schemeClr val="bg1"/>
              </a:solidFill>
            </a:endParaRPr>
          </a:p>
        </p:txBody>
      </p:sp>
      <p:sp>
        <p:nvSpPr>
          <p:cNvPr id="10" name="TextBox 9"/>
          <p:cNvSpPr txBox="1"/>
          <p:nvPr/>
        </p:nvSpPr>
        <p:spPr>
          <a:xfrm>
            <a:off x="304800" y="1066800"/>
            <a:ext cx="8610600" cy="5139869"/>
          </a:xfrm>
          <a:prstGeom prst="rect">
            <a:avLst/>
          </a:prstGeom>
          <a:noFill/>
        </p:spPr>
        <p:txBody>
          <a:bodyPr wrap="square" rtlCol="0">
            <a:spAutoFit/>
          </a:bodyPr>
          <a:lstStyle/>
          <a:p>
            <a:pPr marL="1028700" indent="-1028700" algn="just">
              <a:buAutoNum type="romanUcPeriod"/>
            </a:pPr>
            <a:r>
              <a:rPr lang="en-US" sz="4800" dirty="0" smtClean="0">
                <a:solidFill>
                  <a:schemeClr val="bg1"/>
                </a:solidFill>
              </a:rPr>
              <a:t>The general exhortation</a:t>
            </a:r>
            <a:r>
              <a:rPr lang="en-US" sz="4800" baseline="30000" dirty="0" smtClean="0">
                <a:solidFill>
                  <a:schemeClr val="bg1"/>
                </a:solidFill>
              </a:rPr>
              <a:t>(10-13)</a:t>
            </a:r>
            <a:endParaRPr lang="en-US" sz="4800" i="1" dirty="0">
              <a:solidFill>
                <a:schemeClr val="bg1"/>
              </a:solidFill>
            </a:endParaRPr>
          </a:p>
          <a:p>
            <a:pPr marL="1371600" lvl="1" indent="-914400" algn="just">
              <a:buFont typeface="+mj-lt"/>
              <a:buAutoNum type="alphaUcPeriod" startAt="2"/>
            </a:pPr>
            <a:r>
              <a:rPr lang="en-US" sz="4400" i="1" dirty="0" smtClean="0">
                <a:solidFill>
                  <a:schemeClr val="bg1"/>
                </a:solidFill>
              </a:rPr>
              <a:t>Why are believers to put on the FULL armor of God? </a:t>
            </a:r>
          </a:p>
          <a:p>
            <a:pPr marL="1657350" lvl="2" indent="-742950" algn="just">
              <a:buAutoNum type="arabicPeriod"/>
            </a:pPr>
            <a:r>
              <a:rPr lang="en-US" sz="3200" i="1" dirty="0">
                <a:solidFill>
                  <a:schemeClr val="bg1"/>
                </a:solidFill>
              </a:rPr>
              <a:t>“so that you will be able to stand firm against the schemes of the devil.” </a:t>
            </a:r>
            <a:r>
              <a:rPr lang="en-US" sz="3200" i="1" dirty="0" smtClean="0">
                <a:solidFill>
                  <a:schemeClr val="bg1"/>
                </a:solidFill>
              </a:rPr>
              <a:t>Put on the full armor of God.” (11)</a:t>
            </a:r>
          </a:p>
          <a:p>
            <a:pPr marL="1657350" lvl="2" indent="-742950" algn="just">
              <a:buAutoNum type="arabicPeriod"/>
            </a:pPr>
            <a:r>
              <a:rPr lang="en-US" sz="3200" i="1" dirty="0" smtClean="0">
                <a:solidFill>
                  <a:schemeClr val="bg1"/>
                </a:solidFill>
              </a:rPr>
              <a:t>“so </a:t>
            </a:r>
            <a:r>
              <a:rPr lang="en-US" sz="3200" i="1" dirty="0">
                <a:solidFill>
                  <a:schemeClr val="bg1"/>
                </a:solidFill>
              </a:rPr>
              <a:t>that you will be able to resist in the evil day, and having done everything, to stand firm</a:t>
            </a:r>
            <a:r>
              <a:rPr lang="en-US" sz="3200" i="1" dirty="0" smtClean="0">
                <a:solidFill>
                  <a:schemeClr val="bg1"/>
                </a:solidFill>
              </a:rPr>
              <a:t>.” (13)</a:t>
            </a:r>
            <a:endParaRPr lang="en-US" sz="3200" i="1" dirty="0" smtClean="0">
              <a:solidFill>
                <a:schemeClr val="bg1"/>
              </a:solidFill>
            </a:endParaRPr>
          </a:p>
        </p:txBody>
      </p:sp>
    </p:spTree>
    <p:extLst>
      <p:ext uri="{BB962C8B-B14F-4D97-AF65-F5344CB8AC3E}">
        <p14:creationId xmlns:p14="http://schemas.microsoft.com/office/powerpoint/2010/main" val="10659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1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6:10-11</a:t>
            </a:r>
          </a:p>
        </p:txBody>
      </p:sp>
      <p:sp>
        <p:nvSpPr>
          <p:cNvPr id="10" name="TextBox 9"/>
          <p:cNvSpPr txBox="1"/>
          <p:nvPr/>
        </p:nvSpPr>
        <p:spPr>
          <a:xfrm>
            <a:off x="304800" y="838200"/>
            <a:ext cx="8610600" cy="3477875"/>
          </a:xfrm>
          <a:prstGeom prst="rect">
            <a:avLst/>
          </a:prstGeom>
          <a:noFill/>
        </p:spPr>
        <p:txBody>
          <a:bodyPr wrap="square" rtlCol="0">
            <a:spAutoFit/>
          </a:bodyPr>
          <a:lstStyle/>
          <a:p>
            <a:pPr algn="just"/>
            <a:r>
              <a:rPr lang="en-US" sz="4400" i="1" dirty="0">
                <a:solidFill>
                  <a:schemeClr val="bg1"/>
                </a:solidFill>
              </a:rPr>
              <a:t>10 Finally, be strong in the Lord and in the strength of His might. 11 Put on the full armor of God, so that you will be able to stand firm against the schemes of the devil. </a:t>
            </a:r>
            <a:endParaRPr lang="en-US" sz="44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D. Martyn Lloyd-Jones</a:t>
            </a:r>
            <a:endParaRPr lang="en-US" sz="4800" dirty="0">
              <a:solidFill>
                <a:schemeClr val="bg1"/>
              </a:solidFill>
            </a:endParaRPr>
          </a:p>
        </p:txBody>
      </p:sp>
      <p:sp>
        <p:nvSpPr>
          <p:cNvPr id="10" name="TextBox 9"/>
          <p:cNvSpPr txBox="1"/>
          <p:nvPr/>
        </p:nvSpPr>
        <p:spPr>
          <a:xfrm>
            <a:off x="304800" y="914400"/>
            <a:ext cx="8610600" cy="5509200"/>
          </a:xfrm>
          <a:prstGeom prst="rect">
            <a:avLst/>
          </a:prstGeom>
          <a:noFill/>
        </p:spPr>
        <p:txBody>
          <a:bodyPr wrap="square" rtlCol="0">
            <a:spAutoFit/>
          </a:bodyPr>
          <a:lstStyle/>
          <a:p>
            <a:pPr algn="just"/>
            <a:r>
              <a:rPr lang="en-US" sz="4400" i="1" dirty="0">
                <a:solidFill>
                  <a:schemeClr val="bg1"/>
                </a:solidFill>
              </a:rPr>
              <a:t>“It is an evil day, and the devil seems to be busy following you everywhere, threatening you, taunting you, jeering at you, mocking you, throwing fiery darts at you! Well, there are evil days and a man who does not realize this is certain to be defeated.”  </a:t>
            </a:r>
            <a:endParaRPr lang="en-US" sz="4400" dirty="0">
              <a:solidFill>
                <a:schemeClr val="bg1"/>
              </a:solidFill>
            </a:endParaRPr>
          </a:p>
        </p:txBody>
      </p:sp>
    </p:spTree>
    <p:extLst>
      <p:ext uri="{BB962C8B-B14F-4D97-AF65-F5344CB8AC3E}">
        <p14:creationId xmlns:p14="http://schemas.microsoft.com/office/powerpoint/2010/main" val="142176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6:12</a:t>
            </a:r>
            <a:endParaRPr lang="en-US" sz="4800" dirty="0">
              <a:solidFill>
                <a:schemeClr val="bg1"/>
              </a:solidFill>
            </a:endParaRPr>
          </a:p>
        </p:txBody>
      </p:sp>
      <p:sp>
        <p:nvSpPr>
          <p:cNvPr id="10" name="TextBox 9"/>
          <p:cNvSpPr txBox="1"/>
          <p:nvPr/>
        </p:nvSpPr>
        <p:spPr>
          <a:xfrm>
            <a:off x="304800" y="914400"/>
            <a:ext cx="8610600" cy="4154984"/>
          </a:xfrm>
          <a:prstGeom prst="rect">
            <a:avLst/>
          </a:prstGeom>
          <a:noFill/>
        </p:spPr>
        <p:txBody>
          <a:bodyPr wrap="square" rtlCol="0">
            <a:spAutoFit/>
          </a:bodyPr>
          <a:lstStyle/>
          <a:p>
            <a:pPr algn="just"/>
            <a:r>
              <a:rPr lang="en-US" sz="4400" i="1" dirty="0">
                <a:solidFill>
                  <a:schemeClr val="bg1"/>
                </a:solidFill>
              </a:rPr>
              <a:t>“For our struggle is not against flesh and blood, but against the rulers, against the powers, against the world forces of this darkness, against the spiritual forces of wickedness in the heavenly places.”</a:t>
            </a:r>
            <a:r>
              <a:rPr lang="en-US" sz="4400" dirty="0">
                <a:solidFill>
                  <a:schemeClr val="bg1"/>
                </a:solidFill>
              </a:rPr>
              <a:t> </a:t>
            </a:r>
          </a:p>
        </p:txBody>
      </p:sp>
    </p:spTree>
    <p:extLst>
      <p:ext uri="{BB962C8B-B14F-4D97-AF65-F5344CB8AC3E}">
        <p14:creationId xmlns:p14="http://schemas.microsoft.com/office/powerpoint/2010/main" val="34820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0"/>
            <a:ext cx="9143999" cy="5334000"/>
          </a:xfrm>
          <a:prstGeom prst="rect">
            <a:avLst/>
          </a:prstGeom>
        </p:spPr>
      </p:pic>
    </p:spTree>
    <p:extLst>
      <p:ext uri="{BB962C8B-B14F-4D97-AF65-F5344CB8AC3E}">
        <p14:creationId xmlns:p14="http://schemas.microsoft.com/office/powerpoint/2010/main" val="756917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Application</a:t>
            </a:r>
            <a:endParaRPr lang="en-US" sz="4800" dirty="0">
              <a:solidFill>
                <a:schemeClr val="bg1"/>
              </a:solidFill>
            </a:endParaRPr>
          </a:p>
        </p:txBody>
      </p:sp>
      <p:sp>
        <p:nvSpPr>
          <p:cNvPr id="10" name="TextBox 9"/>
          <p:cNvSpPr txBox="1"/>
          <p:nvPr/>
        </p:nvSpPr>
        <p:spPr>
          <a:xfrm>
            <a:off x="304800" y="914400"/>
            <a:ext cx="8610600" cy="3477875"/>
          </a:xfrm>
          <a:prstGeom prst="rect">
            <a:avLst/>
          </a:prstGeom>
          <a:noFill/>
        </p:spPr>
        <p:txBody>
          <a:bodyPr wrap="square" rtlCol="0">
            <a:spAutoFit/>
          </a:bodyPr>
          <a:lstStyle/>
          <a:p>
            <a:pPr marL="742950" indent="-742950" algn="just">
              <a:buAutoNum type="arabicPeriod"/>
            </a:pPr>
            <a:r>
              <a:rPr lang="en-US" sz="4400" dirty="0" smtClean="0">
                <a:solidFill>
                  <a:schemeClr val="bg1"/>
                </a:solidFill>
              </a:rPr>
              <a:t>The </a:t>
            </a:r>
            <a:r>
              <a:rPr lang="en-US" sz="4400" dirty="0">
                <a:solidFill>
                  <a:schemeClr val="bg1"/>
                </a:solidFill>
              </a:rPr>
              <a:t>Christian life is </a:t>
            </a:r>
            <a:r>
              <a:rPr lang="en-US" sz="4400" dirty="0" smtClean="0">
                <a:solidFill>
                  <a:schemeClr val="bg1"/>
                </a:solidFill>
              </a:rPr>
              <a:t>warfare…</a:t>
            </a:r>
            <a:endParaRPr lang="en-US" sz="4400" dirty="0">
              <a:solidFill>
                <a:schemeClr val="bg1"/>
              </a:solidFill>
            </a:endParaRPr>
          </a:p>
          <a:p>
            <a:pPr marL="742950" indent="-742950" algn="just">
              <a:buAutoNum type="arabicPeriod"/>
            </a:pPr>
            <a:r>
              <a:rPr lang="en-US" sz="4400" dirty="0" smtClean="0">
                <a:solidFill>
                  <a:schemeClr val="bg1"/>
                </a:solidFill>
              </a:rPr>
              <a:t>The Christian life is a warfare you and I MUST wage…</a:t>
            </a:r>
          </a:p>
          <a:p>
            <a:pPr marL="742950" indent="-742950" algn="just">
              <a:buAutoNum type="arabicPeriod"/>
            </a:pPr>
            <a:r>
              <a:rPr lang="en-US" sz="4400" dirty="0" smtClean="0">
                <a:solidFill>
                  <a:schemeClr val="bg1"/>
                </a:solidFill>
              </a:rPr>
              <a:t>The Christian life is WARFARE; not WELFARE!</a:t>
            </a:r>
          </a:p>
        </p:txBody>
      </p:sp>
    </p:spTree>
    <p:extLst>
      <p:ext uri="{BB962C8B-B14F-4D97-AF65-F5344CB8AC3E}">
        <p14:creationId xmlns:p14="http://schemas.microsoft.com/office/powerpoint/2010/main" val="38633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6:10-20</a:t>
            </a:r>
            <a:endParaRPr lang="en-US" sz="4800" dirty="0">
              <a:solidFill>
                <a:schemeClr val="bg1"/>
              </a:solidFill>
            </a:endParaRPr>
          </a:p>
        </p:txBody>
      </p:sp>
      <p:sp>
        <p:nvSpPr>
          <p:cNvPr id="10" name="TextBox 9"/>
          <p:cNvSpPr txBox="1"/>
          <p:nvPr/>
        </p:nvSpPr>
        <p:spPr>
          <a:xfrm>
            <a:off x="304800" y="914400"/>
            <a:ext cx="8610600" cy="6186309"/>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a:t>
            </a:r>
            <a:r>
              <a:rPr lang="en-US" sz="4300" i="1" dirty="0" smtClean="0">
                <a:solidFill>
                  <a:schemeClr val="bg1"/>
                </a:solidFill>
              </a:rPr>
              <a:t> </a:t>
            </a:r>
            <a:r>
              <a:rPr lang="en-US" sz="4300" i="1" dirty="0">
                <a:solidFill>
                  <a:schemeClr val="bg1"/>
                </a:solidFill>
              </a:rPr>
              <a:t>light of who believers are in Christ, Christians are called to live out their lives in the power and manifestation of the Spirit of God, to the astonishment of the world; knowing as they do so, they will be engaged against a tremendous power, forced into a terrible battle against of the devil and all his dark forces. </a:t>
            </a:r>
          </a:p>
        </p:txBody>
      </p:sp>
    </p:spTree>
    <p:extLst>
      <p:ext uri="{BB962C8B-B14F-4D97-AF65-F5344CB8AC3E}">
        <p14:creationId xmlns:p14="http://schemas.microsoft.com/office/powerpoint/2010/main" val="3776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6:12-13</a:t>
            </a: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12 For our struggle is not against flesh and blood, but against the rulers, against the powers, against the world forces of this darkness, against the spiritual forces of wickedness in the heavenly places. 13 Therefore, take up the full armor of God, so that you will be able to resist in the evil day, and having done everything, to stand firm. </a:t>
            </a:r>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0"/>
            <a:ext cx="9143999" cy="5334000"/>
          </a:xfrm>
          <a:prstGeom prst="rect">
            <a:avLst/>
          </a:prstGeom>
        </p:spPr>
      </p:pic>
    </p:spTree>
    <p:extLst>
      <p:ext uri="{BB962C8B-B14F-4D97-AF65-F5344CB8AC3E}">
        <p14:creationId xmlns:p14="http://schemas.microsoft.com/office/powerpoint/2010/main" val="1973281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6:10-20</a:t>
            </a:r>
            <a:endParaRPr lang="en-US" sz="4800" dirty="0">
              <a:solidFill>
                <a:schemeClr val="bg1"/>
              </a:solidFill>
            </a:endParaRPr>
          </a:p>
        </p:txBody>
      </p:sp>
      <p:sp>
        <p:nvSpPr>
          <p:cNvPr id="10" name="TextBox 9"/>
          <p:cNvSpPr txBox="1"/>
          <p:nvPr/>
        </p:nvSpPr>
        <p:spPr>
          <a:xfrm>
            <a:off x="304800" y="914400"/>
            <a:ext cx="8610600" cy="6186309"/>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a:t>
            </a:r>
            <a:r>
              <a:rPr lang="en-US" sz="4300" i="1" dirty="0" smtClean="0">
                <a:solidFill>
                  <a:schemeClr val="bg1"/>
                </a:solidFill>
              </a:rPr>
              <a:t> </a:t>
            </a:r>
            <a:r>
              <a:rPr lang="en-US" sz="4300" i="1" dirty="0">
                <a:solidFill>
                  <a:schemeClr val="bg1"/>
                </a:solidFill>
              </a:rPr>
              <a:t>light of who believers are in Christ, Christians are called to live out their lives in the power and manifestation of the Spirit of God, to the astonishment of the world; knowing as they do so, they will be engaged against a tremendous power, forced into a terrible battle against of the devil and all his dark forces. </a:t>
            </a: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dirty="0" smtClean="0">
                <a:solidFill>
                  <a:schemeClr val="bg1"/>
                </a:solidFill>
              </a:rPr>
              <a:t>I.    In light of the </a:t>
            </a:r>
            <a:r>
              <a:rPr lang="en-US" sz="4000" b="1" u="sng" dirty="0" smtClean="0">
                <a:solidFill>
                  <a:schemeClr val="bg1"/>
                </a:solidFill>
              </a:rPr>
              <a:t>doctrine</a:t>
            </a:r>
            <a:r>
              <a:rPr lang="en-US" sz="4000" dirty="0" smtClean="0">
                <a:solidFill>
                  <a:schemeClr val="bg1"/>
                </a:solidFill>
              </a:rPr>
              <a:t> of God </a:t>
            </a:r>
            <a:r>
              <a:rPr lang="en-US" sz="4000" baseline="30000" dirty="0" smtClean="0">
                <a:solidFill>
                  <a:schemeClr val="bg1"/>
                </a:solidFill>
              </a:rPr>
              <a:t>(1-3</a:t>
            </a:r>
            <a:r>
              <a:rPr lang="en-US" sz="4000" baseline="30000" dirty="0" smtClean="0">
                <a:solidFill>
                  <a:schemeClr val="bg1"/>
                </a:solidFill>
              </a:rPr>
              <a:t>)</a:t>
            </a:r>
          </a:p>
        </p:txBody>
      </p:sp>
      <p:sp>
        <p:nvSpPr>
          <p:cNvPr id="10" name="TextBox 9"/>
          <p:cNvSpPr txBox="1"/>
          <p:nvPr/>
        </p:nvSpPr>
        <p:spPr>
          <a:xfrm>
            <a:off x="304800" y="838200"/>
            <a:ext cx="8610600" cy="2862322"/>
          </a:xfrm>
          <a:prstGeom prst="rect">
            <a:avLst/>
          </a:prstGeom>
          <a:noFill/>
        </p:spPr>
        <p:txBody>
          <a:bodyPr wrap="square" rtlCol="0">
            <a:spAutoFit/>
          </a:bodyPr>
          <a:lstStyle/>
          <a:p>
            <a:pPr algn="just"/>
            <a:r>
              <a:rPr lang="en-US" sz="3600" i="1" dirty="0" smtClean="0">
                <a:solidFill>
                  <a:schemeClr val="bg1"/>
                </a:solidFill>
              </a:rPr>
              <a:t>Chapters 1-3 teach us:</a:t>
            </a:r>
          </a:p>
          <a:p>
            <a:pPr marL="971550" lvl="1" indent="-514350" algn="just">
              <a:buAutoNum type="arabicParenR"/>
            </a:pPr>
            <a:r>
              <a:rPr lang="en-US" sz="3600" dirty="0" smtClean="0">
                <a:solidFill>
                  <a:schemeClr val="bg1"/>
                </a:solidFill>
              </a:rPr>
              <a:t>who </a:t>
            </a:r>
            <a:r>
              <a:rPr lang="en-US" sz="3600" dirty="0">
                <a:solidFill>
                  <a:schemeClr val="bg1"/>
                </a:solidFill>
              </a:rPr>
              <a:t>believers are, </a:t>
            </a:r>
            <a:endParaRPr lang="en-US" sz="3600" dirty="0" smtClean="0">
              <a:solidFill>
                <a:schemeClr val="bg1"/>
              </a:solidFill>
            </a:endParaRPr>
          </a:p>
          <a:p>
            <a:pPr marL="971550" lvl="1" indent="-514350" algn="just">
              <a:buAutoNum type="arabicParenR"/>
            </a:pPr>
            <a:r>
              <a:rPr lang="en-US" sz="3600" dirty="0" smtClean="0">
                <a:solidFill>
                  <a:schemeClr val="bg1"/>
                </a:solidFill>
              </a:rPr>
              <a:t>what </a:t>
            </a:r>
            <a:r>
              <a:rPr lang="en-US" sz="3600" dirty="0">
                <a:solidFill>
                  <a:schemeClr val="bg1"/>
                </a:solidFill>
              </a:rPr>
              <a:t>believers are, and </a:t>
            </a:r>
            <a:endParaRPr lang="en-US" sz="3600" dirty="0" smtClean="0">
              <a:solidFill>
                <a:schemeClr val="bg1"/>
              </a:solidFill>
            </a:endParaRPr>
          </a:p>
          <a:p>
            <a:pPr marL="971550" lvl="1" indent="-514350" algn="just">
              <a:buAutoNum type="arabicParenR"/>
            </a:pPr>
            <a:r>
              <a:rPr lang="en-US" sz="3600" dirty="0" smtClean="0">
                <a:solidFill>
                  <a:schemeClr val="bg1"/>
                </a:solidFill>
              </a:rPr>
              <a:t>how </a:t>
            </a:r>
            <a:r>
              <a:rPr lang="en-US" sz="3600" dirty="0">
                <a:solidFill>
                  <a:schemeClr val="bg1"/>
                </a:solidFill>
              </a:rPr>
              <a:t>they have become what they are because of Christ</a:t>
            </a: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700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3:19-21</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19 and to know the love of Christ which surpasses knowledge, that you may be filled up to all the fullness of </a:t>
            </a:r>
            <a:r>
              <a:rPr lang="en-US" sz="4000" i="1" dirty="0" smtClean="0">
                <a:solidFill>
                  <a:schemeClr val="bg1"/>
                </a:solidFill>
              </a:rPr>
              <a:t>God. 20 </a:t>
            </a:r>
            <a:r>
              <a:rPr lang="en-US" sz="4000" i="1" dirty="0">
                <a:solidFill>
                  <a:schemeClr val="bg1"/>
                </a:solidFill>
              </a:rPr>
              <a:t>Now to Him who is able to do far more abundantly beyond all that we ask or think, according to the power that works within us, 21 to Him be the glory in the church and in Christ Jesus to all generations forever and ever. Amen.</a:t>
            </a:r>
            <a:endParaRPr lang="en-US" sz="4000" dirty="0">
              <a:solidFill>
                <a:schemeClr val="bg1"/>
              </a:solidFill>
            </a:endParaRPr>
          </a:p>
        </p:txBody>
      </p:sp>
    </p:spTree>
    <p:extLst>
      <p:ext uri="{BB962C8B-B14F-4D97-AF65-F5344CB8AC3E}">
        <p14:creationId xmlns:p14="http://schemas.microsoft.com/office/powerpoint/2010/main" val="28867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1:18</a:t>
            </a:r>
            <a:endParaRPr lang="en-US" sz="4800" dirty="0" smtClean="0">
              <a:solidFill>
                <a:schemeClr val="bg1"/>
              </a:solidFill>
            </a:endParaRPr>
          </a:p>
        </p:txBody>
      </p:sp>
      <p:sp>
        <p:nvSpPr>
          <p:cNvPr id="10" name="TextBox 9"/>
          <p:cNvSpPr txBox="1"/>
          <p:nvPr/>
        </p:nvSpPr>
        <p:spPr>
          <a:xfrm>
            <a:off x="304800" y="838200"/>
            <a:ext cx="8610600" cy="3170099"/>
          </a:xfrm>
          <a:prstGeom prst="rect">
            <a:avLst/>
          </a:prstGeom>
          <a:noFill/>
        </p:spPr>
        <p:txBody>
          <a:bodyPr wrap="square" rtlCol="0">
            <a:spAutoFit/>
          </a:bodyPr>
          <a:lstStyle/>
          <a:p>
            <a:pPr algn="just"/>
            <a:r>
              <a:rPr lang="en-US" sz="4000" i="1" dirty="0">
                <a:solidFill>
                  <a:schemeClr val="bg1"/>
                </a:solidFill>
              </a:rPr>
              <a:t>I pray that the eyes of your heart may be enlightened, so that you will know what is the hope of His calling, what are the riches of the glory of His inheritance in the </a:t>
            </a:r>
            <a:r>
              <a:rPr lang="en-US" sz="4000" i="1" dirty="0" smtClean="0">
                <a:solidFill>
                  <a:schemeClr val="bg1"/>
                </a:solidFill>
              </a:rPr>
              <a:t>saints… </a:t>
            </a:r>
            <a:endParaRPr lang="en-US" sz="4000" dirty="0">
              <a:solidFill>
                <a:schemeClr val="bg1"/>
              </a:solidFill>
            </a:endParaRPr>
          </a:p>
        </p:txBody>
      </p:sp>
    </p:spTree>
    <p:extLst>
      <p:ext uri="{BB962C8B-B14F-4D97-AF65-F5344CB8AC3E}">
        <p14:creationId xmlns:p14="http://schemas.microsoft.com/office/powerpoint/2010/main" val="28867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C.S. Lewis</a:t>
            </a:r>
            <a:endParaRPr lang="en-US" sz="4800" dirty="0" smtClean="0">
              <a:solidFill>
                <a:schemeClr val="bg1"/>
              </a:solidFill>
            </a:endParaRPr>
          </a:p>
        </p:txBody>
      </p:sp>
      <p:sp>
        <p:nvSpPr>
          <p:cNvPr id="10" name="TextBox 9"/>
          <p:cNvSpPr txBox="1"/>
          <p:nvPr/>
        </p:nvSpPr>
        <p:spPr>
          <a:xfrm>
            <a:off x="304800" y="838200"/>
            <a:ext cx="8610600" cy="3477875"/>
          </a:xfrm>
          <a:prstGeom prst="rect">
            <a:avLst/>
          </a:prstGeom>
          <a:noFill/>
        </p:spPr>
        <p:txBody>
          <a:bodyPr wrap="square" rtlCol="0">
            <a:spAutoFit/>
          </a:bodyPr>
          <a:lstStyle/>
          <a:p>
            <a:pPr algn="just"/>
            <a:r>
              <a:rPr lang="en-US" sz="4400" i="1" dirty="0">
                <a:solidFill>
                  <a:schemeClr val="bg1"/>
                </a:solidFill>
              </a:rPr>
              <a:t>“If you do not listen to theology, that will not mean you have no ideas about God. It will mean that you have a lot of wrong ones- bad, muddled, out-of-date ideas.”</a:t>
            </a:r>
            <a:r>
              <a:rPr lang="en-US" sz="4400" dirty="0">
                <a:solidFill>
                  <a:schemeClr val="bg1"/>
                </a:solidFill>
              </a:rPr>
              <a:t> </a:t>
            </a:r>
          </a:p>
        </p:txBody>
      </p:sp>
    </p:spTree>
    <p:extLst>
      <p:ext uri="{BB962C8B-B14F-4D97-AF65-F5344CB8AC3E}">
        <p14:creationId xmlns:p14="http://schemas.microsoft.com/office/powerpoint/2010/main" val="8170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21696</TotalTime>
  <Words>1327</Words>
  <Application>Microsoft Office PowerPoint</Application>
  <PresentationFormat>On-screen Show (4:3)</PresentationFormat>
  <Paragraphs>62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642</cp:revision>
  <dcterms:created xsi:type="dcterms:W3CDTF">2013-08-08T16:28:40Z</dcterms:created>
  <dcterms:modified xsi:type="dcterms:W3CDTF">2017-04-29T19:33:11Z</dcterms:modified>
</cp:coreProperties>
</file>