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1455" r:id="rId2"/>
    <p:sldId id="818" r:id="rId3"/>
    <p:sldId id="1497" r:id="rId4"/>
    <p:sldId id="1498" r:id="rId5"/>
    <p:sldId id="1499" r:id="rId6"/>
    <p:sldId id="1500" r:id="rId7"/>
    <p:sldId id="1501" r:id="rId8"/>
    <p:sldId id="1402" r:id="rId9"/>
    <p:sldId id="1419" r:id="rId10"/>
    <p:sldId id="1502" r:id="rId11"/>
    <p:sldId id="1503" r:id="rId12"/>
    <p:sldId id="1504" r:id="rId13"/>
    <p:sldId id="1505" r:id="rId14"/>
    <p:sldId id="1506" r:id="rId15"/>
    <p:sldId id="853"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p:scale>
          <a:sx n="77" d="100"/>
          <a:sy n="77" d="100"/>
        </p:scale>
        <p:origin x="-630"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4/8/2017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BD85C9-9387-4AF8-A2FF-EF850E82DB46}"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4/8/2017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BD85C9-9387-4AF8-A2FF-EF850E82DB46}"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BD85C9-9387-4AF8-A2FF-EF850E82DB46}" type="datetimeFigureOut">
              <a:rPr lang="en-US" smtClean="0"/>
              <a:t>4/8/2017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BD85C9-9387-4AF8-A2FF-EF850E82DB46}" type="datetimeFigureOut">
              <a:rPr lang="en-US" smtClean="0"/>
              <a:t>4/8/2017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4/8/2017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4/8/2017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4/8/2017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206980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marL="857250" indent="-857250" algn="just">
              <a:buAutoNum type="romanUcPeriod"/>
            </a:pPr>
            <a:r>
              <a:rPr lang="en-US" sz="4000" b="1" dirty="0" smtClean="0">
                <a:solidFill>
                  <a:schemeClr val="bg1"/>
                </a:solidFill>
              </a:rPr>
              <a:t>An Exhortation to Employees </a:t>
            </a:r>
            <a:r>
              <a:rPr lang="en-US" sz="4000" b="1" baseline="30000" dirty="0" smtClean="0">
                <a:solidFill>
                  <a:schemeClr val="bg1"/>
                </a:solidFill>
              </a:rPr>
              <a:t>(6:5-7)</a:t>
            </a:r>
            <a:endParaRPr lang="en-US" sz="4000" b="1" baseline="30000" dirty="0" smtClean="0">
              <a:solidFill>
                <a:schemeClr val="bg1"/>
              </a:solidFill>
            </a:endParaRPr>
          </a:p>
        </p:txBody>
      </p:sp>
      <p:sp>
        <p:nvSpPr>
          <p:cNvPr id="10" name="TextBox 9"/>
          <p:cNvSpPr txBox="1"/>
          <p:nvPr/>
        </p:nvSpPr>
        <p:spPr>
          <a:xfrm>
            <a:off x="304800" y="838200"/>
            <a:ext cx="8610600" cy="2862322"/>
          </a:xfrm>
          <a:prstGeom prst="rect">
            <a:avLst/>
          </a:prstGeom>
          <a:noFill/>
        </p:spPr>
        <p:txBody>
          <a:bodyPr wrap="square" rtlCol="0">
            <a:spAutoFit/>
          </a:bodyPr>
          <a:lstStyle/>
          <a:p>
            <a:pPr algn="just"/>
            <a:r>
              <a:rPr lang="en-US" sz="3000" i="1" dirty="0">
                <a:solidFill>
                  <a:schemeClr val="bg1"/>
                </a:solidFill>
              </a:rPr>
              <a:t>5 Slaves, be obedient to those who are your masters according to the flesh, with fear and trembling, in the sincerity of your heart, as to Christ; 6 not by way of </a:t>
            </a:r>
            <a:r>
              <a:rPr lang="en-US" sz="3000" i="1" dirty="0" err="1">
                <a:solidFill>
                  <a:schemeClr val="bg1"/>
                </a:solidFill>
              </a:rPr>
              <a:t>eyeservice</a:t>
            </a:r>
            <a:r>
              <a:rPr lang="en-US" sz="3000" i="1" dirty="0">
                <a:solidFill>
                  <a:schemeClr val="bg1"/>
                </a:solidFill>
              </a:rPr>
              <a:t>, as men-pleasers, but as slaves of Christ, doing the will of God from the heart. 7 With good will render service, as to the Lord, and not to men…</a:t>
            </a:r>
            <a:endParaRPr lang="en-US" sz="3000" dirty="0">
              <a:solidFill>
                <a:schemeClr val="bg1"/>
              </a:solidFill>
            </a:endParaRPr>
          </a:p>
        </p:txBody>
      </p:sp>
      <p:sp>
        <p:nvSpPr>
          <p:cNvPr id="7" name="TextBox 6"/>
          <p:cNvSpPr txBox="1"/>
          <p:nvPr/>
        </p:nvSpPr>
        <p:spPr>
          <a:xfrm>
            <a:off x="304800" y="3733800"/>
            <a:ext cx="8610600" cy="707886"/>
          </a:xfrm>
          <a:prstGeom prst="rect">
            <a:avLst/>
          </a:prstGeom>
          <a:noFill/>
        </p:spPr>
        <p:txBody>
          <a:bodyPr wrap="square" rtlCol="0">
            <a:spAutoFit/>
          </a:bodyPr>
          <a:lstStyle/>
          <a:p>
            <a:pPr algn="just"/>
            <a:r>
              <a:rPr lang="en-US" sz="4000" i="1" dirty="0">
                <a:solidFill>
                  <a:schemeClr val="bg1"/>
                </a:solidFill>
              </a:rPr>
              <a:t>B</a:t>
            </a:r>
            <a:r>
              <a:rPr lang="en-US" sz="4000" i="1" dirty="0" smtClean="0">
                <a:solidFill>
                  <a:schemeClr val="bg1"/>
                </a:solidFill>
              </a:rPr>
              <a:t>. The Principle of Service</a:t>
            </a:r>
            <a:endParaRPr lang="en-US" sz="4000" dirty="0">
              <a:solidFill>
                <a:schemeClr val="bg1"/>
              </a:solidFill>
            </a:endParaRPr>
          </a:p>
        </p:txBody>
      </p:sp>
      <p:sp>
        <p:nvSpPr>
          <p:cNvPr id="6" name="TextBox 5"/>
          <p:cNvSpPr txBox="1"/>
          <p:nvPr/>
        </p:nvSpPr>
        <p:spPr>
          <a:xfrm>
            <a:off x="762000" y="4419600"/>
            <a:ext cx="8153400" cy="1261884"/>
          </a:xfrm>
          <a:prstGeom prst="rect">
            <a:avLst/>
          </a:prstGeom>
          <a:noFill/>
        </p:spPr>
        <p:txBody>
          <a:bodyPr wrap="square" rtlCol="0">
            <a:spAutoFit/>
          </a:bodyPr>
          <a:lstStyle/>
          <a:p>
            <a:pPr marL="742950" indent="-742950" algn="just">
              <a:buAutoNum type="arabicPeriod"/>
            </a:pPr>
            <a:r>
              <a:rPr lang="en-US" sz="3800" i="1" dirty="0" smtClean="0">
                <a:solidFill>
                  <a:schemeClr val="bg1"/>
                </a:solidFill>
              </a:rPr>
              <a:t>Not by way of </a:t>
            </a:r>
            <a:r>
              <a:rPr lang="en-US" sz="3800" i="1" dirty="0" err="1" smtClean="0">
                <a:solidFill>
                  <a:schemeClr val="bg1"/>
                </a:solidFill>
              </a:rPr>
              <a:t>eyeservice</a:t>
            </a:r>
            <a:endParaRPr lang="en-US" sz="3800" i="1" dirty="0" smtClean="0">
              <a:solidFill>
                <a:schemeClr val="bg1"/>
              </a:solidFill>
            </a:endParaRPr>
          </a:p>
          <a:p>
            <a:pPr marL="742950" indent="-742950" algn="just">
              <a:buAutoNum type="arabicPeriod"/>
            </a:pPr>
            <a:r>
              <a:rPr lang="en-US" sz="3800" i="1" dirty="0" smtClean="0">
                <a:solidFill>
                  <a:schemeClr val="bg1"/>
                </a:solidFill>
              </a:rPr>
              <a:t>Not as </a:t>
            </a:r>
            <a:r>
              <a:rPr lang="en-US" sz="3800" i="1" dirty="0" err="1" smtClean="0">
                <a:solidFill>
                  <a:schemeClr val="bg1"/>
                </a:solidFill>
              </a:rPr>
              <a:t>manpleasers</a:t>
            </a:r>
            <a:endParaRPr lang="en-US" sz="3800" i="1" dirty="0" smtClean="0">
              <a:solidFill>
                <a:schemeClr val="bg1"/>
              </a:solidFill>
            </a:endParaRPr>
          </a:p>
        </p:txBody>
      </p:sp>
    </p:spTree>
    <p:extLst>
      <p:ext uri="{BB962C8B-B14F-4D97-AF65-F5344CB8AC3E}">
        <p14:creationId xmlns:p14="http://schemas.microsoft.com/office/powerpoint/2010/main" val="99915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25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125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1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6"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How we are to serve the Lord</a:t>
            </a:r>
            <a:endParaRPr lang="en-US" sz="4800" dirty="0">
              <a:solidFill>
                <a:schemeClr val="bg1"/>
              </a:solidFill>
            </a:endParaRPr>
          </a:p>
        </p:txBody>
      </p:sp>
      <p:sp>
        <p:nvSpPr>
          <p:cNvPr id="10" name="TextBox 9"/>
          <p:cNvSpPr txBox="1"/>
          <p:nvPr/>
        </p:nvSpPr>
        <p:spPr>
          <a:xfrm>
            <a:off x="304800" y="1066800"/>
            <a:ext cx="8610600" cy="4524315"/>
          </a:xfrm>
          <a:prstGeom prst="rect">
            <a:avLst/>
          </a:prstGeom>
          <a:noFill/>
        </p:spPr>
        <p:txBody>
          <a:bodyPr wrap="square" rtlCol="0">
            <a:spAutoFit/>
          </a:bodyPr>
          <a:lstStyle/>
          <a:p>
            <a:pPr marL="685800" indent="-685800" algn="just">
              <a:buFont typeface="Wingdings" panose="05000000000000000000" pitchFamily="2" charset="2"/>
              <a:buChar char="§"/>
            </a:pPr>
            <a:r>
              <a:rPr lang="en-US" sz="4800" dirty="0" smtClean="0">
                <a:solidFill>
                  <a:schemeClr val="bg1"/>
                </a:solidFill>
              </a:rPr>
              <a:t>Serve the Lord as an act of </a:t>
            </a:r>
            <a:r>
              <a:rPr lang="en-US" sz="4800" b="1" u="sng" dirty="0" smtClean="0">
                <a:solidFill>
                  <a:schemeClr val="bg1"/>
                </a:solidFill>
              </a:rPr>
              <a:t>discipline</a:t>
            </a:r>
            <a:r>
              <a:rPr lang="en-US" sz="4800" dirty="0" smtClean="0">
                <a:solidFill>
                  <a:schemeClr val="bg1"/>
                </a:solidFill>
              </a:rPr>
              <a:t>.</a:t>
            </a:r>
          </a:p>
          <a:p>
            <a:pPr marL="685800" indent="-685800" algn="just">
              <a:buFont typeface="Wingdings" panose="05000000000000000000" pitchFamily="2" charset="2"/>
              <a:buChar char="§"/>
            </a:pPr>
            <a:r>
              <a:rPr lang="en-US" sz="4800" dirty="0" smtClean="0">
                <a:solidFill>
                  <a:schemeClr val="bg1"/>
                </a:solidFill>
              </a:rPr>
              <a:t>Serve th</a:t>
            </a:r>
            <a:r>
              <a:rPr lang="en-US" sz="4800" dirty="0" smtClean="0">
                <a:solidFill>
                  <a:schemeClr val="bg1"/>
                </a:solidFill>
              </a:rPr>
              <a:t>e Lord as an act of </a:t>
            </a:r>
            <a:r>
              <a:rPr lang="en-US" sz="4800" b="1" u="sng" dirty="0" smtClean="0">
                <a:solidFill>
                  <a:schemeClr val="bg1"/>
                </a:solidFill>
              </a:rPr>
              <a:t>duty</a:t>
            </a:r>
            <a:r>
              <a:rPr lang="en-US" sz="4800" dirty="0" smtClean="0">
                <a:solidFill>
                  <a:schemeClr val="bg1"/>
                </a:solidFill>
              </a:rPr>
              <a:t>.</a:t>
            </a:r>
          </a:p>
          <a:p>
            <a:pPr marL="685800" indent="-685800" algn="just">
              <a:buFont typeface="Wingdings" panose="05000000000000000000" pitchFamily="2" charset="2"/>
              <a:buChar char="§"/>
            </a:pPr>
            <a:r>
              <a:rPr lang="en-US" sz="4800" dirty="0" smtClean="0">
                <a:solidFill>
                  <a:schemeClr val="bg1"/>
                </a:solidFill>
              </a:rPr>
              <a:t>Serve the Lord as an act of </a:t>
            </a:r>
            <a:r>
              <a:rPr lang="en-US" sz="4800" b="1" u="sng" dirty="0" smtClean="0">
                <a:solidFill>
                  <a:schemeClr val="bg1"/>
                </a:solidFill>
              </a:rPr>
              <a:t>devotion</a:t>
            </a:r>
            <a:r>
              <a:rPr lang="en-US" sz="4800" dirty="0" smtClean="0">
                <a:solidFill>
                  <a:schemeClr val="bg1"/>
                </a:solidFill>
              </a:rPr>
              <a:t>.</a:t>
            </a:r>
            <a:endParaRPr lang="en-US" sz="4800" dirty="0">
              <a:solidFill>
                <a:schemeClr val="bg1"/>
              </a:solidFill>
            </a:endParaRPr>
          </a:p>
        </p:txBody>
      </p:sp>
    </p:spTree>
    <p:extLst>
      <p:ext uri="{BB962C8B-B14F-4D97-AF65-F5344CB8AC3E}">
        <p14:creationId xmlns:p14="http://schemas.microsoft.com/office/powerpoint/2010/main" val="3161665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2"/>
            </a:pPr>
            <a:r>
              <a:rPr lang="en-US" sz="4000" b="1" dirty="0" smtClean="0">
                <a:solidFill>
                  <a:schemeClr val="bg1"/>
                </a:solidFill>
              </a:rPr>
              <a:t>An Exhortation to Employers </a:t>
            </a:r>
            <a:r>
              <a:rPr lang="en-US" sz="4000" b="1" baseline="30000" dirty="0" smtClean="0">
                <a:solidFill>
                  <a:schemeClr val="bg1"/>
                </a:solidFill>
              </a:rPr>
              <a:t>(6:9)</a:t>
            </a:r>
            <a:endParaRPr lang="en-US" sz="4000" b="1" baseline="30000" dirty="0" smtClean="0">
              <a:solidFill>
                <a:schemeClr val="bg1"/>
              </a:solidFill>
            </a:endParaRPr>
          </a:p>
        </p:txBody>
      </p:sp>
      <p:sp>
        <p:nvSpPr>
          <p:cNvPr id="10" name="TextBox 9"/>
          <p:cNvSpPr txBox="1"/>
          <p:nvPr/>
        </p:nvSpPr>
        <p:spPr>
          <a:xfrm>
            <a:off x="304800" y="838200"/>
            <a:ext cx="8610600" cy="2062103"/>
          </a:xfrm>
          <a:prstGeom prst="rect">
            <a:avLst/>
          </a:prstGeom>
          <a:noFill/>
        </p:spPr>
        <p:txBody>
          <a:bodyPr wrap="square" rtlCol="0">
            <a:spAutoFit/>
          </a:bodyPr>
          <a:lstStyle/>
          <a:p>
            <a:pPr algn="just"/>
            <a:r>
              <a:rPr lang="en-US" sz="3200" i="1" dirty="0">
                <a:solidFill>
                  <a:schemeClr val="bg1"/>
                </a:solidFill>
              </a:rPr>
              <a:t>And masters, do the same things to them, and give up threatening, knowing that both their Master and yours is in heaven, and there is no partiality with Him. </a:t>
            </a:r>
            <a:endParaRPr lang="en-US" sz="3200" dirty="0">
              <a:solidFill>
                <a:schemeClr val="bg1"/>
              </a:solidFill>
            </a:endParaRPr>
          </a:p>
        </p:txBody>
      </p:sp>
      <p:sp>
        <p:nvSpPr>
          <p:cNvPr id="7" name="TextBox 6"/>
          <p:cNvSpPr txBox="1"/>
          <p:nvPr/>
        </p:nvSpPr>
        <p:spPr>
          <a:xfrm>
            <a:off x="304800" y="2971800"/>
            <a:ext cx="8610600" cy="1323439"/>
          </a:xfrm>
          <a:prstGeom prst="rect">
            <a:avLst/>
          </a:prstGeom>
          <a:noFill/>
        </p:spPr>
        <p:txBody>
          <a:bodyPr wrap="square" rtlCol="0">
            <a:spAutoFit/>
          </a:bodyPr>
          <a:lstStyle/>
          <a:p>
            <a:pPr marL="742950" indent="-742950" algn="just">
              <a:buAutoNum type="alphaUcPeriod"/>
            </a:pPr>
            <a:r>
              <a:rPr lang="en-US" sz="4000" i="1" dirty="0" smtClean="0">
                <a:solidFill>
                  <a:schemeClr val="bg1"/>
                </a:solidFill>
              </a:rPr>
              <a:t>The principle of mutual submission</a:t>
            </a:r>
          </a:p>
          <a:p>
            <a:pPr marL="742950" indent="-742950" algn="just">
              <a:buAutoNum type="alphaUcPeriod"/>
            </a:pPr>
            <a:r>
              <a:rPr lang="en-US" sz="4000" i="1" dirty="0" smtClean="0">
                <a:solidFill>
                  <a:schemeClr val="bg1"/>
                </a:solidFill>
              </a:rPr>
              <a:t>The principle of </a:t>
            </a:r>
            <a:r>
              <a:rPr lang="en-US" sz="4000" i="1" dirty="0" err="1" smtClean="0">
                <a:solidFill>
                  <a:schemeClr val="bg1"/>
                </a:solidFill>
              </a:rPr>
              <a:t>Christlikness</a:t>
            </a:r>
            <a:endParaRPr lang="en-US" sz="4000" dirty="0">
              <a:solidFill>
                <a:schemeClr val="bg1"/>
              </a:solidFill>
            </a:endParaRPr>
          </a:p>
        </p:txBody>
      </p:sp>
    </p:spTree>
    <p:extLst>
      <p:ext uri="{BB962C8B-B14F-4D97-AF65-F5344CB8AC3E}">
        <p14:creationId xmlns:p14="http://schemas.microsoft.com/office/powerpoint/2010/main" val="329780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25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75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2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marL="857250" indent="-857250" algn="just">
              <a:buFont typeface="+mj-lt"/>
              <a:buAutoNum type="romanUcPeriod" startAt="3"/>
            </a:pPr>
            <a:r>
              <a:rPr lang="en-US" sz="4000" b="1" dirty="0" smtClean="0">
                <a:solidFill>
                  <a:schemeClr val="bg1"/>
                </a:solidFill>
              </a:rPr>
              <a:t>An Exhortation to Eternity </a:t>
            </a:r>
            <a:r>
              <a:rPr lang="en-US" sz="4000" b="1" baseline="30000" dirty="0" smtClean="0">
                <a:solidFill>
                  <a:schemeClr val="bg1"/>
                </a:solidFill>
              </a:rPr>
              <a:t>(6:8, 9b)</a:t>
            </a:r>
            <a:endParaRPr lang="en-US" sz="4000" b="1" baseline="30000" dirty="0" smtClean="0">
              <a:solidFill>
                <a:schemeClr val="bg1"/>
              </a:solidFill>
            </a:endParaRPr>
          </a:p>
        </p:txBody>
      </p:sp>
      <p:sp>
        <p:nvSpPr>
          <p:cNvPr id="10" name="TextBox 9"/>
          <p:cNvSpPr txBox="1"/>
          <p:nvPr/>
        </p:nvSpPr>
        <p:spPr>
          <a:xfrm>
            <a:off x="304800" y="838200"/>
            <a:ext cx="8610600" cy="2554545"/>
          </a:xfrm>
          <a:prstGeom prst="rect">
            <a:avLst/>
          </a:prstGeom>
          <a:noFill/>
        </p:spPr>
        <p:txBody>
          <a:bodyPr wrap="square" rtlCol="0">
            <a:spAutoFit/>
          </a:bodyPr>
          <a:lstStyle/>
          <a:p>
            <a:pPr algn="just"/>
            <a:r>
              <a:rPr lang="en-US" sz="3200" i="1" dirty="0">
                <a:solidFill>
                  <a:schemeClr val="bg1"/>
                </a:solidFill>
              </a:rPr>
              <a:t>knowing that whatever good thing each one does, this he will receive back from the Lord, whether slave or free… knowing that both their Master and yours is in heaven, and there is no partiality with Him.</a:t>
            </a:r>
            <a:endParaRPr lang="en-US" sz="3200" dirty="0">
              <a:solidFill>
                <a:schemeClr val="bg1"/>
              </a:solidFill>
            </a:endParaRPr>
          </a:p>
        </p:txBody>
      </p:sp>
      <p:sp>
        <p:nvSpPr>
          <p:cNvPr id="7" name="TextBox 6"/>
          <p:cNvSpPr txBox="1"/>
          <p:nvPr/>
        </p:nvSpPr>
        <p:spPr>
          <a:xfrm>
            <a:off x="304800" y="3629561"/>
            <a:ext cx="8610600" cy="1323439"/>
          </a:xfrm>
          <a:prstGeom prst="rect">
            <a:avLst/>
          </a:prstGeom>
          <a:noFill/>
        </p:spPr>
        <p:txBody>
          <a:bodyPr wrap="square" rtlCol="0">
            <a:spAutoFit/>
          </a:bodyPr>
          <a:lstStyle/>
          <a:p>
            <a:pPr marL="742950" indent="-742950" algn="just">
              <a:buAutoNum type="alphaUcPeriod"/>
            </a:pPr>
            <a:r>
              <a:rPr lang="en-US" sz="4000" i="1" dirty="0" smtClean="0">
                <a:solidFill>
                  <a:schemeClr val="bg1"/>
                </a:solidFill>
              </a:rPr>
              <a:t>God compensates us (8)</a:t>
            </a:r>
          </a:p>
          <a:p>
            <a:pPr marL="742950" indent="-742950" algn="just">
              <a:buAutoNum type="alphaUcPeriod"/>
            </a:pPr>
            <a:r>
              <a:rPr lang="en-US" sz="4000" i="1" dirty="0" smtClean="0">
                <a:solidFill>
                  <a:schemeClr val="bg1"/>
                </a:solidFill>
              </a:rPr>
              <a:t>God considers us (9b)</a:t>
            </a:r>
            <a:endParaRPr lang="en-US" sz="4000" dirty="0">
              <a:solidFill>
                <a:schemeClr val="bg1"/>
              </a:solidFill>
            </a:endParaRPr>
          </a:p>
        </p:txBody>
      </p:sp>
    </p:spTree>
    <p:extLst>
      <p:ext uri="{BB962C8B-B14F-4D97-AF65-F5344CB8AC3E}">
        <p14:creationId xmlns:p14="http://schemas.microsoft.com/office/powerpoint/2010/main" val="1475174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25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75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25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6:5-9</a:t>
            </a:r>
            <a:endParaRPr lang="en-US" sz="4800" dirty="0">
              <a:solidFill>
                <a:schemeClr val="bg1"/>
              </a:solidFill>
            </a:endParaRPr>
          </a:p>
        </p:txBody>
      </p:sp>
      <p:sp>
        <p:nvSpPr>
          <p:cNvPr id="10" name="TextBox 9"/>
          <p:cNvSpPr txBox="1"/>
          <p:nvPr/>
        </p:nvSpPr>
        <p:spPr>
          <a:xfrm>
            <a:off x="304800" y="1066800"/>
            <a:ext cx="8610600" cy="3046988"/>
          </a:xfrm>
          <a:prstGeom prst="rect">
            <a:avLst/>
          </a:prstGeom>
          <a:noFill/>
        </p:spPr>
        <p:txBody>
          <a:bodyPr wrap="square" rtlCol="0">
            <a:spAutoFit/>
          </a:bodyPr>
          <a:lstStyle/>
          <a:p>
            <a:pPr algn="just"/>
            <a:r>
              <a:rPr lang="en-US" sz="4800" dirty="0">
                <a:solidFill>
                  <a:schemeClr val="bg1"/>
                </a:solidFill>
              </a:rPr>
              <a:t>O</a:t>
            </a:r>
            <a:r>
              <a:rPr lang="en-US" sz="4800" dirty="0" smtClean="0">
                <a:solidFill>
                  <a:schemeClr val="bg1"/>
                </a:solidFill>
              </a:rPr>
              <a:t>ur </a:t>
            </a:r>
            <a:r>
              <a:rPr lang="en-US" sz="4800" dirty="0">
                <a:solidFill>
                  <a:schemeClr val="bg1"/>
                </a:solidFill>
              </a:rPr>
              <a:t>text informs us about how Spirit-filled believers are to serve the Lord and are to serve others for whom they work. </a:t>
            </a:r>
            <a:endParaRPr lang="en-US" sz="4800" i="1" dirty="0">
              <a:solidFill>
                <a:schemeClr val="bg1"/>
              </a:solidFill>
            </a:endParaRPr>
          </a:p>
        </p:txBody>
      </p:sp>
    </p:spTree>
    <p:extLst>
      <p:ext uri="{BB962C8B-B14F-4D97-AF65-F5344CB8AC3E}">
        <p14:creationId xmlns:p14="http://schemas.microsoft.com/office/powerpoint/2010/main" val="22488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artisticTexturizer trans="77000"/>
                    </a14:imgEffect>
                  </a14:imgLayer>
                </a14:imgProps>
              </a:ext>
              <a:ext uri="{28A0092B-C50C-407E-A947-70E740481C1C}">
                <a14:useLocalDpi xmlns:a14="http://schemas.microsoft.com/office/drawing/2010/main" val="0"/>
              </a:ext>
            </a:extLst>
          </a:blip>
          <a:stretch>
            <a:fillRect/>
          </a:stretch>
        </p:blipFill>
        <p:spPr>
          <a:xfrm>
            <a:off x="213320" y="1066800"/>
            <a:ext cx="8778279" cy="4878215"/>
          </a:xfrm>
          <a:prstGeom prst="rect">
            <a:avLst/>
          </a:prstGeom>
          <a:effectLst>
            <a:glow rad="228600">
              <a:schemeClr val="accent5">
                <a:satMod val="175000"/>
                <a:alpha val="40000"/>
              </a:schemeClr>
            </a:glow>
            <a:softEdge rad="635000"/>
          </a:effectLst>
        </p:spPr>
      </p:pic>
    </p:spTree>
    <p:extLst>
      <p:ext uri="{BB962C8B-B14F-4D97-AF65-F5344CB8AC3E}">
        <p14:creationId xmlns:p14="http://schemas.microsoft.com/office/powerpoint/2010/main" val="5556600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6:5-6</a:t>
            </a:r>
            <a:endParaRPr lang="en-US" sz="4800" dirty="0" smtClean="0">
              <a:solidFill>
                <a:schemeClr val="bg1"/>
              </a:solidFill>
            </a:endParaRPr>
          </a:p>
        </p:txBody>
      </p:sp>
      <p:sp>
        <p:nvSpPr>
          <p:cNvPr id="10" name="TextBox 9"/>
          <p:cNvSpPr txBox="1"/>
          <p:nvPr/>
        </p:nvSpPr>
        <p:spPr>
          <a:xfrm>
            <a:off x="304800" y="838200"/>
            <a:ext cx="8610600" cy="4401205"/>
          </a:xfrm>
          <a:prstGeom prst="rect">
            <a:avLst/>
          </a:prstGeom>
          <a:noFill/>
        </p:spPr>
        <p:txBody>
          <a:bodyPr wrap="square" rtlCol="0">
            <a:spAutoFit/>
          </a:bodyPr>
          <a:lstStyle/>
          <a:p>
            <a:pPr algn="just"/>
            <a:r>
              <a:rPr lang="en-US" sz="4000" i="1" dirty="0">
                <a:solidFill>
                  <a:schemeClr val="bg1"/>
                </a:solidFill>
              </a:rPr>
              <a:t>5 Slaves, be obedient to those who are your masters according to the flesh, with fear and trembling, in the sincerity of your heart, as to Christ; 6 not by way of </a:t>
            </a:r>
            <a:r>
              <a:rPr lang="en-US" sz="4000" i="1" dirty="0" err="1">
                <a:solidFill>
                  <a:schemeClr val="bg1"/>
                </a:solidFill>
              </a:rPr>
              <a:t>eyeservice</a:t>
            </a:r>
            <a:r>
              <a:rPr lang="en-US" sz="4000" i="1" dirty="0">
                <a:solidFill>
                  <a:schemeClr val="bg1"/>
                </a:solidFill>
              </a:rPr>
              <a:t>, as men-pleasers, but as slaves of Christ, doing the will of God from the </a:t>
            </a:r>
            <a:r>
              <a:rPr lang="en-US" sz="4000" i="1" dirty="0" smtClean="0">
                <a:solidFill>
                  <a:schemeClr val="bg1"/>
                </a:solidFill>
              </a:rPr>
              <a:t>heart.</a:t>
            </a:r>
            <a:endParaRPr lang="en-US" sz="40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Ephesians </a:t>
            </a:r>
            <a:r>
              <a:rPr lang="en-US" sz="4800" dirty="0" smtClean="0">
                <a:solidFill>
                  <a:schemeClr val="bg1"/>
                </a:solidFill>
              </a:rPr>
              <a:t>6:7-9</a:t>
            </a:r>
            <a:endParaRPr lang="en-US" sz="4800" dirty="0" smtClean="0">
              <a:solidFill>
                <a:schemeClr val="bg1"/>
              </a:solidFill>
            </a:endParaRPr>
          </a:p>
        </p:txBody>
      </p:sp>
      <p:sp>
        <p:nvSpPr>
          <p:cNvPr id="10" name="TextBox 9"/>
          <p:cNvSpPr txBox="1"/>
          <p:nvPr/>
        </p:nvSpPr>
        <p:spPr>
          <a:xfrm>
            <a:off x="304800" y="838200"/>
            <a:ext cx="8610600" cy="5632311"/>
          </a:xfrm>
          <a:prstGeom prst="rect">
            <a:avLst/>
          </a:prstGeom>
          <a:noFill/>
        </p:spPr>
        <p:txBody>
          <a:bodyPr wrap="square" rtlCol="0">
            <a:spAutoFit/>
          </a:bodyPr>
          <a:lstStyle/>
          <a:p>
            <a:pPr algn="just"/>
            <a:r>
              <a:rPr lang="en-US" sz="4000" i="1" dirty="0" smtClean="0">
                <a:solidFill>
                  <a:schemeClr val="bg1"/>
                </a:solidFill>
              </a:rPr>
              <a:t>7 </a:t>
            </a:r>
            <a:r>
              <a:rPr lang="en-US" sz="4000" i="1" dirty="0">
                <a:solidFill>
                  <a:schemeClr val="bg1"/>
                </a:solidFill>
              </a:rPr>
              <a:t>With good will render service, as to the Lord, and not to men, 8 knowing that whatever good thing each one does, this he will receive back from the Lord, whether slave or free. 9 And masters, do the same things to them, and give up threatening, knowing that both their Master and yours is in heaven, and there is no partiality with Him. </a:t>
            </a:r>
            <a:endParaRPr lang="en-US" sz="4000" dirty="0">
              <a:solidFill>
                <a:schemeClr val="bg1"/>
              </a:solidFill>
            </a:endParaRPr>
          </a:p>
        </p:txBody>
      </p:sp>
    </p:spTree>
    <p:extLst>
      <p:ext uri="{BB962C8B-B14F-4D97-AF65-F5344CB8AC3E}">
        <p14:creationId xmlns:p14="http://schemas.microsoft.com/office/powerpoint/2010/main" val="38075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John MacArthur</a:t>
            </a:r>
            <a:endParaRPr lang="en-US" sz="4800" dirty="0" smtClean="0">
              <a:solidFill>
                <a:schemeClr val="bg1"/>
              </a:solidFill>
            </a:endParaRPr>
          </a:p>
        </p:txBody>
      </p:sp>
      <p:sp>
        <p:nvSpPr>
          <p:cNvPr id="10" name="TextBox 9"/>
          <p:cNvSpPr txBox="1"/>
          <p:nvPr/>
        </p:nvSpPr>
        <p:spPr>
          <a:xfrm>
            <a:off x="304800" y="838200"/>
            <a:ext cx="8610600" cy="6247864"/>
          </a:xfrm>
          <a:prstGeom prst="rect">
            <a:avLst/>
          </a:prstGeom>
          <a:noFill/>
        </p:spPr>
        <p:txBody>
          <a:bodyPr wrap="square" rtlCol="0">
            <a:spAutoFit/>
          </a:bodyPr>
          <a:lstStyle/>
          <a:p>
            <a:pPr algn="just">
              <a:lnSpc>
                <a:spcPts val="3900"/>
              </a:lnSpc>
            </a:pPr>
            <a:r>
              <a:rPr lang="en-US" sz="3600" i="1" dirty="0">
                <a:solidFill>
                  <a:schemeClr val="bg1"/>
                </a:solidFill>
              </a:rPr>
              <a:t>“In both Greek and Roman cultures, most slaves had no legal rights and were treated as commercial commodities. Roman citizens came to look on work as beneath their dignity, and the entire empire gradually came to function largely by slave power. Slaves were bought, sold, traded, used, and discarded as heartlessly as if they were animals or tools. Considerate masters such as Pliny the Elder, who was deeply grieved over the death of some of his slaves, were exceptional.</a:t>
            </a:r>
            <a:endParaRPr lang="en-US" sz="3600" dirty="0">
              <a:solidFill>
                <a:schemeClr val="bg1"/>
              </a:solidFill>
            </a:endParaRPr>
          </a:p>
        </p:txBody>
      </p:sp>
    </p:spTree>
    <p:extLst>
      <p:ext uri="{BB962C8B-B14F-4D97-AF65-F5344CB8AC3E}">
        <p14:creationId xmlns:p14="http://schemas.microsoft.com/office/powerpoint/2010/main" val="394145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John MacArthur</a:t>
            </a:r>
            <a:endParaRPr lang="en-US" sz="4800" dirty="0" smtClean="0">
              <a:solidFill>
                <a:schemeClr val="bg1"/>
              </a:solidFill>
            </a:endParaRPr>
          </a:p>
        </p:txBody>
      </p:sp>
      <p:sp>
        <p:nvSpPr>
          <p:cNvPr id="10" name="TextBox 9"/>
          <p:cNvSpPr txBox="1"/>
          <p:nvPr/>
        </p:nvSpPr>
        <p:spPr>
          <a:xfrm>
            <a:off x="304800" y="838200"/>
            <a:ext cx="8610600" cy="4401205"/>
          </a:xfrm>
          <a:prstGeom prst="rect">
            <a:avLst/>
          </a:prstGeom>
          <a:noFill/>
        </p:spPr>
        <p:txBody>
          <a:bodyPr wrap="square" rtlCol="0">
            <a:spAutoFit/>
          </a:bodyPr>
          <a:lstStyle/>
          <a:p>
            <a:pPr algn="just"/>
            <a:r>
              <a:rPr lang="en-US" sz="4000" i="1" dirty="0">
                <a:solidFill>
                  <a:schemeClr val="bg1"/>
                </a:solidFill>
              </a:rPr>
              <a:t>One Roman writer divided agricultural instruments into three classes— the articulate, who were slaves; the inarticulate, which were animals; and the mute, which were tools and vehicles. A slave’s only distinction above animals or tools was that he could speak! </a:t>
            </a:r>
            <a:endParaRPr lang="en-US" sz="4000" dirty="0">
              <a:solidFill>
                <a:schemeClr val="bg1"/>
              </a:solidFill>
            </a:endParaRPr>
          </a:p>
        </p:txBody>
      </p:sp>
    </p:spTree>
    <p:extLst>
      <p:ext uri="{BB962C8B-B14F-4D97-AF65-F5344CB8AC3E}">
        <p14:creationId xmlns:p14="http://schemas.microsoft.com/office/powerpoint/2010/main" val="223919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John MacArthur</a:t>
            </a:r>
            <a:endParaRPr lang="en-US" sz="4800" dirty="0" smtClean="0">
              <a:solidFill>
                <a:schemeClr val="bg1"/>
              </a:solidFill>
            </a:endParaRPr>
          </a:p>
        </p:txBody>
      </p:sp>
      <p:sp>
        <p:nvSpPr>
          <p:cNvPr id="10" name="TextBox 9"/>
          <p:cNvSpPr txBox="1"/>
          <p:nvPr/>
        </p:nvSpPr>
        <p:spPr>
          <a:xfrm>
            <a:off x="304800" y="838200"/>
            <a:ext cx="8610600" cy="4401205"/>
          </a:xfrm>
          <a:prstGeom prst="rect">
            <a:avLst/>
          </a:prstGeom>
          <a:noFill/>
        </p:spPr>
        <p:txBody>
          <a:bodyPr wrap="square" rtlCol="0">
            <a:spAutoFit/>
          </a:bodyPr>
          <a:lstStyle/>
          <a:p>
            <a:pPr algn="just"/>
            <a:r>
              <a:rPr lang="en-US" sz="4000" i="1" dirty="0">
                <a:solidFill>
                  <a:schemeClr val="bg1"/>
                </a:solidFill>
              </a:rPr>
              <a:t>The Roman statesman Cato said, “Old slaves should be thrown on a dump, and when a slave is ill do not feed him anything. It is not worth your money. Take sick slaves and throw them away because they are nothing but inefficient tools.” </a:t>
            </a:r>
            <a:endParaRPr lang="en-US" sz="4000" dirty="0">
              <a:solidFill>
                <a:schemeClr val="bg1"/>
              </a:solidFill>
            </a:endParaRPr>
          </a:p>
        </p:txBody>
      </p:sp>
    </p:spTree>
    <p:extLst>
      <p:ext uri="{BB962C8B-B14F-4D97-AF65-F5344CB8AC3E}">
        <p14:creationId xmlns:p14="http://schemas.microsoft.com/office/powerpoint/2010/main" val="31414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John MacArthur</a:t>
            </a:r>
            <a:endParaRPr lang="en-US" sz="4800" dirty="0" smtClean="0">
              <a:solidFill>
                <a:schemeClr val="bg1"/>
              </a:solidFill>
            </a:endParaRPr>
          </a:p>
        </p:txBody>
      </p:sp>
      <p:sp>
        <p:nvSpPr>
          <p:cNvPr id="10" name="TextBox 9"/>
          <p:cNvSpPr txBox="1"/>
          <p:nvPr/>
        </p:nvSpPr>
        <p:spPr>
          <a:xfrm>
            <a:off x="304800" y="838200"/>
            <a:ext cx="8610600" cy="5632311"/>
          </a:xfrm>
          <a:prstGeom prst="rect">
            <a:avLst/>
          </a:prstGeom>
          <a:noFill/>
        </p:spPr>
        <p:txBody>
          <a:bodyPr wrap="square" rtlCol="0">
            <a:spAutoFit/>
          </a:bodyPr>
          <a:lstStyle/>
          <a:p>
            <a:pPr algn="just"/>
            <a:r>
              <a:rPr lang="en-US" sz="4000" i="1" dirty="0">
                <a:solidFill>
                  <a:schemeClr val="bg1"/>
                </a:solidFill>
              </a:rPr>
              <a:t>Augustus crucified a slave who accidentally killed his pet quail, and a man named </a:t>
            </a:r>
            <a:r>
              <a:rPr lang="en-US" sz="4000" i="1" dirty="0" err="1">
                <a:solidFill>
                  <a:schemeClr val="bg1"/>
                </a:solidFill>
              </a:rPr>
              <a:t>Pollio</a:t>
            </a:r>
            <a:r>
              <a:rPr lang="en-US" sz="4000" i="1" dirty="0">
                <a:solidFill>
                  <a:schemeClr val="bg1"/>
                </a:solidFill>
              </a:rPr>
              <a:t> threw a slave into a pond of deadly lamprey eels for breaking a crystal goblet. </a:t>
            </a:r>
            <a:endParaRPr lang="en-US" sz="4000" dirty="0">
              <a:solidFill>
                <a:schemeClr val="bg1"/>
              </a:solidFill>
            </a:endParaRPr>
          </a:p>
          <a:p>
            <a:pPr algn="just"/>
            <a:r>
              <a:rPr lang="en-US" sz="4000" i="1" dirty="0">
                <a:solidFill>
                  <a:schemeClr val="bg1"/>
                </a:solidFill>
              </a:rPr>
              <a:t> </a:t>
            </a:r>
            <a:endParaRPr lang="en-US" sz="4000" dirty="0">
              <a:solidFill>
                <a:schemeClr val="bg1"/>
              </a:solidFill>
            </a:endParaRPr>
          </a:p>
          <a:p>
            <a:pPr algn="just"/>
            <a:r>
              <a:rPr lang="en-US" sz="4000" i="1" dirty="0">
                <a:solidFill>
                  <a:schemeClr val="bg1"/>
                </a:solidFill>
              </a:rPr>
              <a:t>Juvenal wrote of a slave owner whose greatest pleasure was “listening to the sweet song of his slaves being flogged</a:t>
            </a:r>
            <a:r>
              <a:rPr lang="en-US" sz="4000" i="1" dirty="0" smtClean="0">
                <a:solidFill>
                  <a:schemeClr val="bg1"/>
                </a:solidFill>
              </a:rPr>
              <a:t>.</a:t>
            </a:r>
            <a:endParaRPr lang="en-US" sz="4000" dirty="0">
              <a:solidFill>
                <a:schemeClr val="bg1"/>
              </a:solidFill>
            </a:endParaRPr>
          </a:p>
        </p:txBody>
      </p:sp>
    </p:spTree>
    <p:extLst>
      <p:ext uri="{BB962C8B-B14F-4D97-AF65-F5344CB8AC3E}">
        <p14:creationId xmlns:p14="http://schemas.microsoft.com/office/powerpoint/2010/main" val="31414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smtClean="0">
                <a:solidFill>
                  <a:schemeClr val="bg1"/>
                </a:solidFill>
              </a:rPr>
              <a:t>Big Idea of Ephesians </a:t>
            </a:r>
            <a:r>
              <a:rPr lang="en-US" sz="4800" dirty="0" smtClean="0">
                <a:solidFill>
                  <a:schemeClr val="bg1"/>
                </a:solidFill>
              </a:rPr>
              <a:t>6:5-9</a:t>
            </a:r>
            <a:endParaRPr lang="en-US" sz="4800" dirty="0">
              <a:solidFill>
                <a:schemeClr val="bg1"/>
              </a:solidFill>
            </a:endParaRPr>
          </a:p>
        </p:txBody>
      </p:sp>
      <p:sp>
        <p:nvSpPr>
          <p:cNvPr id="10" name="TextBox 9"/>
          <p:cNvSpPr txBox="1"/>
          <p:nvPr/>
        </p:nvSpPr>
        <p:spPr>
          <a:xfrm>
            <a:off x="304800" y="1066800"/>
            <a:ext cx="8610600" cy="3046988"/>
          </a:xfrm>
          <a:prstGeom prst="rect">
            <a:avLst/>
          </a:prstGeom>
          <a:noFill/>
        </p:spPr>
        <p:txBody>
          <a:bodyPr wrap="square" rtlCol="0">
            <a:spAutoFit/>
          </a:bodyPr>
          <a:lstStyle/>
          <a:p>
            <a:pPr algn="just"/>
            <a:r>
              <a:rPr lang="en-US" sz="4800" dirty="0">
                <a:solidFill>
                  <a:schemeClr val="bg1"/>
                </a:solidFill>
              </a:rPr>
              <a:t>O</a:t>
            </a:r>
            <a:r>
              <a:rPr lang="en-US" sz="4800" dirty="0" smtClean="0">
                <a:solidFill>
                  <a:schemeClr val="bg1"/>
                </a:solidFill>
              </a:rPr>
              <a:t>ur </a:t>
            </a:r>
            <a:r>
              <a:rPr lang="en-US" sz="4800" dirty="0">
                <a:solidFill>
                  <a:schemeClr val="bg1"/>
                </a:solidFill>
              </a:rPr>
              <a:t>text informs us about how Spirit-filled believers are to serve the Lord and are to serve others for whom they work. </a:t>
            </a:r>
            <a:endParaRPr lang="en-US" sz="4800" i="1" dirty="0">
              <a:solidFill>
                <a:schemeClr val="bg1"/>
              </a:solidFill>
            </a:endParaRPr>
          </a:p>
        </p:txBody>
      </p:sp>
    </p:spTree>
    <p:extLst>
      <p:ext uri="{BB962C8B-B14F-4D97-AF65-F5344CB8AC3E}">
        <p14:creationId xmlns:p14="http://schemas.microsoft.com/office/powerpoint/2010/main" val="41398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marL="857250" indent="-857250" algn="just">
              <a:buAutoNum type="romanUcPeriod"/>
            </a:pPr>
            <a:r>
              <a:rPr lang="en-US" sz="4000" b="1" dirty="0" smtClean="0">
                <a:solidFill>
                  <a:schemeClr val="bg1"/>
                </a:solidFill>
              </a:rPr>
              <a:t>An Exhortation to Employees </a:t>
            </a:r>
            <a:r>
              <a:rPr lang="en-US" sz="4000" b="1" baseline="30000" dirty="0" smtClean="0">
                <a:solidFill>
                  <a:schemeClr val="bg1"/>
                </a:solidFill>
              </a:rPr>
              <a:t>(6:5-7)</a:t>
            </a:r>
            <a:endParaRPr lang="en-US" sz="4000" b="1" baseline="30000" dirty="0" smtClean="0">
              <a:solidFill>
                <a:schemeClr val="bg1"/>
              </a:solidFill>
            </a:endParaRPr>
          </a:p>
        </p:txBody>
      </p:sp>
      <p:sp>
        <p:nvSpPr>
          <p:cNvPr id="10" name="TextBox 9"/>
          <p:cNvSpPr txBox="1"/>
          <p:nvPr/>
        </p:nvSpPr>
        <p:spPr>
          <a:xfrm>
            <a:off x="304800" y="838200"/>
            <a:ext cx="8610600" cy="2862322"/>
          </a:xfrm>
          <a:prstGeom prst="rect">
            <a:avLst/>
          </a:prstGeom>
          <a:noFill/>
        </p:spPr>
        <p:txBody>
          <a:bodyPr wrap="square" rtlCol="0">
            <a:spAutoFit/>
          </a:bodyPr>
          <a:lstStyle/>
          <a:p>
            <a:pPr algn="just"/>
            <a:r>
              <a:rPr lang="en-US" sz="3000" i="1" dirty="0">
                <a:solidFill>
                  <a:schemeClr val="bg1"/>
                </a:solidFill>
              </a:rPr>
              <a:t>5 Slaves, be obedient to those who are your masters according to the flesh, with fear and trembling, in the sincerity of your heart, as to Christ; 6 not by way of </a:t>
            </a:r>
            <a:r>
              <a:rPr lang="en-US" sz="3000" i="1" dirty="0" err="1">
                <a:solidFill>
                  <a:schemeClr val="bg1"/>
                </a:solidFill>
              </a:rPr>
              <a:t>eyeservice</a:t>
            </a:r>
            <a:r>
              <a:rPr lang="en-US" sz="3000" i="1" dirty="0">
                <a:solidFill>
                  <a:schemeClr val="bg1"/>
                </a:solidFill>
              </a:rPr>
              <a:t>, as men-pleasers, but as slaves of Christ, doing the will of God from the heart. 7 With good will render service, as to the Lord, and not to men…</a:t>
            </a:r>
            <a:endParaRPr lang="en-US" sz="3000" dirty="0">
              <a:solidFill>
                <a:schemeClr val="bg1"/>
              </a:solidFill>
            </a:endParaRPr>
          </a:p>
        </p:txBody>
      </p:sp>
      <p:sp>
        <p:nvSpPr>
          <p:cNvPr id="7" name="TextBox 6"/>
          <p:cNvSpPr txBox="1"/>
          <p:nvPr/>
        </p:nvSpPr>
        <p:spPr>
          <a:xfrm>
            <a:off x="304800" y="3733800"/>
            <a:ext cx="8610600" cy="707886"/>
          </a:xfrm>
          <a:prstGeom prst="rect">
            <a:avLst/>
          </a:prstGeom>
          <a:noFill/>
        </p:spPr>
        <p:txBody>
          <a:bodyPr wrap="square" rtlCol="0">
            <a:spAutoFit/>
          </a:bodyPr>
          <a:lstStyle/>
          <a:p>
            <a:pPr algn="just"/>
            <a:r>
              <a:rPr lang="en-US" sz="4000" i="1" dirty="0" smtClean="0">
                <a:solidFill>
                  <a:schemeClr val="bg1"/>
                </a:solidFill>
              </a:rPr>
              <a:t>A. The Principle of Subjection</a:t>
            </a:r>
            <a:endParaRPr lang="en-US" sz="4000" dirty="0">
              <a:solidFill>
                <a:schemeClr val="bg1"/>
              </a:solidFill>
            </a:endParaRPr>
          </a:p>
        </p:txBody>
      </p:sp>
      <p:sp>
        <p:nvSpPr>
          <p:cNvPr id="6" name="TextBox 5"/>
          <p:cNvSpPr txBox="1"/>
          <p:nvPr/>
        </p:nvSpPr>
        <p:spPr>
          <a:xfrm>
            <a:off x="762000" y="4419600"/>
            <a:ext cx="8153400" cy="1846659"/>
          </a:xfrm>
          <a:prstGeom prst="rect">
            <a:avLst/>
          </a:prstGeom>
          <a:noFill/>
        </p:spPr>
        <p:txBody>
          <a:bodyPr wrap="square" rtlCol="0">
            <a:spAutoFit/>
          </a:bodyPr>
          <a:lstStyle/>
          <a:p>
            <a:pPr marL="742950" indent="-742950" algn="just">
              <a:buAutoNum type="arabicPeriod"/>
            </a:pPr>
            <a:r>
              <a:rPr lang="en-US" sz="3800" i="1" dirty="0" smtClean="0">
                <a:solidFill>
                  <a:schemeClr val="bg1"/>
                </a:solidFill>
              </a:rPr>
              <a:t>Characterized by obedience</a:t>
            </a:r>
          </a:p>
          <a:p>
            <a:pPr marL="742950" indent="-742950" algn="just">
              <a:buAutoNum type="arabicPeriod"/>
            </a:pPr>
            <a:r>
              <a:rPr lang="en-US" sz="3800" i="1" dirty="0" smtClean="0">
                <a:solidFill>
                  <a:schemeClr val="bg1"/>
                </a:solidFill>
              </a:rPr>
              <a:t>Characterized by fear and trembling</a:t>
            </a:r>
          </a:p>
          <a:p>
            <a:pPr marL="742950" indent="-742950" algn="just">
              <a:buAutoNum type="arabicPeriod"/>
            </a:pPr>
            <a:r>
              <a:rPr lang="en-US" sz="3800" i="1" dirty="0" smtClean="0">
                <a:solidFill>
                  <a:schemeClr val="bg1"/>
                </a:solidFill>
              </a:rPr>
              <a:t>Characterized by sincerity</a:t>
            </a:r>
            <a:endParaRPr lang="en-US" sz="3800" dirty="0">
              <a:solidFill>
                <a:schemeClr val="bg1"/>
              </a:solidFill>
            </a:endParaRPr>
          </a:p>
        </p:txBody>
      </p:sp>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25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125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fade">
                                      <p:cBhvr>
                                        <p:cTn id="22" dur="125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fade">
                                      <p:cBhvr>
                                        <p:cTn id="27" dur="12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P spid="6" grpId="0" uiExpand="1" build="p" bldLvl="2"/>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21647</TotalTime>
  <Words>763</Words>
  <Application>Microsoft Office PowerPoint</Application>
  <PresentationFormat>On-screen Show (4:3)</PresentationFormat>
  <Paragraphs>41</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636</cp:revision>
  <dcterms:created xsi:type="dcterms:W3CDTF">2013-08-08T16:28:40Z</dcterms:created>
  <dcterms:modified xsi:type="dcterms:W3CDTF">2017-04-08T21:44:22Z</dcterms:modified>
</cp:coreProperties>
</file>