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455" r:id="rId2"/>
    <p:sldId id="818" r:id="rId3"/>
    <p:sldId id="1402" r:id="rId4"/>
    <p:sldId id="1419" r:id="rId5"/>
    <p:sldId id="1483" r:id="rId6"/>
    <p:sldId id="1484" r:id="rId7"/>
    <p:sldId id="1485" r:id="rId8"/>
    <p:sldId id="1486" r:id="rId9"/>
    <p:sldId id="1487" r:id="rId10"/>
    <p:sldId id="1488" r:id="rId11"/>
    <p:sldId id="1476" r:id="rId12"/>
    <p:sldId id="1490" r:id="rId13"/>
    <p:sldId id="1491" r:id="rId14"/>
    <p:sldId id="1489" r:id="rId15"/>
    <p:sldId id="85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4/1/2017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4/1/2017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4/1/2017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4/1/2017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4/1/2017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4/1/2017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4/1/2017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6:4</a:t>
            </a:r>
            <a:endParaRPr lang="en-US" sz="4800" dirty="0">
              <a:solidFill>
                <a:schemeClr val="bg1"/>
              </a:solidFill>
            </a:endParaRPr>
          </a:p>
        </p:txBody>
      </p:sp>
      <p:sp>
        <p:nvSpPr>
          <p:cNvPr id="10" name="TextBox 9"/>
          <p:cNvSpPr txBox="1"/>
          <p:nvPr/>
        </p:nvSpPr>
        <p:spPr>
          <a:xfrm>
            <a:off x="304800" y="1066800"/>
            <a:ext cx="8610600" cy="4524315"/>
          </a:xfrm>
          <a:prstGeom prst="rect">
            <a:avLst/>
          </a:prstGeom>
          <a:noFill/>
        </p:spPr>
        <p:txBody>
          <a:bodyPr wrap="square" rtlCol="0">
            <a:spAutoFit/>
          </a:bodyPr>
          <a:lstStyle/>
          <a:p>
            <a:pPr algn="just"/>
            <a:r>
              <a:rPr lang="en-US" sz="4800" i="1" dirty="0">
                <a:solidFill>
                  <a:schemeClr val="bg1"/>
                </a:solidFill>
              </a:rPr>
              <a:t>Parents’ interaction with their child should have one overarching goal: that their words and actions would lead the child to know, love and serve the Lord more than he or she currently does.</a:t>
            </a:r>
            <a:endParaRPr lang="en-US" sz="4800" i="1" dirty="0">
              <a:solidFill>
                <a:schemeClr val="bg1"/>
              </a:solidFill>
            </a:endParaRPr>
          </a:p>
        </p:txBody>
      </p:sp>
    </p:spTree>
    <p:extLst>
      <p:ext uri="{BB962C8B-B14F-4D97-AF65-F5344CB8AC3E}">
        <p14:creationId xmlns:p14="http://schemas.microsoft.com/office/powerpoint/2010/main" val="736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Hebrews 12:4-6</a:t>
            </a:r>
            <a:endParaRPr lang="en-US" sz="4800" dirty="0" smtClean="0">
              <a:solidFill>
                <a:schemeClr val="bg1"/>
              </a:solidFill>
            </a:endParaRPr>
          </a:p>
        </p:txBody>
      </p:sp>
      <p:sp>
        <p:nvSpPr>
          <p:cNvPr id="10" name="TextBox 9"/>
          <p:cNvSpPr txBox="1"/>
          <p:nvPr/>
        </p:nvSpPr>
        <p:spPr>
          <a:xfrm>
            <a:off x="304800" y="838200"/>
            <a:ext cx="8610600" cy="6186309"/>
          </a:xfrm>
          <a:prstGeom prst="rect">
            <a:avLst/>
          </a:prstGeom>
          <a:noFill/>
        </p:spPr>
        <p:txBody>
          <a:bodyPr wrap="square" rtlCol="0">
            <a:spAutoFit/>
          </a:bodyPr>
          <a:lstStyle/>
          <a:p>
            <a:pPr algn="just"/>
            <a:r>
              <a:rPr lang="en-US" sz="4400" i="1" dirty="0" smtClean="0">
                <a:solidFill>
                  <a:schemeClr val="bg1"/>
                </a:solidFill>
              </a:rPr>
              <a:t>5 </a:t>
            </a:r>
            <a:r>
              <a:rPr lang="en-US" sz="4400" i="1" dirty="0">
                <a:solidFill>
                  <a:schemeClr val="bg1"/>
                </a:solidFill>
              </a:rPr>
              <a:t>and you have forgotten the exhortation which is addressed to you as sons, “MY SON, DO NOT REGARD LIGHTLY THE DISCIPLINE OF THE LORD, NOR FAINT WHEN YOU ARE REPROVED BY HIM; 6 FOR THOSE WHOM THE LORD </a:t>
            </a:r>
            <a:r>
              <a:rPr lang="en-US" sz="4400" b="1" i="1" u="sng" dirty="0">
                <a:solidFill>
                  <a:schemeClr val="bg1"/>
                </a:solidFill>
              </a:rPr>
              <a:t>LOVES</a:t>
            </a:r>
            <a:r>
              <a:rPr lang="en-US" sz="4400" i="1" dirty="0">
                <a:solidFill>
                  <a:schemeClr val="bg1"/>
                </a:solidFill>
              </a:rPr>
              <a:t> HE </a:t>
            </a:r>
            <a:r>
              <a:rPr lang="en-US" sz="4400" b="1" i="1" u="sng" dirty="0">
                <a:solidFill>
                  <a:schemeClr val="bg1"/>
                </a:solidFill>
              </a:rPr>
              <a:t>DISCIPLINES</a:t>
            </a:r>
            <a:r>
              <a:rPr lang="en-US" sz="4400" i="1" dirty="0">
                <a:solidFill>
                  <a:schemeClr val="bg1"/>
                </a:solidFill>
              </a:rPr>
              <a:t>, AND HE SCOURGES EVERY SON WHOM HE </a:t>
            </a:r>
            <a:r>
              <a:rPr lang="en-US" sz="4400" i="1" dirty="0" smtClean="0">
                <a:solidFill>
                  <a:schemeClr val="bg1"/>
                </a:solidFill>
              </a:rPr>
              <a:t>RECEIVES.”</a:t>
            </a:r>
            <a:endParaRPr lang="en-US" sz="4400" dirty="0">
              <a:solidFill>
                <a:schemeClr val="bg1"/>
              </a:solidFill>
            </a:endParaRPr>
          </a:p>
        </p:txBody>
      </p:sp>
    </p:spTree>
    <p:extLst>
      <p:ext uri="{BB962C8B-B14F-4D97-AF65-F5344CB8AC3E}">
        <p14:creationId xmlns:p14="http://schemas.microsoft.com/office/powerpoint/2010/main" val="175807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Hebrews 12:7, 9</a:t>
            </a:r>
            <a:endParaRPr lang="en-US" sz="4800" dirty="0" smtClean="0">
              <a:solidFill>
                <a:schemeClr val="bg1"/>
              </a:solidFill>
            </a:endParaRPr>
          </a:p>
        </p:txBody>
      </p:sp>
      <p:sp>
        <p:nvSpPr>
          <p:cNvPr id="10" name="TextBox 9"/>
          <p:cNvSpPr txBox="1"/>
          <p:nvPr/>
        </p:nvSpPr>
        <p:spPr>
          <a:xfrm>
            <a:off x="304800" y="838200"/>
            <a:ext cx="8610600" cy="5509200"/>
          </a:xfrm>
          <a:prstGeom prst="rect">
            <a:avLst/>
          </a:prstGeom>
          <a:noFill/>
        </p:spPr>
        <p:txBody>
          <a:bodyPr wrap="square" rtlCol="0">
            <a:spAutoFit/>
          </a:bodyPr>
          <a:lstStyle/>
          <a:p>
            <a:pPr algn="just"/>
            <a:r>
              <a:rPr lang="en-US" sz="4400" i="1" dirty="0" smtClean="0">
                <a:solidFill>
                  <a:schemeClr val="bg1"/>
                </a:solidFill>
              </a:rPr>
              <a:t>7 </a:t>
            </a:r>
            <a:r>
              <a:rPr lang="en-US" sz="4400" i="1" dirty="0">
                <a:solidFill>
                  <a:schemeClr val="bg1"/>
                </a:solidFill>
              </a:rPr>
              <a:t>It is for discipline that you endure; God deals with you </a:t>
            </a:r>
            <a:r>
              <a:rPr lang="en-US" sz="4400" b="1" i="1" u="sng" dirty="0">
                <a:solidFill>
                  <a:schemeClr val="bg1"/>
                </a:solidFill>
              </a:rPr>
              <a:t>as with sons</a:t>
            </a:r>
            <a:r>
              <a:rPr lang="en-US" sz="4400" i="1" dirty="0">
                <a:solidFill>
                  <a:schemeClr val="bg1"/>
                </a:solidFill>
              </a:rPr>
              <a:t>; for what son is there whom his father does not discipline? …9 Furthermore, we had earthly fathers to discipline us, and we respected them; </a:t>
            </a:r>
            <a:r>
              <a:rPr lang="en-US" sz="4400" b="1" i="1" u="sng" dirty="0">
                <a:solidFill>
                  <a:schemeClr val="bg1"/>
                </a:solidFill>
              </a:rPr>
              <a:t>shall we not much rather</a:t>
            </a:r>
            <a:r>
              <a:rPr lang="en-US" sz="4400" i="1" dirty="0">
                <a:solidFill>
                  <a:schemeClr val="bg1"/>
                </a:solidFill>
              </a:rPr>
              <a:t> be subject to the Father of spirits, and live? </a:t>
            </a:r>
            <a:endParaRPr lang="en-US" sz="4400" dirty="0">
              <a:solidFill>
                <a:schemeClr val="bg1"/>
              </a:solidFill>
            </a:endParaRPr>
          </a:p>
        </p:txBody>
      </p:sp>
    </p:spTree>
    <p:extLst>
      <p:ext uri="{BB962C8B-B14F-4D97-AF65-F5344CB8AC3E}">
        <p14:creationId xmlns:p14="http://schemas.microsoft.com/office/powerpoint/2010/main" val="115858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Hebrews 12:10-11</a:t>
            </a:r>
            <a:endParaRPr lang="en-US" sz="4800" dirty="0" smtClean="0">
              <a:solidFill>
                <a:schemeClr val="bg1"/>
              </a:solidFill>
            </a:endParaRPr>
          </a:p>
        </p:txBody>
      </p:sp>
      <p:sp>
        <p:nvSpPr>
          <p:cNvPr id="10" name="TextBox 9"/>
          <p:cNvSpPr txBox="1"/>
          <p:nvPr/>
        </p:nvSpPr>
        <p:spPr>
          <a:xfrm>
            <a:off x="304800" y="838200"/>
            <a:ext cx="8610600" cy="6186309"/>
          </a:xfrm>
          <a:prstGeom prst="rect">
            <a:avLst/>
          </a:prstGeom>
          <a:noFill/>
        </p:spPr>
        <p:txBody>
          <a:bodyPr wrap="square" rtlCol="0">
            <a:spAutoFit/>
          </a:bodyPr>
          <a:lstStyle/>
          <a:p>
            <a:pPr algn="just"/>
            <a:r>
              <a:rPr lang="en-US" sz="4400" i="1" dirty="0" smtClean="0">
                <a:solidFill>
                  <a:schemeClr val="bg1"/>
                </a:solidFill>
              </a:rPr>
              <a:t>10 </a:t>
            </a:r>
            <a:r>
              <a:rPr lang="en-US" sz="4400" i="1" dirty="0">
                <a:solidFill>
                  <a:schemeClr val="bg1"/>
                </a:solidFill>
              </a:rPr>
              <a:t>For they disciplined us for a short time as seemed best to them, but </a:t>
            </a:r>
            <a:r>
              <a:rPr lang="en-US" sz="4400" b="1" i="1" u="sng" dirty="0">
                <a:solidFill>
                  <a:schemeClr val="bg1"/>
                </a:solidFill>
              </a:rPr>
              <a:t>He disciplines us for our good</a:t>
            </a:r>
            <a:r>
              <a:rPr lang="en-US" sz="4400" i="1" dirty="0">
                <a:solidFill>
                  <a:schemeClr val="bg1"/>
                </a:solidFill>
              </a:rPr>
              <a:t>, so that we may </a:t>
            </a:r>
            <a:r>
              <a:rPr lang="en-US" sz="4400" b="1" i="1" u="sng" dirty="0">
                <a:solidFill>
                  <a:schemeClr val="bg1"/>
                </a:solidFill>
              </a:rPr>
              <a:t>share His holiness</a:t>
            </a:r>
            <a:r>
              <a:rPr lang="en-US" sz="4400" i="1" dirty="0">
                <a:solidFill>
                  <a:schemeClr val="bg1"/>
                </a:solidFill>
              </a:rPr>
              <a:t>. 11 All discipline for the moment seems not to be joyful, but sorrowful; yet to those who have been trained by it, afterwards it </a:t>
            </a:r>
            <a:r>
              <a:rPr lang="en-US" sz="4400" b="1" i="1" u="sng" dirty="0">
                <a:solidFill>
                  <a:schemeClr val="bg1"/>
                </a:solidFill>
              </a:rPr>
              <a:t>yields</a:t>
            </a:r>
            <a:r>
              <a:rPr lang="en-US" sz="4400" i="1" dirty="0">
                <a:solidFill>
                  <a:schemeClr val="bg1"/>
                </a:solidFill>
              </a:rPr>
              <a:t> the peaceful fruit of righteousness. </a:t>
            </a:r>
            <a:endParaRPr lang="en-US" sz="4400" dirty="0">
              <a:solidFill>
                <a:schemeClr val="bg1"/>
              </a:solidFill>
            </a:endParaRPr>
          </a:p>
        </p:txBody>
      </p:sp>
    </p:spTree>
    <p:extLst>
      <p:ext uri="{BB962C8B-B14F-4D97-AF65-F5344CB8AC3E}">
        <p14:creationId xmlns:p14="http://schemas.microsoft.com/office/powerpoint/2010/main" val="238495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Parents: A Though to </a:t>
            </a:r>
            <a:r>
              <a:rPr lang="en-US" sz="4800" dirty="0" smtClean="0">
                <a:solidFill>
                  <a:schemeClr val="bg1"/>
                </a:solidFill>
              </a:rPr>
              <a:t>Consider</a:t>
            </a:r>
            <a:endParaRPr lang="en-US" sz="4800" dirty="0" smtClean="0">
              <a:solidFill>
                <a:schemeClr val="bg1"/>
              </a:solidFill>
            </a:endParaRPr>
          </a:p>
        </p:txBody>
      </p:sp>
      <p:sp>
        <p:nvSpPr>
          <p:cNvPr id="10" name="TextBox 9"/>
          <p:cNvSpPr txBox="1"/>
          <p:nvPr/>
        </p:nvSpPr>
        <p:spPr>
          <a:xfrm>
            <a:off x="304800" y="838200"/>
            <a:ext cx="8610600" cy="3785652"/>
          </a:xfrm>
          <a:prstGeom prst="rect">
            <a:avLst/>
          </a:prstGeom>
          <a:noFill/>
        </p:spPr>
        <p:txBody>
          <a:bodyPr wrap="square" rtlCol="0">
            <a:spAutoFit/>
          </a:bodyPr>
          <a:lstStyle/>
          <a:p>
            <a:pPr algn="just"/>
            <a:r>
              <a:rPr lang="en-US" sz="6000" i="1" dirty="0">
                <a:solidFill>
                  <a:schemeClr val="bg1"/>
                </a:solidFill>
              </a:rPr>
              <a:t>“When I am done, I want my child to know, love and serve the Lord Jesus Christ in the same way I do.”  </a:t>
            </a:r>
            <a:endParaRPr lang="en-US" sz="6000" dirty="0">
              <a:solidFill>
                <a:schemeClr val="bg1"/>
              </a:solidFill>
            </a:endParaRPr>
          </a:p>
        </p:txBody>
      </p:sp>
    </p:spTree>
    <p:extLst>
      <p:ext uri="{BB962C8B-B14F-4D97-AF65-F5344CB8AC3E}">
        <p14:creationId xmlns:p14="http://schemas.microsoft.com/office/powerpoint/2010/main" val="123162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6:4</a:t>
            </a:r>
            <a:endParaRPr lang="en-US" sz="4800" dirty="0" smtClean="0">
              <a:solidFill>
                <a:schemeClr val="bg1"/>
              </a:solidFill>
            </a:endParaRPr>
          </a:p>
        </p:txBody>
      </p:sp>
      <p:sp>
        <p:nvSpPr>
          <p:cNvPr id="10" name="TextBox 9"/>
          <p:cNvSpPr txBox="1"/>
          <p:nvPr/>
        </p:nvSpPr>
        <p:spPr>
          <a:xfrm>
            <a:off x="304800" y="838200"/>
            <a:ext cx="8610600" cy="3416320"/>
          </a:xfrm>
          <a:prstGeom prst="rect">
            <a:avLst/>
          </a:prstGeom>
          <a:noFill/>
        </p:spPr>
        <p:txBody>
          <a:bodyPr wrap="square" rtlCol="0">
            <a:spAutoFit/>
          </a:bodyPr>
          <a:lstStyle/>
          <a:p>
            <a:pPr algn="just"/>
            <a:r>
              <a:rPr lang="en-US" sz="5400" i="1" dirty="0">
                <a:solidFill>
                  <a:schemeClr val="bg1"/>
                </a:solidFill>
              </a:rPr>
              <a:t>Fathers, do not provoke your children to anger, but bring them up in the discipline and instruction of the Lord. </a:t>
            </a:r>
            <a:endParaRPr lang="en-US" sz="54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6:4</a:t>
            </a:r>
            <a:endParaRPr lang="en-US" sz="4800" dirty="0">
              <a:solidFill>
                <a:schemeClr val="bg1"/>
              </a:solidFill>
            </a:endParaRPr>
          </a:p>
        </p:txBody>
      </p:sp>
      <p:sp>
        <p:nvSpPr>
          <p:cNvPr id="10" name="TextBox 9"/>
          <p:cNvSpPr txBox="1"/>
          <p:nvPr/>
        </p:nvSpPr>
        <p:spPr>
          <a:xfrm>
            <a:off x="304800" y="1066800"/>
            <a:ext cx="8610600" cy="4524315"/>
          </a:xfrm>
          <a:prstGeom prst="rect">
            <a:avLst/>
          </a:prstGeom>
          <a:noFill/>
        </p:spPr>
        <p:txBody>
          <a:bodyPr wrap="square" rtlCol="0">
            <a:spAutoFit/>
          </a:bodyPr>
          <a:lstStyle/>
          <a:p>
            <a:pPr algn="just"/>
            <a:r>
              <a:rPr lang="en-US" sz="4800" i="1" dirty="0">
                <a:solidFill>
                  <a:schemeClr val="bg1"/>
                </a:solidFill>
              </a:rPr>
              <a:t>Parents’ interaction with their child should have one overarching goal: that their words and actions would lead the child to know, love and serve the Lord more than he or she currently does.</a:t>
            </a:r>
            <a:endParaRPr lang="en-US" sz="4800" i="1"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AutoNum type="romanUcPeriod"/>
            </a:pPr>
            <a:r>
              <a:rPr lang="en-US" sz="4000" b="1" dirty="0" smtClean="0">
                <a:solidFill>
                  <a:schemeClr val="bg1"/>
                </a:solidFill>
              </a:rPr>
              <a:t>The </a:t>
            </a:r>
            <a:r>
              <a:rPr lang="en-US" sz="4000" b="1" dirty="0" smtClean="0">
                <a:solidFill>
                  <a:schemeClr val="bg1"/>
                </a:solidFill>
              </a:rPr>
              <a:t>Interaction Commanded</a:t>
            </a:r>
            <a:endParaRPr lang="en-US" sz="4000" b="1" dirty="0" smtClean="0">
              <a:solidFill>
                <a:schemeClr val="bg1"/>
              </a:solidFill>
            </a:endParaRPr>
          </a:p>
        </p:txBody>
      </p:sp>
      <p:sp>
        <p:nvSpPr>
          <p:cNvPr id="10" name="TextBox 9"/>
          <p:cNvSpPr txBox="1"/>
          <p:nvPr/>
        </p:nvSpPr>
        <p:spPr>
          <a:xfrm>
            <a:off x="304800" y="838200"/>
            <a:ext cx="8610600" cy="1077218"/>
          </a:xfrm>
          <a:prstGeom prst="rect">
            <a:avLst/>
          </a:prstGeom>
          <a:noFill/>
        </p:spPr>
        <p:txBody>
          <a:bodyPr wrap="square" rtlCol="0">
            <a:spAutoFit/>
          </a:bodyPr>
          <a:lstStyle/>
          <a:p>
            <a:r>
              <a:rPr lang="en-US" sz="3200" i="1" dirty="0">
                <a:solidFill>
                  <a:schemeClr val="bg1"/>
                </a:solidFill>
              </a:rPr>
              <a:t>Fathers, do not provoke your children to anger, but bring them up…</a:t>
            </a:r>
            <a:endParaRPr lang="en-US" sz="3200" dirty="0">
              <a:solidFill>
                <a:schemeClr val="bg1"/>
              </a:solidFill>
            </a:endParaRPr>
          </a:p>
        </p:txBody>
      </p:sp>
      <p:sp>
        <p:nvSpPr>
          <p:cNvPr id="7" name="TextBox 6"/>
          <p:cNvSpPr txBox="1"/>
          <p:nvPr/>
        </p:nvSpPr>
        <p:spPr>
          <a:xfrm>
            <a:off x="304800" y="2057400"/>
            <a:ext cx="8610600" cy="2554545"/>
          </a:xfrm>
          <a:prstGeom prst="rect">
            <a:avLst/>
          </a:prstGeom>
          <a:noFill/>
        </p:spPr>
        <p:txBody>
          <a:bodyPr wrap="square" rtlCol="0">
            <a:spAutoFit/>
          </a:bodyPr>
          <a:lstStyle/>
          <a:p>
            <a:pPr algn="just"/>
            <a:r>
              <a:rPr lang="en-US" sz="4000" i="1" dirty="0">
                <a:solidFill>
                  <a:schemeClr val="bg1"/>
                </a:solidFill>
              </a:rPr>
              <a:t>“Parents, beginning with the example and lead of the fathers and reinforced by the mother…”</a:t>
            </a:r>
            <a:r>
              <a:rPr lang="en-US" sz="4000" dirty="0">
                <a:solidFill>
                  <a:schemeClr val="bg1"/>
                </a:solidFill>
              </a:rPr>
              <a:t> </a:t>
            </a:r>
            <a:endParaRPr lang="en-US" sz="4000" dirty="0" smtClean="0">
              <a:solidFill>
                <a:schemeClr val="bg1"/>
              </a:solidFill>
            </a:endParaRPr>
          </a:p>
          <a:p>
            <a:pPr algn="r"/>
            <a:r>
              <a:rPr lang="en-US" sz="4000" dirty="0" smtClean="0">
                <a:solidFill>
                  <a:schemeClr val="bg1"/>
                </a:solidFill>
              </a:rPr>
              <a:t>[a paraphrase]</a:t>
            </a:r>
            <a:endParaRPr lang="en-US" sz="4000" dirty="0">
              <a:solidFill>
                <a:schemeClr val="bg1"/>
              </a:solidFill>
            </a:endParaRP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11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Seneca of Rome (4 BC – 65AD)</a:t>
            </a:r>
            <a:endParaRPr lang="en-US" sz="4800" dirty="0">
              <a:solidFill>
                <a:schemeClr val="bg1"/>
              </a:solidFill>
            </a:endParaRPr>
          </a:p>
        </p:txBody>
      </p:sp>
      <p:sp>
        <p:nvSpPr>
          <p:cNvPr id="10" name="TextBox 9"/>
          <p:cNvSpPr txBox="1"/>
          <p:nvPr/>
        </p:nvSpPr>
        <p:spPr>
          <a:xfrm>
            <a:off x="304800" y="1066800"/>
            <a:ext cx="8610600" cy="3785652"/>
          </a:xfrm>
          <a:prstGeom prst="rect">
            <a:avLst/>
          </a:prstGeom>
          <a:noFill/>
        </p:spPr>
        <p:txBody>
          <a:bodyPr wrap="square" rtlCol="0">
            <a:spAutoFit/>
          </a:bodyPr>
          <a:lstStyle/>
          <a:p>
            <a:pPr algn="just"/>
            <a:r>
              <a:rPr lang="en-US" sz="4800" dirty="0">
                <a:solidFill>
                  <a:schemeClr val="bg1"/>
                </a:solidFill>
              </a:rPr>
              <a:t>“</a:t>
            </a:r>
            <a:r>
              <a:rPr lang="en-US" sz="4800" i="1" dirty="0">
                <a:solidFill>
                  <a:schemeClr val="bg1"/>
                </a:solidFill>
              </a:rPr>
              <a:t>We slaughter a fierce ox, we strangle a mad dog, we plunge a knife into a sick cow.  Children born weak or deformed, we drown.</a:t>
            </a:r>
            <a:r>
              <a:rPr lang="en-US" sz="4800" dirty="0">
                <a:solidFill>
                  <a:schemeClr val="bg1"/>
                </a:solidFill>
              </a:rPr>
              <a:t>”</a:t>
            </a:r>
          </a:p>
        </p:txBody>
      </p:sp>
    </p:spTree>
    <p:extLst>
      <p:ext uri="{BB962C8B-B14F-4D97-AF65-F5344CB8AC3E}">
        <p14:creationId xmlns:p14="http://schemas.microsoft.com/office/powerpoint/2010/main" val="75082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6:4</a:t>
            </a:r>
            <a:endParaRPr lang="en-US" sz="4800" dirty="0">
              <a:solidFill>
                <a:schemeClr val="bg1"/>
              </a:solidFill>
            </a:endParaRPr>
          </a:p>
        </p:txBody>
      </p:sp>
      <p:sp>
        <p:nvSpPr>
          <p:cNvPr id="10" name="TextBox 9"/>
          <p:cNvSpPr txBox="1"/>
          <p:nvPr/>
        </p:nvSpPr>
        <p:spPr>
          <a:xfrm>
            <a:off x="304800" y="1066800"/>
            <a:ext cx="8610600" cy="4524315"/>
          </a:xfrm>
          <a:prstGeom prst="rect">
            <a:avLst/>
          </a:prstGeom>
          <a:noFill/>
        </p:spPr>
        <p:txBody>
          <a:bodyPr wrap="square" rtlCol="0">
            <a:spAutoFit/>
          </a:bodyPr>
          <a:lstStyle/>
          <a:p>
            <a:pPr algn="just"/>
            <a:r>
              <a:rPr lang="en-US" sz="4800" i="1" dirty="0">
                <a:solidFill>
                  <a:schemeClr val="bg1"/>
                </a:solidFill>
              </a:rPr>
              <a:t>Parents’ interaction with their child should have one overarching goal: that their words and actions would lead the child to know, love and serve the Lord more than he or she currently does.</a:t>
            </a:r>
            <a:endParaRPr lang="en-US" sz="4800" i="1" dirty="0">
              <a:solidFill>
                <a:schemeClr val="bg1"/>
              </a:solidFill>
            </a:endParaRPr>
          </a:p>
        </p:txBody>
      </p:sp>
    </p:spTree>
    <p:extLst>
      <p:ext uri="{BB962C8B-B14F-4D97-AF65-F5344CB8AC3E}">
        <p14:creationId xmlns:p14="http://schemas.microsoft.com/office/powerpoint/2010/main" val="157602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a:t>
            </a:r>
            <a:r>
              <a:rPr lang="en-US" sz="4000" b="1" dirty="0" smtClean="0">
                <a:solidFill>
                  <a:schemeClr val="bg1"/>
                </a:solidFill>
              </a:rPr>
              <a:t>Interaction Cautioned</a:t>
            </a:r>
            <a:endParaRPr lang="en-US" sz="4000" b="1" dirty="0" smtClean="0">
              <a:solidFill>
                <a:schemeClr val="bg1"/>
              </a:solidFill>
            </a:endParaRPr>
          </a:p>
        </p:txBody>
      </p:sp>
      <p:sp>
        <p:nvSpPr>
          <p:cNvPr id="10" name="TextBox 9"/>
          <p:cNvSpPr txBox="1"/>
          <p:nvPr/>
        </p:nvSpPr>
        <p:spPr>
          <a:xfrm>
            <a:off x="304800" y="838200"/>
            <a:ext cx="8610600" cy="584775"/>
          </a:xfrm>
          <a:prstGeom prst="rect">
            <a:avLst/>
          </a:prstGeom>
          <a:noFill/>
        </p:spPr>
        <p:txBody>
          <a:bodyPr wrap="square" rtlCol="0">
            <a:spAutoFit/>
          </a:bodyPr>
          <a:lstStyle/>
          <a:p>
            <a:r>
              <a:rPr lang="en-US" sz="3200" i="1" dirty="0">
                <a:solidFill>
                  <a:schemeClr val="bg1"/>
                </a:solidFill>
              </a:rPr>
              <a:t>Fathers, do not provoke your children to </a:t>
            </a:r>
            <a:r>
              <a:rPr lang="en-US" sz="3200" i="1" dirty="0" smtClean="0">
                <a:solidFill>
                  <a:schemeClr val="bg1"/>
                </a:solidFill>
              </a:rPr>
              <a:t>anger…</a:t>
            </a:r>
            <a:endParaRPr lang="en-US" sz="3200" dirty="0">
              <a:solidFill>
                <a:schemeClr val="bg1"/>
              </a:solidFill>
            </a:endParaRPr>
          </a:p>
        </p:txBody>
      </p:sp>
      <p:sp>
        <p:nvSpPr>
          <p:cNvPr id="7" name="TextBox 6"/>
          <p:cNvSpPr txBox="1"/>
          <p:nvPr/>
        </p:nvSpPr>
        <p:spPr>
          <a:xfrm>
            <a:off x="304800" y="1600200"/>
            <a:ext cx="8610600" cy="1323439"/>
          </a:xfrm>
          <a:prstGeom prst="rect">
            <a:avLst/>
          </a:prstGeom>
          <a:noFill/>
        </p:spPr>
        <p:txBody>
          <a:bodyPr wrap="square" rtlCol="0">
            <a:spAutoFit/>
          </a:bodyPr>
          <a:lstStyle/>
          <a:p>
            <a:pPr marL="742950" indent="-742950" algn="just">
              <a:buAutoNum type="alphaUcPeriod"/>
            </a:pPr>
            <a:r>
              <a:rPr lang="en-US" sz="4000" dirty="0" smtClean="0">
                <a:solidFill>
                  <a:schemeClr val="bg1"/>
                </a:solidFill>
              </a:rPr>
              <a:t>Parents are not to </a:t>
            </a:r>
            <a:r>
              <a:rPr lang="en-US" sz="4000" u="sng" dirty="0" smtClean="0">
                <a:solidFill>
                  <a:schemeClr val="bg1"/>
                </a:solidFill>
              </a:rPr>
              <a:t>taunt</a:t>
            </a:r>
            <a:r>
              <a:rPr lang="en-US" sz="4000" dirty="0" smtClean="0">
                <a:solidFill>
                  <a:schemeClr val="bg1"/>
                </a:solidFill>
              </a:rPr>
              <a:t> their children </a:t>
            </a:r>
            <a:r>
              <a:rPr lang="en-US" sz="4000" baseline="30000" dirty="0" smtClean="0">
                <a:solidFill>
                  <a:schemeClr val="bg1"/>
                </a:solidFill>
              </a:rPr>
              <a:t>(Consider Romans 1:18)</a:t>
            </a:r>
          </a:p>
        </p:txBody>
      </p:sp>
      <p:sp>
        <p:nvSpPr>
          <p:cNvPr id="6" name="TextBox 5"/>
          <p:cNvSpPr txBox="1"/>
          <p:nvPr/>
        </p:nvSpPr>
        <p:spPr>
          <a:xfrm>
            <a:off x="304800" y="3019961"/>
            <a:ext cx="8610600" cy="707886"/>
          </a:xfrm>
          <a:prstGeom prst="rect">
            <a:avLst/>
          </a:prstGeom>
          <a:noFill/>
        </p:spPr>
        <p:txBody>
          <a:bodyPr wrap="square" rtlCol="0">
            <a:spAutoFit/>
          </a:bodyPr>
          <a:lstStyle/>
          <a:p>
            <a:pPr marL="742950" indent="-742950" algn="just">
              <a:buFont typeface="+mj-lt"/>
              <a:buAutoNum type="alphaUcPeriod" startAt="2"/>
            </a:pPr>
            <a:r>
              <a:rPr lang="en-US" sz="4000" dirty="0" smtClean="0">
                <a:solidFill>
                  <a:schemeClr val="bg1"/>
                </a:solidFill>
              </a:rPr>
              <a:t>Parents are not to </a:t>
            </a:r>
            <a:r>
              <a:rPr lang="en-US" sz="4000" u="sng" dirty="0" smtClean="0">
                <a:solidFill>
                  <a:schemeClr val="bg1"/>
                </a:solidFill>
              </a:rPr>
              <a:t>taint</a:t>
            </a:r>
            <a:r>
              <a:rPr lang="en-US" sz="4000" dirty="0" smtClean="0">
                <a:solidFill>
                  <a:schemeClr val="bg1"/>
                </a:solidFill>
              </a:rPr>
              <a:t> their children</a:t>
            </a:r>
          </a:p>
        </p:txBody>
      </p:sp>
      <p:sp>
        <p:nvSpPr>
          <p:cNvPr id="8" name="TextBox 7"/>
          <p:cNvSpPr txBox="1"/>
          <p:nvPr/>
        </p:nvSpPr>
        <p:spPr>
          <a:xfrm>
            <a:off x="304800" y="4168914"/>
            <a:ext cx="8610600" cy="1323439"/>
          </a:xfrm>
          <a:prstGeom prst="rect">
            <a:avLst/>
          </a:prstGeom>
          <a:noFill/>
        </p:spPr>
        <p:txBody>
          <a:bodyPr wrap="square" rtlCol="0">
            <a:spAutoFit/>
          </a:bodyPr>
          <a:lstStyle/>
          <a:p>
            <a:pPr marL="742950" indent="-742950" algn="just">
              <a:buFont typeface="+mj-lt"/>
              <a:buAutoNum type="alphaUcPeriod" startAt="3"/>
            </a:pPr>
            <a:r>
              <a:rPr lang="en-US" sz="4000" dirty="0" smtClean="0">
                <a:solidFill>
                  <a:schemeClr val="bg1"/>
                </a:solidFill>
              </a:rPr>
              <a:t>Parents are not to </a:t>
            </a:r>
            <a:r>
              <a:rPr lang="en-US" sz="4000" u="sng" dirty="0" smtClean="0">
                <a:solidFill>
                  <a:schemeClr val="bg1"/>
                </a:solidFill>
              </a:rPr>
              <a:t>teach</a:t>
            </a:r>
            <a:r>
              <a:rPr lang="en-US" sz="4000" dirty="0" smtClean="0">
                <a:solidFill>
                  <a:schemeClr val="bg1"/>
                </a:solidFill>
              </a:rPr>
              <a:t> their children toward wrath</a:t>
            </a:r>
          </a:p>
        </p:txBody>
      </p:sp>
    </p:spTree>
    <p:extLst>
      <p:ext uri="{BB962C8B-B14F-4D97-AF65-F5344CB8AC3E}">
        <p14:creationId xmlns:p14="http://schemas.microsoft.com/office/powerpoint/2010/main" val="16971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Ways parents “teach” wrath</a:t>
            </a:r>
            <a:endParaRPr lang="en-US" sz="4800" dirty="0">
              <a:solidFill>
                <a:schemeClr val="bg1"/>
              </a:solidFill>
            </a:endParaRPr>
          </a:p>
        </p:txBody>
      </p:sp>
      <p:sp>
        <p:nvSpPr>
          <p:cNvPr id="10" name="TextBox 9"/>
          <p:cNvSpPr txBox="1"/>
          <p:nvPr/>
        </p:nvSpPr>
        <p:spPr>
          <a:xfrm>
            <a:off x="304800" y="1066800"/>
            <a:ext cx="8610600" cy="5016758"/>
          </a:xfrm>
          <a:prstGeom prst="rect">
            <a:avLst/>
          </a:prstGeom>
          <a:noFill/>
        </p:spPr>
        <p:txBody>
          <a:bodyPr wrap="square" rtlCol="0">
            <a:spAutoFit/>
          </a:bodyPr>
          <a:lstStyle/>
          <a:p>
            <a:pPr marL="914400" indent="-914400" algn="just">
              <a:buAutoNum type="arabicPeriod"/>
            </a:pPr>
            <a:r>
              <a:rPr lang="en-US" sz="4000" i="1" dirty="0" smtClean="0">
                <a:solidFill>
                  <a:schemeClr val="bg1"/>
                </a:solidFill>
              </a:rPr>
              <a:t>In being over-protective</a:t>
            </a:r>
          </a:p>
          <a:p>
            <a:pPr marL="914400" indent="-914400" algn="just">
              <a:buAutoNum type="arabicPeriod"/>
            </a:pPr>
            <a:r>
              <a:rPr lang="en-US" sz="4000" i="1" dirty="0" smtClean="0">
                <a:solidFill>
                  <a:schemeClr val="bg1"/>
                </a:solidFill>
              </a:rPr>
              <a:t>In being under-protective</a:t>
            </a:r>
          </a:p>
          <a:p>
            <a:pPr marL="914400" indent="-914400" algn="just">
              <a:buAutoNum type="arabicPeriod"/>
            </a:pPr>
            <a:r>
              <a:rPr lang="en-US" sz="4000" i="1" dirty="0" smtClean="0">
                <a:solidFill>
                  <a:schemeClr val="bg1"/>
                </a:solidFill>
              </a:rPr>
              <a:t>In playing favorites</a:t>
            </a:r>
          </a:p>
          <a:p>
            <a:pPr marL="914400" indent="-914400" algn="just">
              <a:buAutoNum type="arabicPeriod"/>
            </a:pPr>
            <a:r>
              <a:rPr lang="en-US" sz="4000" i="1" dirty="0" smtClean="0">
                <a:solidFill>
                  <a:schemeClr val="bg1"/>
                </a:solidFill>
              </a:rPr>
              <a:t>In having unrealistic expectations</a:t>
            </a:r>
          </a:p>
          <a:p>
            <a:pPr marL="914400" indent="-914400" algn="just">
              <a:buAutoNum type="arabicPeriod"/>
            </a:pPr>
            <a:r>
              <a:rPr lang="en-US" sz="4000" i="1" dirty="0" smtClean="0">
                <a:solidFill>
                  <a:schemeClr val="bg1"/>
                </a:solidFill>
              </a:rPr>
              <a:t>In treating children as “</a:t>
            </a:r>
            <a:r>
              <a:rPr lang="en-US" sz="4000" i="1" dirty="0" err="1" smtClean="0">
                <a:solidFill>
                  <a:schemeClr val="bg1"/>
                </a:solidFill>
              </a:rPr>
              <a:t>un”people</a:t>
            </a:r>
            <a:endParaRPr lang="en-US" sz="4000" i="1" dirty="0">
              <a:solidFill>
                <a:schemeClr val="bg1"/>
              </a:solidFill>
            </a:endParaRPr>
          </a:p>
          <a:p>
            <a:pPr marL="914400" indent="-914400" algn="just">
              <a:buAutoNum type="arabicPeriod"/>
            </a:pPr>
            <a:r>
              <a:rPr lang="en-US" sz="4000" i="1" dirty="0" smtClean="0">
                <a:solidFill>
                  <a:schemeClr val="bg1"/>
                </a:solidFill>
              </a:rPr>
              <a:t>In speaking ill of others</a:t>
            </a:r>
          </a:p>
          <a:p>
            <a:pPr marL="914400" indent="-914400" algn="just">
              <a:buAutoNum type="arabicPeriod"/>
            </a:pPr>
            <a:r>
              <a:rPr lang="en-US" sz="4000" i="1" dirty="0" smtClean="0">
                <a:solidFill>
                  <a:schemeClr val="bg1"/>
                </a:solidFill>
              </a:rPr>
              <a:t>In habitual tardiness</a:t>
            </a:r>
          </a:p>
          <a:p>
            <a:pPr marL="914400" indent="-914400" algn="just">
              <a:buAutoNum type="arabicPeriod"/>
            </a:pPr>
            <a:r>
              <a:rPr lang="en-US" sz="4000" i="1" dirty="0" smtClean="0">
                <a:solidFill>
                  <a:schemeClr val="bg1"/>
                </a:solidFill>
              </a:rPr>
              <a:t>In physical or verbal abuse</a:t>
            </a:r>
          </a:p>
        </p:txBody>
      </p:sp>
    </p:spTree>
    <p:extLst>
      <p:ext uri="{BB962C8B-B14F-4D97-AF65-F5344CB8AC3E}">
        <p14:creationId xmlns:p14="http://schemas.microsoft.com/office/powerpoint/2010/main" val="185423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2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2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2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25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25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125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125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a:t>
            </a:r>
            <a:r>
              <a:rPr lang="en-US" sz="4000" b="1" dirty="0" smtClean="0">
                <a:solidFill>
                  <a:schemeClr val="bg1"/>
                </a:solidFill>
              </a:rPr>
              <a:t>Interaction Counseled</a:t>
            </a:r>
            <a:endParaRPr lang="en-US" sz="4000" b="1" dirty="0" smtClean="0">
              <a:solidFill>
                <a:schemeClr val="bg1"/>
              </a:solidFill>
            </a:endParaRPr>
          </a:p>
        </p:txBody>
      </p:sp>
      <p:sp>
        <p:nvSpPr>
          <p:cNvPr id="10" name="TextBox 9"/>
          <p:cNvSpPr txBox="1"/>
          <p:nvPr/>
        </p:nvSpPr>
        <p:spPr>
          <a:xfrm>
            <a:off x="304800" y="838200"/>
            <a:ext cx="8610600" cy="1077218"/>
          </a:xfrm>
          <a:prstGeom prst="rect">
            <a:avLst/>
          </a:prstGeom>
          <a:noFill/>
        </p:spPr>
        <p:txBody>
          <a:bodyPr wrap="square" rtlCol="0">
            <a:spAutoFit/>
          </a:bodyPr>
          <a:lstStyle/>
          <a:p>
            <a:pPr algn="just"/>
            <a:r>
              <a:rPr lang="en-US" sz="3200" i="1" dirty="0">
                <a:solidFill>
                  <a:schemeClr val="bg1"/>
                </a:solidFill>
              </a:rPr>
              <a:t>…but bring them up in the discipline and instruction of the Lord.</a:t>
            </a:r>
            <a:endParaRPr lang="en-US" sz="3200" dirty="0">
              <a:solidFill>
                <a:schemeClr val="bg1"/>
              </a:solidFill>
            </a:endParaRPr>
          </a:p>
        </p:txBody>
      </p:sp>
      <p:sp>
        <p:nvSpPr>
          <p:cNvPr id="7" name="TextBox 6"/>
          <p:cNvSpPr txBox="1"/>
          <p:nvPr/>
        </p:nvSpPr>
        <p:spPr>
          <a:xfrm>
            <a:off x="304800" y="1953161"/>
            <a:ext cx="8610600" cy="707886"/>
          </a:xfrm>
          <a:prstGeom prst="rect">
            <a:avLst/>
          </a:prstGeom>
          <a:noFill/>
        </p:spPr>
        <p:txBody>
          <a:bodyPr wrap="square" rtlCol="0">
            <a:spAutoFit/>
          </a:bodyPr>
          <a:lstStyle/>
          <a:p>
            <a:pPr marL="742950" indent="-742950" algn="just">
              <a:buAutoNum type="alphaUcPeriod"/>
            </a:pPr>
            <a:r>
              <a:rPr lang="en-US" sz="4000" dirty="0" smtClean="0">
                <a:solidFill>
                  <a:schemeClr val="bg1"/>
                </a:solidFill>
              </a:rPr>
              <a:t>Parents are to </a:t>
            </a:r>
            <a:r>
              <a:rPr lang="en-US" sz="4000" u="sng" dirty="0" smtClean="0">
                <a:solidFill>
                  <a:schemeClr val="bg1"/>
                </a:solidFill>
              </a:rPr>
              <a:t>enrich</a:t>
            </a:r>
            <a:r>
              <a:rPr lang="en-US" sz="4000" dirty="0" smtClean="0">
                <a:solidFill>
                  <a:schemeClr val="bg1"/>
                </a:solidFill>
              </a:rPr>
              <a:t> their children </a:t>
            </a:r>
            <a:endParaRPr lang="en-US" sz="4000" baseline="30000" dirty="0" smtClean="0">
              <a:solidFill>
                <a:schemeClr val="bg1"/>
              </a:solidFill>
            </a:endParaRPr>
          </a:p>
        </p:txBody>
      </p:sp>
      <p:sp>
        <p:nvSpPr>
          <p:cNvPr id="6" name="TextBox 5"/>
          <p:cNvSpPr txBox="1"/>
          <p:nvPr/>
        </p:nvSpPr>
        <p:spPr>
          <a:xfrm>
            <a:off x="304800" y="2590800"/>
            <a:ext cx="8610600" cy="707886"/>
          </a:xfrm>
          <a:prstGeom prst="rect">
            <a:avLst/>
          </a:prstGeom>
          <a:noFill/>
        </p:spPr>
        <p:txBody>
          <a:bodyPr wrap="square" rtlCol="0">
            <a:spAutoFit/>
          </a:bodyPr>
          <a:lstStyle/>
          <a:p>
            <a:pPr marL="742950" indent="-742950" algn="just">
              <a:buFont typeface="+mj-lt"/>
              <a:buAutoNum type="alphaUcPeriod" startAt="2"/>
            </a:pPr>
            <a:r>
              <a:rPr lang="en-US" sz="4000" dirty="0" smtClean="0">
                <a:solidFill>
                  <a:schemeClr val="bg1"/>
                </a:solidFill>
              </a:rPr>
              <a:t>Parents are to </a:t>
            </a:r>
            <a:r>
              <a:rPr lang="en-US" sz="4000" u="sng" dirty="0" smtClean="0">
                <a:solidFill>
                  <a:schemeClr val="bg1"/>
                </a:solidFill>
              </a:rPr>
              <a:t>educate</a:t>
            </a:r>
            <a:r>
              <a:rPr lang="en-US" sz="4000" dirty="0" smtClean="0">
                <a:solidFill>
                  <a:schemeClr val="bg1"/>
                </a:solidFill>
              </a:rPr>
              <a:t> their children</a:t>
            </a:r>
          </a:p>
        </p:txBody>
      </p:sp>
      <p:sp>
        <p:nvSpPr>
          <p:cNvPr id="8" name="TextBox 7"/>
          <p:cNvSpPr txBox="1"/>
          <p:nvPr/>
        </p:nvSpPr>
        <p:spPr>
          <a:xfrm>
            <a:off x="304800" y="3248561"/>
            <a:ext cx="8610600" cy="1323439"/>
          </a:xfrm>
          <a:prstGeom prst="rect">
            <a:avLst/>
          </a:prstGeom>
          <a:noFill/>
        </p:spPr>
        <p:txBody>
          <a:bodyPr wrap="square" rtlCol="0">
            <a:spAutoFit/>
          </a:bodyPr>
          <a:lstStyle/>
          <a:p>
            <a:pPr marL="742950" indent="-742950" algn="just">
              <a:buFont typeface="+mj-lt"/>
              <a:buAutoNum type="alphaUcPeriod" startAt="3"/>
            </a:pPr>
            <a:r>
              <a:rPr lang="en-US" sz="4000" dirty="0" smtClean="0">
                <a:solidFill>
                  <a:schemeClr val="bg1"/>
                </a:solidFill>
              </a:rPr>
              <a:t>Parents are to </a:t>
            </a:r>
            <a:r>
              <a:rPr lang="en-US" sz="4000" u="sng" dirty="0" smtClean="0">
                <a:solidFill>
                  <a:schemeClr val="bg1"/>
                </a:solidFill>
              </a:rPr>
              <a:t>encourage</a:t>
            </a:r>
            <a:r>
              <a:rPr lang="en-US" sz="4000" dirty="0" smtClean="0">
                <a:solidFill>
                  <a:schemeClr val="bg1"/>
                </a:solidFill>
              </a:rPr>
              <a:t> their children</a:t>
            </a:r>
          </a:p>
        </p:txBody>
      </p:sp>
      <p:sp>
        <p:nvSpPr>
          <p:cNvPr id="11" name="TextBox 10"/>
          <p:cNvSpPr txBox="1"/>
          <p:nvPr/>
        </p:nvSpPr>
        <p:spPr>
          <a:xfrm>
            <a:off x="304800" y="4419600"/>
            <a:ext cx="8610600" cy="1323439"/>
          </a:xfrm>
          <a:prstGeom prst="rect">
            <a:avLst/>
          </a:prstGeom>
          <a:noFill/>
        </p:spPr>
        <p:txBody>
          <a:bodyPr wrap="square" rtlCol="0">
            <a:spAutoFit/>
          </a:bodyPr>
          <a:lstStyle/>
          <a:p>
            <a:pPr marL="742950" indent="-742950" algn="just">
              <a:buFont typeface="+mj-lt"/>
              <a:buAutoNum type="alphaUcPeriod" startAt="4"/>
            </a:pPr>
            <a:r>
              <a:rPr lang="en-US" sz="4000" dirty="0" smtClean="0">
                <a:solidFill>
                  <a:schemeClr val="bg1"/>
                </a:solidFill>
              </a:rPr>
              <a:t>Parents are to </a:t>
            </a:r>
            <a:r>
              <a:rPr lang="en-US" sz="4000" u="sng" dirty="0" smtClean="0">
                <a:solidFill>
                  <a:schemeClr val="bg1"/>
                </a:solidFill>
              </a:rPr>
              <a:t>evangelize</a:t>
            </a:r>
            <a:r>
              <a:rPr lang="en-US" sz="4000" dirty="0" smtClean="0">
                <a:solidFill>
                  <a:schemeClr val="bg1"/>
                </a:solidFill>
              </a:rPr>
              <a:t> their children</a:t>
            </a:r>
          </a:p>
        </p:txBody>
      </p:sp>
    </p:spTree>
    <p:extLst>
      <p:ext uri="{BB962C8B-B14F-4D97-AF65-F5344CB8AC3E}">
        <p14:creationId xmlns:p14="http://schemas.microsoft.com/office/powerpoint/2010/main" val="39232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6" grpId="0"/>
      <p:bldP spid="8"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20830</TotalTime>
  <Words>576</Words>
  <Application>Microsoft Office PowerPoint</Application>
  <PresentationFormat>On-screen Show (4:3)</PresentationFormat>
  <Paragraphs>42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631</cp:revision>
  <dcterms:created xsi:type="dcterms:W3CDTF">2013-08-08T16:28:40Z</dcterms:created>
  <dcterms:modified xsi:type="dcterms:W3CDTF">2017-04-01T16:32:15Z</dcterms:modified>
</cp:coreProperties>
</file>