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1455" r:id="rId2"/>
    <p:sldId id="818" r:id="rId3"/>
    <p:sldId id="1456" r:id="rId4"/>
    <p:sldId id="1457" r:id="rId5"/>
    <p:sldId id="1474" r:id="rId6"/>
    <p:sldId id="1475" r:id="rId7"/>
    <p:sldId id="1402" r:id="rId8"/>
    <p:sldId id="1419" r:id="rId9"/>
    <p:sldId id="1476" r:id="rId10"/>
    <p:sldId id="1477" r:id="rId11"/>
    <p:sldId id="1466" r:id="rId12"/>
    <p:sldId id="1478" r:id="rId13"/>
    <p:sldId id="1479" r:id="rId14"/>
    <p:sldId id="1481" r:id="rId15"/>
    <p:sldId id="1480" r:id="rId16"/>
    <p:sldId id="1482" r:id="rId17"/>
    <p:sldId id="85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7D5A32"/>
    <a:srgbClr val="966432"/>
    <a:srgbClr val="D7AE85"/>
    <a:srgbClr val="006F96"/>
    <a:srgbClr val="33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5" autoAdjust="0"/>
    <p:restoredTop sz="94343" autoAdjust="0"/>
  </p:normalViewPr>
  <p:slideViewPr>
    <p:cSldViewPr>
      <p:cViewPr>
        <p:scale>
          <a:sx n="77" d="100"/>
          <a:sy n="77" d="100"/>
        </p:scale>
        <p:origin x="-6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55510-0E1F-44C6-8AFB-D0F4A4418F2E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C474C-1614-4BFD-840E-B3E3D3906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1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85C9-9387-4AF8-A2FF-EF850E82DB46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39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85C9-9387-4AF8-A2FF-EF850E82DB46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8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85C9-9387-4AF8-A2FF-EF850E82DB46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4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85C9-9387-4AF8-A2FF-EF850E82DB46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8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85C9-9387-4AF8-A2FF-EF850E82DB46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4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85C9-9387-4AF8-A2FF-EF850E82DB46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2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85C9-9387-4AF8-A2FF-EF850E82DB46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2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85C9-9387-4AF8-A2FF-EF850E82DB46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5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85C9-9387-4AF8-A2FF-EF850E82DB46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85C9-9387-4AF8-A2FF-EF850E82DB46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8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85C9-9387-4AF8-A2FF-EF850E82DB46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2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D85C9-9387-4AF8-A2FF-EF850E82DB46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B8810-6185-4F03-9AB9-9A1B0505D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8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trans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20" y="1066800"/>
            <a:ext cx="8778279" cy="487821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06980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0"/>
            <a:ext cx="8610600" cy="70788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857250" indent="-857250" algn="just">
              <a:buFont typeface="+mj-lt"/>
              <a:buAutoNum type="romanUcPeriod" startAt="2"/>
            </a:pPr>
            <a:r>
              <a:rPr lang="en-US" sz="4000" b="1" dirty="0" smtClean="0">
                <a:solidFill>
                  <a:schemeClr val="bg1"/>
                </a:solidFill>
              </a:rPr>
              <a:t>The Precept (6:2)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8382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>
                <a:solidFill>
                  <a:schemeClr val="bg1"/>
                </a:solidFill>
              </a:rPr>
              <a:t>HONOR YOUR FATHER AND MOTHER (which is the first commandment with a promise)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2427982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The principle to live by (verse 1) 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is based upon the precept of God’s Word (verse 2)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4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0"/>
            <a:ext cx="8610600" cy="830997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The Decalogue – Exodus 20:1-17</a:t>
            </a:r>
            <a:endParaRPr lang="en-US" sz="48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954643"/>
            <a:ext cx="86106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2500" dirty="0" smtClean="0">
                <a:solidFill>
                  <a:schemeClr val="bg1"/>
                </a:solidFill>
              </a:rPr>
              <a:t>I am the LORD your God…You </a:t>
            </a:r>
            <a:r>
              <a:rPr lang="en-US" sz="2500" dirty="0">
                <a:solidFill>
                  <a:schemeClr val="bg1"/>
                </a:solidFill>
              </a:rPr>
              <a:t>shall have no other gods before </a:t>
            </a:r>
            <a:r>
              <a:rPr lang="en-US" sz="2500" dirty="0" smtClean="0">
                <a:solidFill>
                  <a:schemeClr val="bg1"/>
                </a:solidFill>
              </a:rPr>
              <a:t>Me</a:t>
            </a:r>
          </a:p>
          <a:p>
            <a:pPr marL="514350" indent="-514350" algn="just">
              <a:buAutoNum type="arabicPeriod"/>
            </a:pPr>
            <a:r>
              <a:rPr lang="en-US" sz="2500" dirty="0" smtClean="0">
                <a:solidFill>
                  <a:schemeClr val="bg1"/>
                </a:solidFill>
              </a:rPr>
              <a:t>You </a:t>
            </a:r>
            <a:r>
              <a:rPr lang="en-US" sz="2500" dirty="0">
                <a:solidFill>
                  <a:schemeClr val="bg1"/>
                </a:solidFill>
              </a:rPr>
              <a:t>shall not make for yourself an idol, or any likeness of what is in heaven above or on the earth beneath or in the water under the </a:t>
            </a:r>
            <a:r>
              <a:rPr lang="en-US" sz="2500" dirty="0" smtClean="0">
                <a:solidFill>
                  <a:schemeClr val="bg1"/>
                </a:solidFill>
              </a:rPr>
              <a:t>earth…I am the LORD your God </a:t>
            </a:r>
          </a:p>
          <a:p>
            <a:pPr marL="514350" indent="-514350" algn="just">
              <a:buAutoNum type="arabicPeriod"/>
            </a:pPr>
            <a:r>
              <a:rPr lang="en-US" sz="2500" dirty="0" smtClean="0">
                <a:solidFill>
                  <a:schemeClr val="bg1"/>
                </a:solidFill>
              </a:rPr>
              <a:t>You </a:t>
            </a:r>
            <a:r>
              <a:rPr lang="en-US" sz="2500" dirty="0">
                <a:solidFill>
                  <a:schemeClr val="bg1"/>
                </a:solidFill>
              </a:rPr>
              <a:t>shall not take the name of the LORD your God in </a:t>
            </a:r>
            <a:r>
              <a:rPr lang="en-US" sz="2500" dirty="0" smtClean="0">
                <a:solidFill>
                  <a:schemeClr val="bg1"/>
                </a:solidFill>
              </a:rPr>
              <a:t>vain</a:t>
            </a:r>
          </a:p>
          <a:p>
            <a:pPr marL="514350" indent="-514350" algn="just">
              <a:buAutoNum type="arabicPeriod"/>
            </a:pPr>
            <a:r>
              <a:rPr lang="en-US" sz="2500" dirty="0" smtClean="0">
                <a:solidFill>
                  <a:schemeClr val="bg1"/>
                </a:solidFill>
              </a:rPr>
              <a:t>Remember </a:t>
            </a:r>
            <a:r>
              <a:rPr lang="en-US" sz="2500" dirty="0">
                <a:solidFill>
                  <a:schemeClr val="bg1"/>
                </a:solidFill>
              </a:rPr>
              <a:t>the </a:t>
            </a:r>
            <a:r>
              <a:rPr lang="en-US" sz="2500" dirty="0" err="1">
                <a:solidFill>
                  <a:schemeClr val="bg1"/>
                </a:solidFill>
              </a:rPr>
              <a:t>sabbath</a:t>
            </a:r>
            <a:r>
              <a:rPr lang="en-US" sz="2500" dirty="0">
                <a:solidFill>
                  <a:schemeClr val="bg1"/>
                </a:solidFill>
              </a:rPr>
              <a:t> day, to keep it </a:t>
            </a:r>
            <a:r>
              <a:rPr lang="en-US" sz="2500" dirty="0" smtClean="0">
                <a:solidFill>
                  <a:schemeClr val="bg1"/>
                </a:solidFill>
              </a:rPr>
              <a:t>holy…a </a:t>
            </a:r>
            <a:r>
              <a:rPr lang="en-US" sz="2500" dirty="0" err="1" smtClean="0">
                <a:solidFill>
                  <a:schemeClr val="bg1"/>
                </a:solidFill>
              </a:rPr>
              <a:t>sabbath</a:t>
            </a:r>
            <a:r>
              <a:rPr lang="en-US" sz="2500" dirty="0" smtClean="0">
                <a:solidFill>
                  <a:schemeClr val="bg1"/>
                </a:solidFill>
              </a:rPr>
              <a:t> of the LORD your God </a:t>
            </a:r>
          </a:p>
          <a:p>
            <a:pPr marL="514350" indent="-514350" algn="just">
              <a:buAutoNum type="arabicPeriod"/>
            </a:pPr>
            <a:r>
              <a:rPr lang="en-US" sz="2500" b="1" dirty="0" smtClean="0">
                <a:solidFill>
                  <a:schemeClr val="bg1"/>
                </a:solidFill>
              </a:rPr>
              <a:t>Honor </a:t>
            </a:r>
            <a:r>
              <a:rPr lang="en-US" sz="2500" b="1" dirty="0">
                <a:solidFill>
                  <a:schemeClr val="bg1"/>
                </a:solidFill>
              </a:rPr>
              <a:t>your father and your mother, that your days may be prolonged in the land which the LORD your God gives </a:t>
            </a:r>
            <a:r>
              <a:rPr lang="en-US" sz="2500" b="1" dirty="0" smtClean="0">
                <a:solidFill>
                  <a:schemeClr val="bg1"/>
                </a:solidFill>
              </a:rPr>
              <a:t>you</a:t>
            </a:r>
          </a:p>
          <a:p>
            <a:pPr marL="514350" indent="-514350" algn="just">
              <a:buAutoNum type="arabicPeriod"/>
            </a:pPr>
            <a:r>
              <a:rPr lang="en-US" sz="2500" dirty="0" smtClean="0">
                <a:solidFill>
                  <a:schemeClr val="bg1"/>
                </a:solidFill>
              </a:rPr>
              <a:t>You </a:t>
            </a:r>
            <a:r>
              <a:rPr lang="en-US" sz="2500" dirty="0">
                <a:solidFill>
                  <a:schemeClr val="bg1"/>
                </a:solidFill>
              </a:rPr>
              <a:t>shall not </a:t>
            </a:r>
            <a:r>
              <a:rPr lang="en-US" sz="2500" dirty="0" smtClean="0">
                <a:solidFill>
                  <a:schemeClr val="bg1"/>
                </a:solidFill>
              </a:rPr>
              <a:t>murder</a:t>
            </a:r>
          </a:p>
          <a:p>
            <a:pPr marL="514350" indent="-514350" algn="just">
              <a:buAutoNum type="arabicPeriod"/>
            </a:pPr>
            <a:r>
              <a:rPr lang="en-US" sz="2500" dirty="0" smtClean="0">
                <a:solidFill>
                  <a:schemeClr val="bg1"/>
                </a:solidFill>
              </a:rPr>
              <a:t>You </a:t>
            </a:r>
            <a:r>
              <a:rPr lang="en-US" sz="2500" dirty="0">
                <a:solidFill>
                  <a:schemeClr val="bg1"/>
                </a:solidFill>
              </a:rPr>
              <a:t>shall not commit </a:t>
            </a:r>
            <a:r>
              <a:rPr lang="en-US" sz="2500" dirty="0" smtClean="0">
                <a:solidFill>
                  <a:schemeClr val="bg1"/>
                </a:solidFill>
              </a:rPr>
              <a:t>adultery</a:t>
            </a:r>
          </a:p>
          <a:p>
            <a:pPr marL="514350" indent="-514350" algn="just">
              <a:buAutoNum type="arabicPeriod"/>
            </a:pPr>
            <a:r>
              <a:rPr lang="en-US" sz="2500" dirty="0" smtClean="0">
                <a:solidFill>
                  <a:schemeClr val="bg1"/>
                </a:solidFill>
              </a:rPr>
              <a:t>You </a:t>
            </a:r>
            <a:r>
              <a:rPr lang="en-US" sz="2500" dirty="0">
                <a:solidFill>
                  <a:schemeClr val="bg1"/>
                </a:solidFill>
              </a:rPr>
              <a:t>shall not </a:t>
            </a:r>
            <a:r>
              <a:rPr lang="en-US" sz="2500" dirty="0" smtClean="0">
                <a:solidFill>
                  <a:schemeClr val="bg1"/>
                </a:solidFill>
              </a:rPr>
              <a:t>steal</a:t>
            </a:r>
          </a:p>
          <a:p>
            <a:pPr marL="514350" indent="-514350" algn="just">
              <a:buAutoNum type="arabicPeriod"/>
            </a:pPr>
            <a:r>
              <a:rPr lang="en-US" sz="2500" dirty="0" smtClean="0">
                <a:solidFill>
                  <a:schemeClr val="bg1"/>
                </a:solidFill>
              </a:rPr>
              <a:t>You </a:t>
            </a:r>
            <a:r>
              <a:rPr lang="en-US" sz="2500" dirty="0">
                <a:solidFill>
                  <a:schemeClr val="bg1"/>
                </a:solidFill>
              </a:rPr>
              <a:t>shall not bear false witness against your </a:t>
            </a:r>
            <a:r>
              <a:rPr lang="en-US" sz="2500" dirty="0" smtClean="0">
                <a:solidFill>
                  <a:schemeClr val="bg1"/>
                </a:solidFill>
              </a:rPr>
              <a:t>neighbor</a:t>
            </a:r>
          </a:p>
          <a:p>
            <a:pPr marL="514350" indent="-514350" algn="just">
              <a:buAutoNum type="arabicPeriod"/>
            </a:pPr>
            <a:r>
              <a:rPr lang="en-US" sz="2500" dirty="0" smtClean="0">
                <a:solidFill>
                  <a:schemeClr val="bg1"/>
                </a:solidFill>
              </a:rPr>
              <a:t>You </a:t>
            </a:r>
            <a:r>
              <a:rPr lang="en-US" sz="2500" dirty="0">
                <a:solidFill>
                  <a:schemeClr val="bg1"/>
                </a:solidFill>
              </a:rPr>
              <a:t>shall not </a:t>
            </a:r>
            <a:r>
              <a:rPr lang="en-US" sz="2500" dirty="0" smtClean="0">
                <a:solidFill>
                  <a:schemeClr val="bg1"/>
                </a:solidFill>
              </a:rPr>
              <a:t>covet</a:t>
            </a:r>
            <a:endParaRPr lang="en-US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9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2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75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0"/>
            <a:ext cx="8610600" cy="830997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Leviticus 19:2-4</a:t>
            </a:r>
            <a:endParaRPr lang="en-US" sz="48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838200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i="1" dirty="0" smtClean="0">
                <a:solidFill>
                  <a:schemeClr val="bg1"/>
                </a:solidFill>
              </a:rPr>
              <a:t>2 </a:t>
            </a:r>
            <a:r>
              <a:rPr lang="en-US" sz="4000" i="1" dirty="0">
                <a:solidFill>
                  <a:schemeClr val="bg1"/>
                </a:solidFill>
              </a:rPr>
              <a:t>“Speak to all the congregation of the sons of Israel and say to them, 'You shall be holy, for I the LORD your God am holy. 3 </a:t>
            </a:r>
            <a:r>
              <a:rPr lang="en-US" sz="4000" b="1" i="1" dirty="0">
                <a:solidFill>
                  <a:schemeClr val="bg1"/>
                </a:solidFill>
              </a:rPr>
              <a:t>'Every one of you shall reverence his mother and his father, and you shall keep My </a:t>
            </a:r>
            <a:r>
              <a:rPr lang="en-US" sz="4000" b="1" i="1" dirty="0" err="1">
                <a:solidFill>
                  <a:schemeClr val="bg1"/>
                </a:solidFill>
              </a:rPr>
              <a:t>sabbaths</a:t>
            </a:r>
            <a:r>
              <a:rPr lang="en-US" sz="4000" b="1" i="1" dirty="0">
                <a:solidFill>
                  <a:schemeClr val="bg1"/>
                </a:solidFill>
              </a:rPr>
              <a:t>; I am the LORD your God. </a:t>
            </a:r>
            <a:r>
              <a:rPr lang="en-US" sz="4000" i="1" dirty="0">
                <a:solidFill>
                  <a:schemeClr val="bg1"/>
                </a:solidFill>
              </a:rPr>
              <a:t>4 'Do not turn to idols or make for yourselves molten gods; I am the LORD your God.”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8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0"/>
            <a:ext cx="8610600" cy="830997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Leviticus 20:9</a:t>
            </a:r>
            <a:endParaRPr lang="en-US" sz="48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838200"/>
            <a:ext cx="861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i="1" dirty="0">
                <a:solidFill>
                  <a:schemeClr val="bg1"/>
                </a:solidFill>
              </a:rPr>
              <a:t>“If there is anyone who curses his father or his mother, he shall surely be put to death; he has cursed his father or his mother, his </a:t>
            </a:r>
            <a:r>
              <a:rPr lang="en-US" sz="4800" i="1" dirty="0" err="1">
                <a:solidFill>
                  <a:schemeClr val="bg1"/>
                </a:solidFill>
              </a:rPr>
              <a:t>bloodguiltiness</a:t>
            </a:r>
            <a:r>
              <a:rPr lang="en-US" sz="4800" i="1" dirty="0">
                <a:solidFill>
                  <a:schemeClr val="bg1"/>
                </a:solidFill>
              </a:rPr>
              <a:t> is upon him.”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8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0"/>
            <a:ext cx="8610600" cy="70788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857250" indent="-857250" algn="just">
              <a:buFont typeface="+mj-lt"/>
              <a:buAutoNum type="romanUcPeriod" startAt="2"/>
            </a:pPr>
            <a:r>
              <a:rPr lang="en-US" sz="4000" b="1" dirty="0" smtClean="0">
                <a:solidFill>
                  <a:schemeClr val="bg1"/>
                </a:solidFill>
              </a:rPr>
              <a:t>The Precept (6:2)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8382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>
                <a:solidFill>
                  <a:schemeClr val="bg1"/>
                </a:solidFill>
              </a:rPr>
              <a:t>HONOR YOUR FATHER AND MOTHER (which is the first commandment with a promise)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2427982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solidFill>
                  <a:schemeClr val="bg1"/>
                </a:solidFill>
              </a:rPr>
              <a:t>“</a:t>
            </a:r>
            <a:r>
              <a:rPr lang="en-US" sz="4400" u="sng" dirty="0">
                <a:solidFill>
                  <a:schemeClr val="bg1"/>
                </a:solidFill>
              </a:rPr>
              <a:t>honor</a:t>
            </a:r>
            <a:r>
              <a:rPr lang="en-US" sz="4400" dirty="0">
                <a:solidFill>
                  <a:schemeClr val="bg1"/>
                </a:solidFill>
              </a:rPr>
              <a:t>” means “to respect, to revere, to hold in high regard, to fix the value.”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3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0"/>
            <a:ext cx="8610600" cy="830997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2 Timothy 3:1-4</a:t>
            </a:r>
            <a:endParaRPr lang="en-US" sz="48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838200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i="1" dirty="0">
                <a:solidFill>
                  <a:schemeClr val="bg1"/>
                </a:solidFill>
              </a:rPr>
              <a:t>“1…that in the last days difficult times will come. 2 For men will be lovers of self, lovers of money, boastful, arrogant, revilers, </a:t>
            </a:r>
            <a:r>
              <a:rPr lang="en-US" sz="4000" i="1" u="sng" dirty="0">
                <a:solidFill>
                  <a:schemeClr val="bg1"/>
                </a:solidFill>
              </a:rPr>
              <a:t>disobedient to parents</a:t>
            </a:r>
            <a:r>
              <a:rPr lang="en-US" sz="4000" i="1" dirty="0">
                <a:solidFill>
                  <a:schemeClr val="bg1"/>
                </a:solidFill>
              </a:rPr>
              <a:t>, ungrateful, unholy, 3 unloving, irreconcilable, malicious gossips, without self-control, brutal, haters of good, 4 treacherous, reckless, conceited, lovers of pleasure rather than lovers of God…”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8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0"/>
            <a:ext cx="8610600" cy="70788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857250" indent="-857250" algn="just">
              <a:buFont typeface="+mj-lt"/>
              <a:buAutoNum type="romanUcPeriod" startAt="3"/>
            </a:pPr>
            <a:r>
              <a:rPr lang="en-US" sz="4000" b="1" dirty="0" smtClean="0">
                <a:solidFill>
                  <a:schemeClr val="bg1"/>
                </a:solidFill>
              </a:rPr>
              <a:t>The Promise (6:3)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8382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>
                <a:solidFill>
                  <a:schemeClr val="bg1"/>
                </a:solidFill>
              </a:rPr>
              <a:t>SO THAT IT MAY BE WELL WITH YOU, AND THAT YOU MAY LIVE LONG ON THE EARTH.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21336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chemeClr val="bg1"/>
                </a:solidFill>
              </a:rPr>
              <a:t>Verse 3 points to a </a:t>
            </a:r>
            <a:r>
              <a:rPr lang="en-US" sz="4000" u="sng" dirty="0" smtClean="0">
                <a:solidFill>
                  <a:schemeClr val="bg1"/>
                </a:solidFill>
              </a:rPr>
              <a:t>quality</a:t>
            </a:r>
            <a:r>
              <a:rPr lang="en-US" sz="4000" dirty="0" smtClean="0">
                <a:solidFill>
                  <a:schemeClr val="bg1"/>
                </a:solidFill>
              </a:rPr>
              <a:t> of life and a </a:t>
            </a:r>
            <a:r>
              <a:rPr lang="en-US" sz="4000" u="sng" dirty="0" smtClean="0">
                <a:solidFill>
                  <a:schemeClr val="bg1"/>
                </a:solidFill>
              </a:rPr>
              <a:t>quantity</a:t>
            </a:r>
            <a:r>
              <a:rPr lang="en-US" sz="4000" dirty="0" smtClean="0">
                <a:solidFill>
                  <a:schemeClr val="bg1"/>
                </a:solidFill>
              </a:rPr>
              <a:t> of life…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036874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i="1" dirty="0" smtClean="0">
                <a:solidFill>
                  <a:schemeClr val="bg1"/>
                </a:solidFill>
              </a:rPr>
              <a:t>Children </a:t>
            </a:r>
            <a:r>
              <a:rPr lang="en-US" sz="3600" i="1" dirty="0">
                <a:solidFill>
                  <a:schemeClr val="bg1"/>
                </a:solidFill>
              </a:rPr>
              <a:t>who obey, honor and love their parents lay a foundation for a more joyous, stable, and God-glorifying life</a:t>
            </a:r>
            <a:r>
              <a:rPr lang="en-US" sz="3600" i="1" dirty="0" smtClean="0">
                <a:solidFill>
                  <a:schemeClr val="bg1"/>
                </a:solidFill>
              </a:rPr>
              <a:t>.</a:t>
            </a:r>
            <a:endParaRPr lang="en-US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8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trans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20" y="1066800"/>
            <a:ext cx="8778279" cy="487821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55566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0"/>
            <a:ext cx="8610600" cy="830997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Ephesians </a:t>
            </a:r>
            <a:r>
              <a:rPr lang="en-US" sz="4800" dirty="0" smtClean="0">
                <a:solidFill>
                  <a:schemeClr val="bg1"/>
                </a:solidFill>
              </a:rPr>
              <a:t>6:1-3</a:t>
            </a:r>
            <a:endParaRPr lang="en-US" sz="48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838200"/>
            <a:ext cx="8610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i="1" dirty="0">
                <a:solidFill>
                  <a:schemeClr val="bg1"/>
                </a:solidFill>
              </a:rPr>
              <a:t>1 Children, obey your parents in the Lord, for this is right. 2 HONOR YOUR FATHER AND MOTHER (which is the first commandment with a promise), 3 SO THAT IT MAY BE WELL WITH YOU, AND THAT YOU MAY LIVE LONG ON THE EARTH.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73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0"/>
            <a:ext cx="8610600" cy="830997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Ephesians </a:t>
            </a:r>
            <a:r>
              <a:rPr lang="en-US" sz="4800" dirty="0" smtClean="0">
                <a:solidFill>
                  <a:schemeClr val="bg1"/>
                </a:solidFill>
              </a:rPr>
              <a:t>4:1</a:t>
            </a:r>
            <a:endParaRPr lang="en-US" sz="48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838200"/>
            <a:ext cx="861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500" i="1" dirty="0" smtClean="0">
                <a:solidFill>
                  <a:schemeClr val="bg1"/>
                </a:solidFill>
              </a:rPr>
              <a:t>Therefore </a:t>
            </a:r>
            <a:r>
              <a:rPr lang="en-US" sz="4500" i="1" dirty="0">
                <a:solidFill>
                  <a:schemeClr val="bg1"/>
                </a:solidFill>
              </a:rPr>
              <a:t>I, the prisoner of the Lord, implore you to walk </a:t>
            </a:r>
            <a:r>
              <a:rPr lang="en-US" sz="4500" i="1" dirty="0" smtClean="0">
                <a:solidFill>
                  <a:schemeClr val="bg1"/>
                </a:solidFill>
              </a:rPr>
              <a:t>[behave] in </a:t>
            </a:r>
            <a:r>
              <a:rPr lang="en-US" sz="4500" i="1" dirty="0">
                <a:solidFill>
                  <a:schemeClr val="bg1"/>
                </a:solidFill>
              </a:rPr>
              <a:t>a manner worthy of the calling with which you have been </a:t>
            </a:r>
            <a:r>
              <a:rPr lang="en-US" sz="4500" i="1" dirty="0" smtClean="0">
                <a:solidFill>
                  <a:schemeClr val="bg1"/>
                </a:solidFill>
              </a:rPr>
              <a:t>called….</a:t>
            </a:r>
            <a:endParaRPr lang="en-US" sz="45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69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0"/>
            <a:ext cx="8610600" cy="830997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John 14:15</a:t>
            </a:r>
            <a:endParaRPr lang="en-US" sz="48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8382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i="1" dirty="0">
                <a:solidFill>
                  <a:schemeClr val="bg1"/>
                </a:solidFill>
              </a:rPr>
              <a:t>“If you love Me, you will keep My commandments”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4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0"/>
            <a:ext cx="8610600" cy="830997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Galatians 5:22-23</a:t>
            </a:r>
            <a:endParaRPr lang="en-US" sz="48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838200"/>
            <a:ext cx="8610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600" i="1" dirty="0" smtClean="0">
                <a:solidFill>
                  <a:schemeClr val="bg1"/>
                </a:solidFill>
              </a:rPr>
              <a:t>22 </a:t>
            </a:r>
            <a:r>
              <a:rPr lang="en-US" sz="4600" i="1" dirty="0">
                <a:solidFill>
                  <a:schemeClr val="bg1"/>
                </a:solidFill>
              </a:rPr>
              <a:t>But the fruit of the Spirit is love, joy, peace, patience, kindness, goodness, faithfulness, </a:t>
            </a:r>
            <a:r>
              <a:rPr lang="en-US" sz="4600" i="1" dirty="0" smtClean="0">
                <a:solidFill>
                  <a:schemeClr val="bg1"/>
                </a:solidFill>
              </a:rPr>
              <a:t>23 </a:t>
            </a:r>
            <a:r>
              <a:rPr lang="en-US" sz="4600" i="1" dirty="0">
                <a:solidFill>
                  <a:schemeClr val="bg1"/>
                </a:solidFill>
              </a:rPr>
              <a:t>gentleness, self-control; against such things there is no law. </a:t>
            </a:r>
          </a:p>
        </p:txBody>
      </p:sp>
    </p:spTree>
    <p:extLst>
      <p:ext uri="{BB962C8B-B14F-4D97-AF65-F5344CB8AC3E}">
        <p14:creationId xmlns:p14="http://schemas.microsoft.com/office/powerpoint/2010/main" val="175807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0"/>
            <a:ext cx="8610600" cy="830997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Thought</a:t>
            </a:r>
            <a:endParaRPr lang="en-US" sz="48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838200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i="1" dirty="0" smtClean="0">
                <a:solidFill>
                  <a:schemeClr val="bg1"/>
                </a:solidFill>
              </a:rPr>
              <a:t>This </a:t>
            </a:r>
            <a:r>
              <a:rPr lang="en-US" sz="4800" i="1" dirty="0">
                <a:solidFill>
                  <a:schemeClr val="bg1"/>
                </a:solidFill>
              </a:rPr>
              <a:t>is a call to the family of God to make every </a:t>
            </a:r>
            <a:r>
              <a:rPr lang="en-US" sz="4800" i="1" dirty="0" smtClean="0">
                <a:solidFill>
                  <a:schemeClr val="bg1"/>
                </a:solidFill>
              </a:rPr>
              <a:t>effort </a:t>
            </a:r>
            <a:r>
              <a:rPr lang="en-US" sz="4800" i="1" dirty="0">
                <a:solidFill>
                  <a:schemeClr val="bg1"/>
                </a:solidFill>
              </a:rPr>
              <a:t>to ensure that our families are everything that God has called them to be.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07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0"/>
            <a:ext cx="8610600" cy="830997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Big Idea of Ephesians </a:t>
            </a:r>
            <a:r>
              <a:rPr lang="en-US" sz="4800" dirty="0" smtClean="0">
                <a:solidFill>
                  <a:schemeClr val="bg1"/>
                </a:solidFill>
              </a:rPr>
              <a:t>6:1-3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066800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i="1" dirty="0" smtClean="0">
                <a:solidFill>
                  <a:schemeClr val="bg1"/>
                </a:solidFill>
              </a:rPr>
              <a:t>Children </a:t>
            </a:r>
            <a:r>
              <a:rPr lang="en-US" sz="5400" i="1" dirty="0">
                <a:solidFill>
                  <a:schemeClr val="bg1"/>
                </a:solidFill>
              </a:rPr>
              <a:t>who obey, honor and love their parents lay a foundation for a more joyous, stable, and God-glorifying life</a:t>
            </a:r>
            <a:r>
              <a:rPr lang="en-US" sz="5400" i="1" dirty="0" smtClean="0">
                <a:solidFill>
                  <a:schemeClr val="bg1"/>
                </a:solidFill>
              </a:rPr>
              <a:t>.</a:t>
            </a:r>
            <a:endParaRPr lang="en-US" sz="5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0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0"/>
            <a:ext cx="8610600" cy="70788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857250" indent="-857250" algn="just">
              <a:buAutoNum type="romanUcPeriod"/>
            </a:pPr>
            <a:r>
              <a:rPr lang="en-US" sz="4000" b="1" dirty="0" smtClean="0">
                <a:solidFill>
                  <a:schemeClr val="bg1"/>
                </a:solidFill>
              </a:rPr>
              <a:t>The Principle (6:1)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8382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>
                <a:solidFill>
                  <a:schemeClr val="bg1"/>
                </a:solidFill>
              </a:rPr>
              <a:t>Children, </a:t>
            </a:r>
            <a:r>
              <a:rPr lang="en-US" sz="3200" i="1" u="sng" dirty="0">
                <a:solidFill>
                  <a:schemeClr val="bg1"/>
                </a:solidFill>
              </a:rPr>
              <a:t>obey your parents</a:t>
            </a:r>
            <a:r>
              <a:rPr lang="en-US" sz="3200" i="1" dirty="0">
                <a:solidFill>
                  <a:schemeClr val="bg1"/>
                </a:solidFill>
              </a:rPr>
              <a:t> in the Lord, for this is right.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05740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chemeClr val="bg1"/>
                </a:solidFill>
              </a:rPr>
              <a:t>“</a:t>
            </a:r>
            <a:r>
              <a:rPr lang="en-US" sz="4000" u="sng" dirty="0" smtClean="0">
                <a:solidFill>
                  <a:schemeClr val="bg1"/>
                </a:solidFill>
              </a:rPr>
              <a:t>obey</a:t>
            </a:r>
            <a:r>
              <a:rPr lang="en-US" sz="4000" dirty="0" smtClean="0">
                <a:solidFill>
                  <a:schemeClr val="bg1"/>
                </a:solidFill>
              </a:rPr>
              <a:t>” - </a:t>
            </a:r>
            <a:r>
              <a:rPr lang="en-US" sz="4000" dirty="0">
                <a:solidFill>
                  <a:schemeClr val="bg1"/>
                </a:solidFill>
              </a:rPr>
              <a:t>“to submit to, to comply with, to heed, to follow directions and instructions.” It can literally mean to “hear under.”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130225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It is fallen human nature to rebel against authority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92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76200"/>
            <a:ext cx="8610600" cy="830997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Matthew 18:6</a:t>
            </a:r>
            <a:endParaRPr lang="en-US" sz="48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838200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i="1" dirty="0">
                <a:solidFill>
                  <a:schemeClr val="bg1"/>
                </a:solidFill>
              </a:rPr>
              <a:t>“but whoever causes one of these little ones who believe in Me to stumble, it would be better for him to have a heavy millstone hung around his neck, and to be drowned in the depth of the </a:t>
            </a:r>
            <a:r>
              <a:rPr lang="en-US" sz="4800" i="1" dirty="0" smtClean="0">
                <a:solidFill>
                  <a:schemeClr val="bg1"/>
                </a:solidFill>
              </a:rPr>
              <a:t>sea.”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07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20801</TotalTime>
  <Words>763</Words>
  <Application>Microsoft Office PowerPoint</Application>
  <PresentationFormat>On-screen Show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</dc:creator>
  <cp:lastModifiedBy>Ed Godfrey</cp:lastModifiedBy>
  <cp:revision>628</cp:revision>
  <dcterms:created xsi:type="dcterms:W3CDTF">2013-08-08T16:28:40Z</dcterms:created>
  <dcterms:modified xsi:type="dcterms:W3CDTF">2017-03-18T11:38:10Z</dcterms:modified>
</cp:coreProperties>
</file>