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455" r:id="rId2"/>
    <p:sldId id="818" r:id="rId3"/>
    <p:sldId id="1456" r:id="rId4"/>
    <p:sldId id="1457" r:id="rId5"/>
    <p:sldId id="1402" r:id="rId6"/>
    <p:sldId id="1419" r:id="rId7"/>
    <p:sldId id="1441" r:id="rId8"/>
    <p:sldId id="1459" r:id="rId9"/>
    <p:sldId id="1458" r:id="rId10"/>
    <p:sldId id="1460" r:id="rId11"/>
    <p:sldId id="1461" r:id="rId12"/>
    <p:sldId id="1462" r:id="rId13"/>
    <p:sldId id="1463" r:id="rId14"/>
    <p:sldId id="1464" r:id="rId15"/>
    <p:sldId id="1465" r:id="rId16"/>
    <p:sldId id="1466" r:id="rId17"/>
    <p:sldId id="1467" r:id="rId18"/>
    <p:sldId id="1468" r:id="rId19"/>
    <p:sldId id="1469" r:id="rId20"/>
    <p:sldId id="1470" r:id="rId21"/>
    <p:sldId id="1471" r:id="rId22"/>
    <p:sldId id="1472" r:id="rId23"/>
    <p:sldId id="1473" r:id="rId24"/>
    <p:sldId id="85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3/11/2017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3/11/2017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3/11/2017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3/11/2017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3/11/2017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Friendship</a:t>
            </a:r>
            <a:endParaRPr lang="en-US" sz="4800" dirty="0" smtClean="0">
              <a:solidFill>
                <a:schemeClr val="bg1"/>
              </a:solidFill>
            </a:endParaRPr>
          </a:p>
        </p:txBody>
      </p:sp>
      <p:sp>
        <p:nvSpPr>
          <p:cNvPr id="6" name="TextBox 5"/>
          <p:cNvSpPr txBox="1"/>
          <p:nvPr/>
        </p:nvSpPr>
        <p:spPr>
          <a:xfrm>
            <a:off x="304800" y="949984"/>
            <a:ext cx="8610600" cy="4401205"/>
          </a:xfrm>
          <a:prstGeom prst="rect">
            <a:avLst/>
          </a:prstGeom>
          <a:noFill/>
        </p:spPr>
        <p:txBody>
          <a:bodyPr wrap="square" rtlCol="0">
            <a:spAutoFit/>
          </a:bodyPr>
          <a:lstStyle/>
          <a:p>
            <a:pPr lvl="0" algn="just"/>
            <a:r>
              <a:rPr lang="en-US" sz="4000" dirty="0" smtClean="0">
                <a:solidFill>
                  <a:schemeClr val="bg1"/>
                </a:solidFill>
              </a:rPr>
              <a:t>Proverbs </a:t>
            </a:r>
            <a:r>
              <a:rPr lang="en-US" sz="4000" dirty="0">
                <a:solidFill>
                  <a:schemeClr val="bg1"/>
                </a:solidFill>
              </a:rPr>
              <a:t>27:6</a:t>
            </a:r>
          </a:p>
          <a:p>
            <a:pPr algn="just"/>
            <a:r>
              <a:rPr lang="en-US" sz="4000" i="1" dirty="0">
                <a:solidFill>
                  <a:schemeClr val="bg1"/>
                </a:solidFill>
              </a:rPr>
              <a:t>Faithful are the wounds of a </a:t>
            </a:r>
            <a:r>
              <a:rPr lang="en-US" sz="4000" i="1" u="sng" dirty="0">
                <a:solidFill>
                  <a:schemeClr val="bg1"/>
                </a:solidFill>
              </a:rPr>
              <a:t>friend</a:t>
            </a:r>
            <a:r>
              <a:rPr lang="en-US" sz="4000" i="1" dirty="0">
                <a:solidFill>
                  <a:schemeClr val="bg1"/>
                </a:solidFill>
              </a:rPr>
              <a:t>, But deceitful are the kisses of an enemy. </a:t>
            </a:r>
            <a:endParaRPr lang="en-US" sz="4000" dirty="0">
              <a:solidFill>
                <a:schemeClr val="bg1"/>
              </a:solidFill>
            </a:endParaRPr>
          </a:p>
          <a:p>
            <a:pPr algn="just"/>
            <a:r>
              <a:rPr lang="en-US" sz="4000" dirty="0">
                <a:solidFill>
                  <a:schemeClr val="bg1"/>
                </a:solidFill>
              </a:rPr>
              <a:t> </a:t>
            </a:r>
          </a:p>
          <a:p>
            <a:pPr lvl="0" algn="just"/>
            <a:r>
              <a:rPr lang="en-US" sz="4000" dirty="0">
                <a:solidFill>
                  <a:schemeClr val="bg1"/>
                </a:solidFill>
              </a:rPr>
              <a:t>Proverbs 27:9</a:t>
            </a:r>
          </a:p>
          <a:p>
            <a:pPr algn="just"/>
            <a:r>
              <a:rPr lang="en-US" sz="4000" i="1" dirty="0">
                <a:solidFill>
                  <a:schemeClr val="bg1"/>
                </a:solidFill>
              </a:rPr>
              <a:t>Oil and perfume make the heart glad, So a man's counsel is sweet to his </a:t>
            </a:r>
            <a:r>
              <a:rPr lang="en-US" sz="4000" i="1" u="sng" dirty="0">
                <a:solidFill>
                  <a:schemeClr val="bg1"/>
                </a:solidFill>
              </a:rPr>
              <a:t>friend</a:t>
            </a:r>
            <a:r>
              <a:rPr lang="en-US" sz="4000" i="1"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52820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Friendship</a:t>
            </a:r>
            <a:endParaRPr lang="en-US" sz="4800" dirty="0" smtClean="0">
              <a:solidFill>
                <a:schemeClr val="bg1"/>
              </a:solidFill>
            </a:endParaRPr>
          </a:p>
        </p:txBody>
      </p:sp>
      <p:sp>
        <p:nvSpPr>
          <p:cNvPr id="6" name="TextBox 5"/>
          <p:cNvSpPr txBox="1"/>
          <p:nvPr/>
        </p:nvSpPr>
        <p:spPr>
          <a:xfrm>
            <a:off x="304800" y="949984"/>
            <a:ext cx="8610600" cy="5632311"/>
          </a:xfrm>
          <a:prstGeom prst="rect">
            <a:avLst/>
          </a:prstGeom>
          <a:noFill/>
        </p:spPr>
        <p:txBody>
          <a:bodyPr wrap="square" rtlCol="0">
            <a:spAutoFit/>
          </a:bodyPr>
          <a:lstStyle/>
          <a:p>
            <a:pPr algn="just"/>
            <a:r>
              <a:rPr lang="en-US" sz="4000" dirty="0" smtClean="0">
                <a:solidFill>
                  <a:schemeClr val="bg1"/>
                </a:solidFill>
              </a:rPr>
              <a:t>Singles might </a:t>
            </a:r>
            <a:r>
              <a:rPr lang="en-US" sz="4000" dirty="0">
                <a:solidFill>
                  <a:schemeClr val="bg1"/>
                </a:solidFill>
              </a:rPr>
              <a:t>not experience the unique </a:t>
            </a:r>
            <a:r>
              <a:rPr lang="en-US" sz="4000" b="1" i="1" dirty="0">
                <a:solidFill>
                  <a:schemeClr val="bg1"/>
                </a:solidFill>
              </a:rPr>
              <a:t>depth</a:t>
            </a:r>
            <a:r>
              <a:rPr lang="en-US" sz="4000" dirty="0">
                <a:solidFill>
                  <a:schemeClr val="bg1"/>
                </a:solidFill>
              </a:rPr>
              <a:t> of intimacy as is </a:t>
            </a:r>
            <a:r>
              <a:rPr lang="en-US" sz="4000" dirty="0" smtClean="0">
                <a:solidFill>
                  <a:schemeClr val="bg1"/>
                </a:solidFill>
              </a:rPr>
              <a:t>experienced </a:t>
            </a:r>
            <a:r>
              <a:rPr lang="en-US" sz="4000" dirty="0">
                <a:solidFill>
                  <a:schemeClr val="bg1"/>
                </a:solidFill>
              </a:rPr>
              <a:t>between </a:t>
            </a:r>
            <a:r>
              <a:rPr lang="en-US" sz="4000" dirty="0" smtClean="0">
                <a:solidFill>
                  <a:schemeClr val="bg1"/>
                </a:solidFill>
              </a:rPr>
              <a:t>married </a:t>
            </a:r>
            <a:r>
              <a:rPr lang="en-US" sz="4000" dirty="0">
                <a:solidFill>
                  <a:schemeClr val="bg1"/>
                </a:solidFill>
              </a:rPr>
              <a:t>people; but you can experience a unique </a:t>
            </a:r>
            <a:r>
              <a:rPr lang="en-US" sz="4000" b="1" i="1" dirty="0" smtClean="0">
                <a:solidFill>
                  <a:schemeClr val="bg1"/>
                </a:solidFill>
              </a:rPr>
              <a:t>breadth</a:t>
            </a:r>
            <a:r>
              <a:rPr lang="en-US" sz="4000" dirty="0" smtClean="0">
                <a:solidFill>
                  <a:schemeClr val="bg1"/>
                </a:solidFill>
              </a:rPr>
              <a:t> </a:t>
            </a:r>
            <a:r>
              <a:rPr lang="en-US" sz="4000" dirty="0">
                <a:solidFill>
                  <a:schemeClr val="bg1"/>
                </a:solidFill>
              </a:rPr>
              <a:t>of intimacy with a number of close friends</a:t>
            </a:r>
            <a:r>
              <a:rPr lang="en-US" sz="4000" dirty="0" smtClean="0">
                <a:solidFill>
                  <a:schemeClr val="bg1"/>
                </a:solidFill>
              </a:rPr>
              <a:t>, given to you as a </a:t>
            </a:r>
            <a:r>
              <a:rPr lang="en-US" sz="4000" dirty="0">
                <a:solidFill>
                  <a:schemeClr val="bg1"/>
                </a:solidFill>
              </a:rPr>
              <a:t>gift from </a:t>
            </a:r>
            <a:r>
              <a:rPr lang="en-US" sz="4000" dirty="0" smtClean="0">
                <a:solidFill>
                  <a:schemeClr val="bg1"/>
                </a:solidFill>
              </a:rPr>
              <a:t>God, giving </a:t>
            </a:r>
            <a:r>
              <a:rPr lang="en-US" sz="4000" dirty="0">
                <a:solidFill>
                  <a:schemeClr val="bg1"/>
                </a:solidFill>
              </a:rPr>
              <a:t>you </a:t>
            </a:r>
            <a:r>
              <a:rPr lang="en-US" sz="4000" dirty="0" smtClean="0">
                <a:solidFill>
                  <a:schemeClr val="bg1"/>
                </a:solidFill>
              </a:rPr>
              <a:t> </a:t>
            </a:r>
            <a:r>
              <a:rPr lang="en-US" sz="4000" dirty="0">
                <a:solidFill>
                  <a:schemeClr val="bg1"/>
                </a:solidFill>
              </a:rPr>
              <a:t>greater opportunities and capacity than a married couple to invest in close friendships.</a:t>
            </a:r>
          </a:p>
        </p:txBody>
      </p:sp>
    </p:spTree>
    <p:extLst>
      <p:ext uri="{BB962C8B-B14F-4D97-AF65-F5344CB8AC3E}">
        <p14:creationId xmlns:p14="http://schemas.microsoft.com/office/powerpoint/2010/main" val="197118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 The </a:t>
            </a:r>
            <a:r>
              <a:rPr lang="en-US" sz="4000" b="1" dirty="0" smtClean="0">
                <a:solidFill>
                  <a:schemeClr val="bg1"/>
                </a:solidFill>
              </a:rPr>
              <a:t>problem of singleness</a:t>
            </a:r>
            <a:endParaRPr lang="en-US" sz="4000" b="1" dirty="0">
              <a:solidFill>
                <a:schemeClr val="bg1"/>
              </a:solidFill>
            </a:endParaRPr>
          </a:p>
        </p:txBody>
      </p:sp>
      <p:sp>
        <p:nvSpPr>
          <p:cNvPr id="10" name="TextBox 9"/>
          <p:cNvSpPr txBox="1"/>
          <p:nvPr/>
        </p:nvSpPr>
        <p:spPr>
          <a:xfrm>
            <a:off x="304800" y="990600"/>
            <a:ext cx="8610600" cy="584775"/>
          </a:xfrm>
          <a:prstGeom prst="rect">
            <a:avLst/>
          </a:prstGeom>
          <a:noFill/>
        </p:spPr>
        <p:txBody>
          <a:bodyPr wrap="square" rtlCol="0">
            <a:spAutoFit/>
          </a:bodyPr>
          <a:lstStyle/>
          <a:p>
            <a:pPr algn="just"/>
            <a:r>
              <a:rPr lang="en-US" sz="3200" dirty="0" smtClean="0">
                <a:solidFill>
                  <a:schemeClr val="bg1"/>
                </a:solidFill>
              </a:rPr>
              <a:t>A. Does being single mean being lonely?</a:t>
            </a:r>
            <a:endParaRPr lang="en-US" sz="3200" dirty="0">
              <a:solidFill>
                <a:schemeClr val="bg1"/>
              </a:solidFill>
            </a:endParaRPr>
          </a:p>
        </p:txBody>
      </p:sp>
      <p:sp>
        <p:nvSpPr>
          <p:cNvPr id="7" name="TextBox 6"/>
          <p:cNvSpPr txBox="1"/>
          <p:nvPr/>
        </p:nvSpPr>
        <p:spPr>
          <a:xfrm>
            <a:off x="304800" y="1625025"/>
            <a:ext cx="8610600" cy="584775"/>
          </a:xfrm>
          <a:prstGeom prst="rect">
            <a:avLst/>
          </a:prstGeom>
          <a:noFill/>
        </p:spPr>
        <p:txBody>
          <a:bodyPr wrap="square" rtlCol="0">
            <a:spAutoFit/>
          </a:bodyPr>
          <a:lstStyle/>
          <a:p>
            <a:pPr algn="just"/>
            <a:r>
              <a:rPr lang="en-US" sz="3200" dirty="0" smtClean="0">
                <a:solidFill>
                  <a:schemeClr val="bg1"/>
                </a:solidFill>
              </a:rPr>
              <a:t>B. What are the biblical alternatives?</a:t>
            </a:r>
            <a:endParaRPr lang="en-US" sz="3200" dirty="0">
              <a:solidFill>
                <a:schemeClr val="bg1"/>
              </a:solidFill>
            </a:endParaRPr>
          </a:p>
        </p:txBody>
      </p:sp>
      <p:sp>
        <p:nvSpPr>
          <p:cNvPr id="11" name="TextBox 10"/>
          <p:cNvSpPr txBox="1"/>
          <p:nvPr/>
        </p:nvSpPr>
        <p:spPr>
          <a:xfrm>
            <a:off x="304800" y="2286000"/>
            <a:ext cx="8610600" cy="1077218"/>
          </a:xfrm>
          <a:prstGeom prst="rect">
            <a:avLst/>
          </a:prstGeom>
          <a:noFill/>
        </p:spPr>
        <p:txBody>
          <a:bodyPr wrap="square" rtlCol="0">
            <a:spAutoFit/>
          </a:bodyPr>
          <a:lstStyle/>
          <a:p>
            <a:pPr algn="just"/>
            <a:r>
              <a:rPr lang="en-US" sz="3200" dirty="0" smtClean="0">
                <a:solidFill>
                  <a:schemeClr val="bg1"/>
                </a:solidFill>
              </a:rPr>
              <a:t>C. What does the bible say about friendship and intimacy?</a:t>
            </a:r>
          </a:p>
        </p:txBody>
      </p:sp>
      <p:sp>
        <p:nvSpPr>
          <p:cNvPr id="8" name="TextBox 7"/>
          <p:cNvSpPr txBox="1"/>
          <p:nvPr/>
        </p:nvSpPr>
        <p:spPr>
          <a:xfrm>
            <a:off x="304800" y="3418582"/>
            <a:ext cx="8610600" cy="584775"/>
          </a:xfrm>
          <a:prstGeom prst="rect">
            <a:avLst/>
          </a:prstGeom>
          <a:noFill/>
        </p:spPr>
        <p:txBody>
          <a:bodyPr wrap="square" rtlCol="0">
            <a:spAutoFit/>
          </a:bodyPr>
          <a:lstStyle/>
          <a:p>
            <a:pPr algn="just"/>
            <a:r>
              <a:rPr lang="en-US" sz="3200" dirty="0" smtClean="0">
                <a:solidFill>
                  <a:schemeClr val="bg1"/>
                </a:solidFill>
              </a:rPr>
              <a:t>D. What does this mean for those who are single?</a:t>
            </a:r>
            <a:endParaRPr lang="en-US" sz="3200" dirty="0" smtClean="0">
              <a:solidFill>
                <a:schemeClr val="bg1"/>
              </a:solidFill>
            </a:endParaRPr>
          </a:p>
        </p:txBody>
      </p:sp>
      <p:sp>
        <p:nvSpPr>
          <p:cNvPr id="13" name="TextBox 12"/>
          <p:cNvSpPr txBox="1"/>
          <p:nvPr/>
        </p:nvSpPr>
        <p:spPr>
          <a:xfrm>
            <a:off x="304800" y="4114800"/>
            <a:ext cx="8610600" cy="2554545"/>
          </a:xfrm>
          <a:prstGeom prst="rect">
            <a:avLst/>
          </a:prstGeom>
          <a:noFill/>
        </p:spPr>
        <p:txBody>
          <a:bodyPr wrap="square" rtlCol="0">
            <a:spAutoFit/>
          </a:bodyPr>
          <a:lstStyle/>
          <a:p>
            <a:pPr algn="just"/>
            <a:r>
              <a:rPr lang="en-US" sz="3200" i="1" dirty="0">
                <a:solidFill>
                  <a:schemeClr val="bg1"/>
                </a:solidFill>
              </a:rPr>
              <a:t>E</a:t>
            </a:r>
            <a:r>
              <a:rPr lang="en-US" sz="3200" i="1" dirty="0" smtClean="0">
                <a:solidFill>
                  <a:schemeClr val="bg1"/>
                </a:solidFill>
              </a:rPr>
              <a:t>very </a:t>
            </a:r>
            <a:r>
              <a:rPr lang="en-US" sz="3200" i="1" dirty="0">
                <a:solidFill>
                  <a:schemeClr val="bg1"/>
                </a:solidFill>
              </a:rPr>
              <a:t>member of a local body of believers is to practice being subject to one another, as to the Lord, for the purpose of being perfected in Christ; that is, being made holy and blameless in both attitude and action.</a:t>
            </a:r>
            <a:r>
              <a:rPr lang="en-US" sz="3200" dirty="0">
                <a:solidFill>
                  <a:schemeClr val="bg1"/>
                </a:solidFill>
              </a:rPr>
              <a:t> </a:t>
            </a:r>
            <a:endParaRPr lang="en-US" sz="3200" dirty="0" smtClean="0">
              <a:solidFill>
                <a:schemeClr val="bg1"/>
              </a:solidFill>
            </a:endParaRPr>
          </a:p>
        </p:txBody>
      </p:sp>
    </p:spTree>
    <p:extLst>
      <p:ext uri="{BB962C8B-B14F-4D97-AF65-F5344CB8AC3E}">
        <p14:creationId xmlns:p14="http://schemas.microsoft.com/office/powerpoint/2010/main" val="409456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childTnLst>
                                </p:cTn>
                              </p:par>
                            </p:childTnLst>
                          </p:cTn>
                        </p:par>
                        <p:par>
                          <p:cTn id="8" fill="hold">
                            <p:stCondLst>
                              <p:cond delay="2000"/>
                            </p:stCondLst>
                            <p:childTnLst>
                              <p:par>
                                <p:cTn id="9" presetID="10" presetClass="entr" presetSubtype="0" fill="hold" grpId="0" nodeType="afterEffect">
                                  <p:stCondLst>
                                    <p:cond delay="375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II. </a:t>
            </a:r>
            <a:r>
              <a:rPr lang="en-US" sz="4000" b="1" dirty="0" smtClean="0">
                <a:solidFill>
                  <a:schemeClr val="bg1"/>
                </a:solidFill>
              </a:rPr>
              <a:t>The </a:t>
            </a:r>
            <a:r>
              <a:rPr lang="en-US" sz="4000" b="1" dirty="0" smtClean="0">
                <a:solidFill>
                  <a:schemeClr val="bg1"/>
                </a:solidFill>
              </a:rPr>
              <a:t>practice of singleness</a:t>
            </a:r>
            <a:endParaRPr lang="en-US" sz="4000" b="1" dirty="0">
              <a:solidFill>
                <a:schemeClr val="bg1"/>
              </a:solidFill>
            </a:endParaRPr>
          </a:p>
        </p:txBody>
      </p:sp>
      <p:sp>
        <p:nvSpPr>
          <p:cNvPr id="10" name="TextBox 9"/>
          <p:cNvSpPr txBox="1"/>
          <p:nvPr/>
        </p:nvSpPr>
        <p:spPr>
          <a:xfrm>
            <a:off x="304800" y="990600"/>
            <a:ext cx="8610600" cy="584775"/>
          </a:xfrm>
          <a:prstGeom prst="rect">
            <a:avLst/>
          </a:prstGeom>
          <a:noFill/>
        </p:spPr>
        <p:txBody>
          <a:bodyPr wrap="square" rtlCol="0">
            <a:spAutoFit/>
          </a:bodyPr>
          <a:lstStyle/>
          <a:p>
            <a:pPr algn="just"/>
            <a:r>
              <a:rPr lang="en-US" sz="3200" dirty="0" smtClean="0">
                <a:solidFill>
                  <a:schemeClr val="bg1"/>
                </a:solidFill>
              </a:rPr>
              <a:t>How are singles to be perfected in Christ?</a:t>
            </a:r>
            <a:endParaRPr lang="en-US" sz="3200" dirty="0">
              <a:solidFill>
                <a:schemeClr val="bg1"/>
              </a:solidFill>
            </a:endParaRPr>
          </a:p>
        </p:txBody>
      </p:sp>
      <p:sp>
        <p:nvSpPr>
          <p:cNvPr id="7" name="TextBox 6"/>
          <p:cNvSpPr txBox="1"/>
          <p:nvPr/>
        </p:nvSpPr>
        <p:spPr>
          <a:xfrm>
            <a:off x="304800" y="1625025"/>
            <a:ext cx="8610600" cy="1200329"/>
          </a:xfrm>
          <a:prstGeom prst="rect">
            <a:avLst/>
          </a:prstGeom>
          <a:noFill/>
        </p:spPr>
        <p:txBody>
          <a:bodyPr wrap="square" rtlCol="0">
            <a:spAutoFit/>
          </a:bodyPr>
          <a:lstStyle/>
          <a:p>
            <a:pPr marL="514350" lvl="0" indent="-514350" algn="just">
              <a:buAutoNum type="alphaUcPeriod"/>
            </a:pPr>
            <a:r>
              <a:rPr lang="en-US" sz="3600" dirty="0" smtClean="0">
                <a:solidFill>
                  <a:schemeClr val="bg1"/>
                </a:solidFill>
              </a:rPr>
              <a:t>Through </a:t>
            </a:r>
            <a:r>
              <a:rPr lang="en-US" sz="3600" dirty="0">
                <a:solidFill>
                  <a:schemeClr val="bg1"/>
                </a:solidFill>
              </a:rPr>
              <a:t>the provision of family (Psalm 68:6; Romans </a:t>
            </a:r>
            <a:r>
              <a:rPr lang="en-US" sz="3600" dirty="0" smtClean="0">
                <a:solidFill>
                  <a:schemeClr val="bg1"/>
                </a:solidFill>
              </a:rPr>
              <a:t>12:4-5)</a:t>
            </a:r>
            <a:endParaRPr lang="en-US" sz="3600" dirty="0">
              <a:solidFill>
                <a:schemeClr val="bg1"/>
              </a:solidFill>
            </a:endParaRPr>
          </a:p>
        </p:txBody>
      </p:sp>
      <p:sp>
        <p:nvSpPr>
          <p:cNvPr id="11" name="TextBox 10"/>
          <p:cNvSpPr txBox="1"/>
          <p:nvPr/>
        </p:nvSpPr>
        <p:spPr>
          <a:xfrm>
            <a:off x="304800" y="3084255"/>
            <a:ext cx="8610600" cy="2862322"/>
          </a:xfrm>
          <a:prstGeom prst="rect">
            <a:avLst/>
          </a:prstGeom>
          <a:noFill/>
        </p:spPr>
        <p:txBody>
          <a:bodyPr wrap="square" rtlCol="0">
            <a:spAutoFit/>
          </a:bodyPr>
          <a:lstStyle/>
          <a:p>
            <a:pPr lvl="0" algn="ctr"/>
            <a:r>
              <a:rPr lang="en-US" sz="3600" dirty="0">
                <a:solidFill>
                  <a:schemeClr val="bg1"/>
                </a:solidFill>
              </a:rPr>
              <a:t>Psalm </a:t>
            </a:r>
            <a:r>
              <a:rPr lang="en-US" sz="3600" dirty="0" smtClean="0">
                <a:solidFill>
                  <a:schemeClr val="bg1"/>
                </a:solidFill>
              </a:rPr>
              <a:t>68:6</a:t>
            </a:r>
          </a:p>
          <a:p>
            <a:pPr lvl="0" algn="ctr"/>
            <a:r>
              <a:rPr lang="en-US" sz="3600" dirty="0" smtClean="0">
                <a:solidFill>
                  <a:schemeClr val="bg1"/>
                </a:solidFill>
              </a:rPr>
              <a:t>“</a:t>
            </a:r>
            <a:r>
              <a:rPr lang="en-US" sz="3600" i="1" dirty="0" smtClean="0">
                <a:solidFill>
                  <a:schemeClr val="bg1"/>
                </a:solidFill>
              </a:rPr>
              <a:t>God </a:t>
            </a:r>
            <a:r>
              <a:rPr lang="en-US" sz="3600" i="1" dirty="0">
                <a:solidFill>
                  <a:schemeClr val="bg1"/>
                </a:solidFill>
              </a:rPr>
              <a:t>makes a home for the lonely</a:t>
            </a:r>
            <a:r>
              <a:rPr lang="en-US" sz="3600" i="1" dirty="0" smtClean="0">
                <a:solidFill>
                  <a:schemeClr val="bg1"/>
                </a:solidFill>
              </a:rPr>
              <a:t>…” </a:t>
            </a:r>
          </a:p>
          <a:p>
            <a:pPr lvl="0" algn="ctr"/>
            <a:r>
              <a:rPr lang="en-US" sz="3600" i="1" dirty="0" smtClean="0">
                <a:solidFill>
                  <a:schemeClr val="bg1"/>
                </a:solidFill>
              </a:rPr>
              <a:t>(NASB)</a:t>
            </a:r>
            <a:r>
              <a:rPr lang="en-US" sz="3600" dirty="0" smtClean="0">
                <a:solidFill>
                  <a:schemeClr val="bg1"/>
                </a:solidFill>
              </a:rPr>
              <a:t> </a:t>
            </a:r>
          </a:p>
          <a:p>
            <a:pPr lvl="0" algn="ctr"/>
            <a:r>
              <a:rPr lang="en-US" sz="3600" i="1" dirty="0" smtClean="0">
                <a:solidFill>
                  <a:schemeClr val="bg1"/>
                </a:solidFill>
              </a:rPr>
              <a:t>“</a:t>
            </a:r>
            <a:r>
              <a:rPr lang="en-US" sz="3600" i="1" dirty="0">
                <a:solidFill>
                  <a:schemeClr val="bg1"/>
                </a:solidFill>
              </a:rPr>
              <a:t>God settles the solitary in a home…”</a:t>
            </a:r>
            <a:r>
              <a:rPr lang="en-US" sz="3600" dirty="0">
                <a:solidFill>
                  <a:schemeClr val="bg1"/>
                </a:solidFill>
              </a:rPr>
              <a:t> </a:t>
            </a:r>
            <a:endParaRPr lang="en-US" sz="3600" dirty="0" smtClean="0">
              <a:solidFill>
                <a:schemeClr val="bg1"/>
              </a:solidFill>
            </a:endParaRPr>
          </a:p>
          <a:p>
            <a:pPr lvl="0" algn="ctr"/>
            <a:r>
              <a:rPr lang="en-US" sz="3600" dirty="0" smtClean="0">
                <a:solidFill>
                  <a:schemeClr val="bg1"/>
                </a:solidFill>
              </a:rPr>
              <a:t>(ESV)</a:t>
            </a:r>
            <a:endParaRPr lang="en-US" sz="3600" dirty="0">
              <a:solidFill>
                <a:schemeClr val="bg1"/>
              </a:solidFill>
            </a:endParaRPr>
          </a:p>
        </p:txBody>
      </p:sp>
    </p:spTree>
    <p:extLst>
      <p:ext uri="{BB962C8B-B14F-4D97-AF65-F5344CB8AC3E}">
        <p14:creationId xmlns:p14="http://schemas.microsoft.com/office/powerpoint/2010/main" val="6152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childTnLst>
                                </p:cTn>
                              </p:par>
                            </p:childTnLst>
                          </p:cTn>
                        </p:par>
                        <p:par>
                          <p:cTn id="13" fill="hold">
                            <p:stCondLst>
                              <p:cond delay="1250"/>
                            </p:stCondLst>
                            <p:childTnLst>
                              <p:par>
                                <p:cTn id="14" presetID="10" presetClass="entr" presetSubtype="0" fill="hold" grpId="0" nodeType="afterEffect">
                                  <p:stCondLst>
                                    <p:cond delay="17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II. </a:t>
            </a:r>
            <a:r>
              <a:rPr lang="en-US" sz="4000" b="1" dirty="0" smtClean="0">
                <a:solidFill>
                  <a:schemeClr val="bg1"/>
                </a:solidFill>
              </a:rPr>
              <a:t>The </a:t>
            </a:r>
            <a:r>
              <a:rPr lang="en-US" sz="4000" b="1" dirty="0" smtClean="0">
                <a:solidFill>
                  <a:schemeClr val="bg1"/>
                </a:solidFill>
              </a:rPr>
              <a:t>practice of singleness</a:t>
            </a:r>
            <a:endParaRPr lang="en-US" sz="4000" b="1" dirty="0">
              <a:solidFill>
                <a:schemeClr val="bg1"/>
              </a:solidFill>
            </a:endParaRPr>
          </a:p>
        </p:txBody>
      </p:sp>
      <p:sp>
        <p:nvSpPr>
          <p:cNvPr id="10" name="TextBox 9"/>
          <p:cNvSpPr txBox="1"/>
          <p:nvPr/>
        </p:nvSpPr>
        <p:spPr>
          <a:xfrm>
            <a:off x="304800" y="990600"/>
            <a:ext cx="8610600" cy="584775"/>
          </a:xfrm>
          <a:prstGeom prst="rect">
            <a:avLst/>
          </a:prstGeom>
          <a:noFill/>
        </p:spPr>
        <p:txBody>
          <a:bodyPr wrap="square" rtlCol="0">
            <a:spAutoFit/>
          </a:bodyPr>
          <a:lstStyle/>
          <a:p>
            <a:pPr algn="just"/>
            <a:r>
              <a:rPr lang="en-US" sz="3200" dirty="0" smtClean="0">
                <a:solidFill>
                  <a:schemeClr val="bg1"/>
                </a:solidFill>
              </a:rPr>
              <a:t>How are singles to be perfected in Christ?</a:t>
            </a:r>
            <a:endParaRPr lang="en-US" sz="3200" dirty="0">
              <a:solidFill>
                <a:schemeClr val="bg1"/>
              </a:solidFill>
            </a:endParaRPr>
          </a:p>
        </p:txBody>
      </p:sp>
      <p:sp>
        <p:nvSpPr>
          <p:cNvPr id="7" name="TextBox 6"/>
          <p:cNvSpPr txBox="1"/>
          <p:nvPr/>
        </p:nvSpPr>
        <p:spPr>
          <a:xfrm>
            <a:off x="304800" y="1625025"/>
            <a:ext cx="8610600" cy="1200329"/>
          </a:xfrm>
          <a:prstGeom prst="rect">
            <a:avLst/>
          </a:prstGeom>
          <a:noFill/>
        </p:spPr>
        <p:txBody>
          <a:bodyPr wrap="square" rtlCol="0">
            <a:spAutoFit/>
          </a:bodyPr>
          <a:lstStyle/>
          <a:p>
            <a:pPr marL="514350" lvl="0" indent="-514350" algn="just">
              <a:buFont typeface="+mj-lt"/>
              <a:buAutoNum type="alphaUcPeriod" startAt="2"/>
            </a:pPr>
            <a:r>
              <a:rPr lang="en-US" sz="3600" dirty="0" smtClean="0">
                <a:solidFill>
                  <a:schemeClr val="bg1"/>
                </a:solidFill>
              </a:rPr>
              <a:t>Through </a:t>
            </a:r>
            <a:r>
              <a:rPr lang="en-US" sz="3600" dirty="0">
                <a:solidFill>
                  <a:schemeClr val="bg1"/>
                </a:solidFill>
              </a:rPr>
              <a:t>the </a:t>
            </a:r>
            <a:r>
              <a:rPr lang="en-US" sz="3600" dirty="0" smtClean="0">
                <a:solidFill>
                  <a:schemeClr val="bg1"/>
                </a:solidFill>
              </a:rPr>
              <a:t>practice of godly contentment (Philippians 4:11-13)</a:t>
            </a:r>
            <a:endParaRPr lang="en-US" sz="3600" dirty="0">
              <a:solidFill>
                <a:schemeClr val="bg1"/>
              </a:solidFill>
            </a:endParaRPr>
          </a:p>
        </p:txBody>
      </p:sp>
      <p:sp>
        <p:nvSpPr>
          <p:cNvPr id="11" name="TextBox 10"/>
          <p:cNvSpPr txBox="1"/>
          <p:nvPr/>
        </p:nvSpPr>
        <p:spPr>
          <a:xfrm>
            <a:off x="304800" y="3160455"/>
            <a:ext cx="8610600" cy="2554545"/>
          </a:xfrm>
          <a:prstGeom prst="rect">
            <a:avLst/>
          </a:prstGeom>
          <a:noFill/>
        </p:spPr>
        <p:txBody>
          <a:bodyPr wrap="square" rtlCol="0">
            <a:spAutoFit/>
          </a:bodyPr>
          <a:lstStyle/>
          <a:p>
            <a:pPr lvl="0" algn="ctr"/>
            <a:r>
              <a:rPr lang="en-US" sz="4000" dirty="0" smtClean="0">
                <a:solidFill>
                  <a:schemeClr val="bg1"/>
                </a:solidFill>
              </a:rPr>
              <a:t>Philippians 4:11</a:t>
            </a:r>
            <a:endParaRPr lang="en-US" sz="4000" dirty="0">
              <a:solidFill>
                <a:schemeClr val="bg1"/>
              </a:solidFill>
            </a:endParaRPr>
          </a:p>
          <a:p>
            <a:pPr lvl="0" algn="just"/>
            <a:r>
              <a:rPr lang="en-US" sz="4000" i="1" dirty="0" smtClean="0">
                <a:solidFill>
                  <a:schemeClr val="bg1"/>
                </a:solidFill>
              </a:rPr>
              <a:t>Not </a:t>
            </a:r>
            <a:r>
              <a:rPr lang="en-US" sz="4000" i="1" dirty="0">
                <a:solidFill>
                  <a:schemeClr val="bg1"/>
                </a:solidFill>
              </a:rPr>
              <a:t>that I speak from want, for I have learned to be content in whatever circumstances I am. </a:t>
            </a:r>
            <a:endParaRPr lang="en-US" sz="4000" dirty="0">
              <a:solidFill>
                <a:schemeClr val="bg1"/>
              </a:solidFill>
            </a:endParaRPr>
          </a:p>
        </p:txBody>
      </p:sp>
    </p:spTree>
    <p:extLst>
      <p:ext uri="{BB962C8B-B14F-4D97-AF65-F5344CB8AC3E}">
        <p14:creationId xmlns:p14="http://schemas.microsoft.com/office/powerpoint/2010/main" val="135046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childTnLst>
                          </p:cTn>
                        </p:par>
                        <p:par>
                          <p:cTn id="12" fill="hold">
                            <p:stCondLst>
                              <p:cond delay="3250"/>
                            </p:stCondLst>
                            <p:childTnLst>
                              <p:par>
                                <p:cTn id="13" presetID="10" presetClass="entr" presetSubtype="0" fill="hold" grpId="0" nodeType="afterEffect">
                                  <p:stCondLst>
                                    <p:cond delay="17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10" name="TextBox 9"/>
          <p:cNvSpPr txBox="1"/>
          <p:nvPr/>
        </p:nvSpPr>
        <p:spPr>
          <a:xfrm>
            <a:off x="304800" y="838200"/>
            <a:ext cx="8610600" cy="3785652"/>
          </a:xfrm>
          <a:prstGeom prst="rect">
            <a:avLst/>
          </a:prstGeom>
          <a:noFill/>
        </p:spPr>
        <p:txBody>
          <a:bodyPr wrap="square" rtlCol="0">
            <a:spAutoFit/>
          </a:bodyPr>
          <a:lstStyle/>
          <a:p>
            <a:pPr marL="685800" indent="-685800" algn="just">
              <a:buFont typeface="Wingdings" panose="05000000000000000000" pitchFamily="2" charset="2"/>
              <a:buChar char="§"/>
            </a:pPr>
            <a:r>
              <a:rPr lang="en-US" sz="4800" i="1" dirty="0">
                <a:solidFill>
                  <a:schemeClr val="bg1"/>
                </a:solidFill>
              </a:rPr>
              <a:t>Marriage paints a picture of Christ’s sacrificial love for the church; </a:t>
            </a:r>
            <a:endParaRPr lang="en-US" sz="4800" i="1" dirty="0" smtClean="0">
              <a:solidFill>
                <a:schemeClr val="bg1"/>
              </a:solidFill>
            </a:endParaRPr>
          </a:p>
          <a:p>
            <a:pPr marL="685800" indent="-685800" algn="just">
              <a:buFont typeface="Wingdings" panose="05000000000000000000" pitchFamily="2" charset="2"/>
              <a:buChar char="§"/>
            </a:pPr>
            <a:r>
              <a:rPr lang="en-US" sz="4800" i="1" dirty="0" smtClean="0">
                <a:solidFill>
                  <a:schemeClr val="bg1"/>
                </a:solidFill>
              </a:rPr>
              <a:t>Singleness </a:t>
            </a:r>
            <a:r>
              <a:rPr lang="en-US" sz="4800" i="1" dirty="0">
                <a:solidFill>
                  <a:schemeClr val="bg1"/>
                </a:solidFill>
              </a:rPr>
              <a:t>paints a picture of Christ’s sufficiency</a:t>
            </a:r>
            <a:r>
              <a:rPr lang="en-US" sz="4800" dirty="0">
                <a:solidFill>
                  <a:schemeClr val="bg1"/>
                </a:solidFill>
              </a:rPr>
              <a:t> </a:t>
            </a:r>
            <a:endParaRPr lang="en-US" sz="4800" dirty="0">
              <a:solidFill>
                <a:schemeClr val="bg1"/>
              </a:solidFill>
            </a:endParaRPr>
          </a:p>
        </p:txBody>
      </p:sp>
    </p:spTree>
    <p:extLst>
      <p:ext uri="{BB962C8B-B14F-4D97-AF65-F5344CB8AC3E}">
        <p14:creationId xmlns:p14="http://schemas.microsoft.com/office/powerpoint/2010/main" val="305569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Philippians 3:20</a:t>
            </a:r>
            <a:endParaRPr lang="en-US" sz="4800" dirty="0" smtClean="0">
              <a:solidFill>
                <a:schemeClr val="bg1"/>
              </a:solidFill>
            </a:endParaRPr>
          </a:p>
        </p:txBody>
      </p:sp>
      <p:sp>
        <p:nvSpPr>
          <p:cNvPr id="10" name="TextBox 9"/>
          <p:cNvSpPr txBox="1"/>
          <p:nvPr/>
        </p:nvSpPr>
        <p:spPr>
          <a:xfrm>
            <a:off x="304800" y="838200"/>
            <a:ext cx="8610600" cy="2308324"/>
          </a:xfrm>
          <a:prstGeom prst="rect">
            <a:avLst/>
          </a:prstGeom>
          <a:noFill/>
        </p:spPr>
        <p:txBody>
          <a:bodyPr wrap="square" rtlCol="0">
            <a:spAutoFit/>
          </a:bodyPr>
          <a:lstStyle/>
          <a:p>
            <a:pPr algn="just"/>
            <a:r>
              <a:rPr lang="en-US" sz="4800" i="1" dirty="0">
                <a:solidFill>
                  <a:schemeClr val="bg1"/>
                </a:solidFill>
              </a:rPr>
              <a:t>“For our citizenship is in heaven, from which also we eagerly wait for a Savior, the Lord Jesus Christ.”</a:t>
            </a:r>
            <a:r>
              <a:rPr lang="en-US" sz="4800" dirty="0">
                <a:solidFill>
                  <a:schemeClr val="bg1"/>
                </a:solidFill>
              </a:rPr>
              <a:t> </a:t>
            </a:r>
            <a:endParaRPr lang="en-US" sz="4800" dirty="0">
              <a:solidFill>
                <a:schemeClr val="bg1"/>
              </a:solidFill>
            </a:endParaRPr>
          </a:p>
        </p:txBody>
      </p:sp>
    </p:spTree>
    <p:extLst>
      <p:ext uri="{BB962C8B-B14F-4D97-AF65-F5344CB8AC3E}">
        <p14:creationId xmlns:p14="http://schemas.microsoft.com/office/powerpoint/2010/main" val="296209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II. </a:t>
            </a:r>
            <a:r>
              <a:rPr lang="en-US" sz="4000" b="1" dirty="0" smtClean="0">
                <a:solidFill>
                  <a:schemeClr val="bg1"/>
                </a:solidFill>
              </a:rPr>
              <a:t>The </a:t>
            </a:r>
            <a:r>
              <a:rPr lang="en-US" sz="4000" b="1" dirty="0" smtClean="0">
                <a:solidFill>
                  <a:schemeClr val="bg1"/>
                </a:solidFill>
              </a:rPr>
              <a:t>practice of singleness</a:t>
            </a:r>
            <a:endParaRPr lang="en-US" sz="4000" b="1" dirty="0">
              <a:solidFill>
                <a:schemeClr val="bg1"/>
              </a:solidFill>
            </a:endParaRPr>
          </a:p>
        </p:txBody>
      </p:sp>
      <p:sp>
        <p:nvSpPr>
          <p:cNvPr id="10" name="TextBox 9"/>
          <p:cNvSpPr txBox="1"/>
          <p:nvPr/>
        </p:nvSpPr>
        <p:spPr>
          <a:xfrm>
            <a:off x="304800" y="990600"/>
            <a:ext cx="8610600" cy="584775"/>
          </a:xfrm>
          <a:prstGeom prst="rect">
            <a:avLst/>
          </a:prstGeom>
          <a:noFill/>
        </p:spPr>
        <p:txBody>
          <a:bodyPr wrap="square" rtlCol="0">
            <a:spAutoFit/>
          </a:bodyPr>
          <a:lstStyle/>
          <a:p>
            <a:pPr algn="just"/>
            <a:r>
              <a:rPr lang="en-US" sz="3200" dirty="0" smtClean="0">
                <a:solidFill>
                  <a:schemeClr val="bg1"/>
                </a:solidFill>
              </a:rPr>
              <a:t>How are singles to be perfected in Christ?</a:t>
            </a:r>
            <a:endParaRPr lang="en-US" sz="3200" dirty="0">
              <a:solidFill>
                <a:schemeClr val="bg1"/>
              </a:solidFill>
            </a:endParaRPr>
          </a:p>
        </p:txBody>
      </p:sp>
      <p:sp>
        <p:nvSpPr>
          <p:cNvPr id="7" name="TextBox 6"/>
          <p:cNvSpPr txBox="1"/>
          <p:nvPr/>
        </p:nvSpPr>
        <p:spPr>
          <a:xfrm>
            <a:off x="304800" y="1625025"/>
            <a:ext cx="8610600" cy="1200329"/>
          </a:xfrm>
          <a:prstGeom prst="rect">
            <a:avLst/>
          </a:prstGeom>
          <a:noFill/>
        </p:spPr>
        <p:txBody>
          <a:bodyPr wrap="square" rtlCol="0">
            <a:spAutoFit/>
          </a:bodyPr>
          <a:lstStyle/>
          <a:p>
            <a:pPr marL="742950" lvl="0" indent="-742950" algn="just">
              <a:buFont typeface="+mj-lt"/>
              <a:buAutoNum type="alphaUcPeriod" startAt="3"/>
            </a:pPr>
            <a:r>
              <a:rPr lang="en-US" sz="3600" dirty="0" smtClean="0">
                <a:solidFill>
                  <a:schemeClr val="bg1"/>
                </a:solidFill>
              </a:rPr>
              <a:t>Through </a:t>
            </a:r>
            <a:r>
              <a:rPr lang="en-US" sz="3600" dirty="0">
                <a:solidFill>
                  <a:schemeClr val="bg1"/>
                </a:solidFill>
              </a:rPr>
              <a:t>the </a:t>
            </a:r>
            <a:r>
              <a:rPr lang="en-US" sz="3600" dirty="0" smtClean="0">
                <a:solidFill>
                  <a:schemeClr val="bg1"/>
                </a:solidFill>
              </a:rPr>
              <a:t>pondering of their true standing (Colossians 2:9-10a)</a:t>
            </a:r>
            <a:endParaRPr lang="en-US" sz="3600" dirty="0">
              <a:solidFill>
                <a:schemeClr val="bg1"/>
              </a:solidFill>
            </a:endParaRPr>
          </a:p>
        </p:txBody>
      </p:sp>
      <p:sp>
        <p:nvSpPr>
          <p:cNvPr id="11" name="TextBox 10"/>
          <p:cNvSpPr txBox="1"/>
          <p:nvPr/>
        </p:nvSpPr>
        <p:spPr>
          <a:xfrm>
            <a:off x="304800" y="3160455"/>
            <a:ext cx="8610600" cy="2554545"/>
          </a:xfrm>
          <a:prstGeom prst="rect">
            <a:avLst/>
          </a:prstGeom>
          <a:noFill/>
        </p:spPr>
        <p:txBody>
          <a:bodyPr wrap="square" rtlCol="0">
            <a:spAutoFit/>
          </a:bodyPr>
          <a:lstStyle/>
          <a:p>
            <a:pPr lvl="0" algn="just"/>
            <a:r>
              <a:rPr lang="en-US" sz="4000" i="1" dirty="0">
                <a:solidFill>
                  <a:schemeClr val="bg1"/>
                </a:solidFill>
              </a:rPr>
              <a:t>“9 For in Him [Jesus] all the fullness of Deity dwells in bodily form, 10 and in Him you have been made complete [full]…”</a:t>
            </a:r>
            <a:r>
              <a:rPr lang="en-US" sz="4000"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116898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childTnLst>
                          </p:cTn>
                        </p:par>
                        <p:par>
                          <p:cTn id="12" fill="hold">
                            <p:stCondLst>
                              <p:cond delay="3250"/>
                            </p:stCondLst>
                            <p:childTnLst>
                              <p:par>
                                <p:cTn id="13" presetID="10" presetClass="entr" presetSubtype="0" fill="hold" grpId="0" nodeType="afterEffect">
                                  <p:stCondLst>
                                    <p:cond delay="37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3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II. </a:t>
            </a:r>
            <a:r>
              <a:rPr lang="en-US" sz="4000" b="1" dirty="0" smtClean="0">
                <a:solidFill>
                  <a:schemeClr val="bg1"/>
                </a:solidFill>
              </a:rPr>
              <a:t>The </a:t>
            </a:r>
            <a:r>
              <a:rPr lang="en-US" sz="4000" b="1" dirty="0" smtClean="0">
                <a:solidFill>
                  <a:schemeClr val="bg1"/>
                </a:solidFill>
              </a:rPr>
              <a:t>practice of singleness</a:t>
            </a:r>
            <a:endParaRPr lang="en-US" sz="4000" b="1" dirty="0">
              <a:solidFill>
                <a:schemeClr val="bg1"/>
              </a:solidFill>
            </a:endParaRPr>
          </a:p>
        </p:txBody>
      </p:sp>
      <p:sp>
        <p:nvSpPr>
          <p:cNvPr id="10" name="TextBox 9"/>
          <p:cNvSpPr txBox="1"/>
          <p:nvPr/>
        </p:nvSpPr>
        <p:spPr>
          <a:xfrm>
            <a:off x="304800" y="990600"/>
            <a:ext cx="8610600" cy="584775"/>
          </a:xfrm>
          <a:prstGeom prst="rect">
            <a:avLst/>
          </a:prstGeom>
          <a:noFill/>
        </p:spPr>
        <p:txBody>
          <a:bodyPr wrap="square" rtlCol="0">
            <a:spAutoFit/>
          </a:bodyPr>
          <a:lstStyle/>
          <a:p>
            <a:pPr algn="just"/>
            <a:r>
              <a:rPr lang="en-US" sz="3200" dirty="0" smtClean="0">
                <a:solidFill>
                  <a:schemeClr val="bg1"/>
                </a:solidFill>
              </a:rPr>
              <a:t>How are singles to be perfected in Christ?</a:t>
            </a:r>
            <a:endParaRPr lang="en-US" sz="3200" dirty="0">
              <a:solidFill>
                <a:schemeClr val="bg1"/>
              </a:solidFill>
            </a:endParaRPr>
          </a:p>
        </p:txBody>
      </p:sp>
      <p:sp>
        <p:nvSpPr>
          <p:cNvPr id="7" name="TextBox 6"/>
          <p:cNvSpPr txBox="1"/>
          <p:nvPr/>
        </p:nvSpPr>
        <p:spPr>
          <a:xfrm>
            <a:off x="304800" y="1625025"/>
            <a:ext cx="8610600" cy="1200329"/>
          </a:xfrm>
          <a:prstGeom prst="rect">
            <a:avLst/>
          </a:prstGeom>
          <a:noFill/>
        </p:spPr>
        <p:txBody>
          <a:bodyPr wrap="square" rtlCol="0">
            <a:spAutoFit/>
          </a:bodyPr>
          <a:lstStyle/>
          <a:p>
            <a:pPr marL="742950" lvl="0" indent="-742950" algn="just">
              <a:buFont typeface="+mj-lt"/>
              <a:buAutoNum type="alphaUcPeriod" startAt="4"/>
            </a:pPr>
            <a:r>
              <a:rPr lang="en-US" sz="3600" dirty="0" smtClean="0">
                <a:solidFill>
                  <a:schemeClr val="bg1"/>
                </a:solidFill>
              </a:rPr>
              <a:t>Through </a:t>
            </a:r>
            <a:r>
              <a:rPr lang="en-US" sz="3600" dirty="0">
                <a:solidFill>
                  <a:schemeClr val="bg1"/>
                </a:solidFill>
              </a:rPr>
              <a:t>the </a:t>
            </a:r>
            <a:r>
              <a:rPr lang="en-US" sz="3600" dirty="0" smtClean="0">
                <a:solidFill>
                  <a:schemeClr val="bg1"/>
                </a:solidFill>
              </a:rPr>
              <a:t>possession of a biblical worldview (Romans 12:1-2; Psalm 16:11)</a:t>
            </a:r>
            <a:endParaRPr lang="en-US" sz="3600" dirty="0">
              <a:solidFill>
                <a:schemeClr val="bg1"/>
              </a:solidFill>
            </a:endParaRPr>
          </a:p>
        </p:txBody>
      </p:sp>
    </p:spTree>
    <p:extLst>
      <p:ext uri="{BB962C8B-B14F-4D97-AF65-F5344CB8AC3E}">
        <p14:creationId xmlns:p14="http://schemas.microsoft.com/office/powerpoint/2010/main" val="346046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Romans 12:1-2</a:t>
            </a:r>
            <a:endParaRPr lang="en-US" sz="4800" dirty="0" smtClean="0">
              <a:solidFill>
                <a:schemeClr val="bg1"/>
              </a:solidFill>
            </a:endParaRPr>
          </a:p>
        </p:txBody>
      </p:sp>
      <p:sp>
        <p:nvSpPr>
          <p:cNvPr id="10" name="TextBox 9"/>
          <p:cNvSpPr txBox="1"/>
          <p:nvPr/>
        </p:nvSpPr>
        <p:spPr>
          <a:xfrm>
            <a:off x="304800" y="838200"/>
            <a:ext cx="8610600" cy="5632311"/>
          </a:xfrm>
          <a:prstGeom prst="rect">
            <a:avLst/>
          </a:prstGeom>
          <a:noFill/>
        </p:spPr>
        <p:txBody>
          <a:bodyPr wrap="square" rtlCol="0">
            <a:spAutoFit/>
          </a:bodyPr>
          <a:lstStyle/>
          <a:p>
            <a:pPr algn="just"/>
            <a:r>
              <a:rPr lang="en-US" sz="4000" i="1" dirty="0">
                <a:solidFill>
                  <a:schemeClr val="bg1"/>
                </a:solidFill>
              </a:rPr>
              <a:t>“1 Therefore I urge you, brethren, by the mercies of God, to present your bodies a living and holy sacrifice, acceptable to God, which is your spiritual service of worship. 2 And do not be conformed to this world, but be transformed by the renewing of your mind, so that you may prove what the will of God is, that which is good and acceptable and perfect.” </a:t>
            </a:r>
            <a:endParaRPr lang="en-US" sz="4000" dirty="0">
              <a:solidFill>
                <a:schemeClr val="bg1"/>
              </a:solidFill>
            </a:endParaRPr>
          </a:p>
        </p:txBody>
      </p:sp>
    </p:spTree>
    <p:extLst>
      <p:ext uri="{BB962C8B-B14F-4D97-AF65-F5344CB8AC3E}">
        <p14:creationId xmlns:p14="http://schemas.microsoft.com/office/powerpoint/2010/main" val="197200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5:24-27</a:t>
            </a:r>
          </a:p>
        </p:txBody>
      </p:sp>
      <p:sp>
        <p:nvSpPr>
          <p:cNvPr id="10" name="TextBox 9"/>
          <p:cNvSpPr txBox="1"/>
          <p:nvPr/>
        </p:nvSpPr>
        <p:spPr>
          <a:xfrm>
            <a:off x="304800" y="838200"/>
            <a:ext cx="8610600" cy="6186309"/>
          </a:xfrm>
          <a:prstGeom prst="rect">
            <a:avLst/>
          </a:prstGeom>
          <a:noFill/>
        </p:spPr>
        <p:txBody>
          <a:bodyPr wrap="square" rtlCol="0">
            <a:spAutoFit/>
          </a:bodyPr>
          <a:lstStyle/>
          <a:p>
            <a:pPr algn="just"/>
            <a:r>
              <a:rPr lang="en-US" sz="3600" i="1" dirty="0">
                <a:solidFill>
                  <a:schemeClr val="bg1"/>
                </a:solidFill>
              </a:rPr>
              <a:t>24 But as the church is subject to Christ, so also the wives ought to be to their husbands in everything. 25 Husbands, love your wives, just as Christ also loved the church and gave Himself up for her, 26 so that He might sanctify her, having cleansed her by the washing of water with the word, 27 that He might present to Himself the church in all her glory, having no spot or wrinkle or any such thing; but that she would be holy and blameless. </a:t>
            </a:r>
            <a:endParaRPr lang="en-US" sz="36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Psalm 16:11</a:t>
            </a:r>
            <a:endParaRPr lang="en-US" sz="4800" dirty="0" smtClean="0">
              <a:solidFill>
                <a:schemeClr val="bg1"/>
              </a:solidFill>
            </a:endParaRPr>
          </a:p>
        </p:txBody>
      </p:sp>
      <p:sp>
        <p:nvSpPr>
          <p:cNvPr id="10" name="TextBox 9"/>
          <p:cNvSpPr txBox="1"/>
          <p:nvPr/>
        </p:nvSpPr>
        <p:spPr>
          <a:xfrm>
            <a:off x="304800" y="838200"/>
            <a:ext cx="8610600" cy="3046988"/>
          </a:xfrm>
          <a:prstGeom prst="rect">
            <a:avLst/>
          </a:prstGeom>
          <a:noFill/>
        </p:spPr>
        <p:txBody>
          <a:bodyPr wrap="square" rtlCol="0">
            <a:spAutoFit/>
          </a:bodyPr>
          <a:lstStyle/>
          <a:p>
            <a:pPr algn="just"/>
            <a:r>
              <a:rPr lang="en-US" sz="4800" i="1" dirty="0">
                <a:solidFill>
                  <a:schemeClr val="bg1"/>
                </a:solidFill>
              </a:rPr>
              <a:t>“You will make known to me the path of life; In Your presence is fullness of joy; In Your right hand there are pleasures forever.”</a:t>
            </a:r>
            <a:r>
              <a:rPr lang="en-US" sz="4800" dirty="0">
                <a:solidFill>
                  <a:schemeClr val="bg1"/>
                </a:solidFill>
              </a:rPr>
              <a:t> </a:t>
            </a:r>
          </a:p>
        </p:txBody>
      </p:sp>
    </p:spTree>
    <p:extLst>
      <p:ext uri="{BB962C8B-B14F-4D97-AF65-F5344CB8AC3E}">
        <p14:creationId xmlns:p14="http://schemas.microsoft.com/office/powerpoint/2010/main" val="227415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II. </a:t>
            </a:r>
            <a:r>
              <a:rPr lang="en-US" sz="4000" b="1" dirty="0" smtClean="0">
                <a:solidFill>
                  <a:schemeClr val="bg1"/>
                </a:solidFill>
              </a:rPr>
              <a:t>The </a:t>
            </a:r>
            <a:r>
              <a:rPr lang="en-US" sz="4000" b="1" dirty="0" smtClean="0">
                <a:solidFill>
                  <a:schemeClr val="bg1"/>
                </a:solidFill>
              </a:rPr>
              <a:t>practice of singleness</a:t>
            </a:r>
            <a:endParaRPr lang="en-US" sz="4000" b="1" dirty="0">
              <a:solidFill>
                <a:schemeClr val="bg1"/>
              </a:solidFill>
            </a:endParaRPr>
          </a:p>
        </p:txBody>
      </p:sp>
      <p:sp>
        <p:nvSpPr>
          <p:cNvPr id="10" name="TextBox 9"/>
          <p:cNvSpPr txBox="1"/>
          <p:nvPr/>
        </p:nvSpPr>
        <p:spPr>
          <a:xfrm>
            <a:off x="304800" y="990600"/>
            <a:ext cx="8610600" cy="584775"/>
          </a:xfrm>
          <a:prstGeom prst="rect">
            <a:avLst/>
          </a:prstGeom>
          <a:noFill/>
        </p:spPr>
        <p:txBody>
          <a:bodyPr wrap="square" rtlCol="0">
            <a:spAutoFit/>
          </a:bodyPr>
          <a:lstStyle/>
          <a:p>
            <a:pPr algn="just"/>
            <a:r>
              <a:rPr lang="en-US" sz="3200" dirty="0" smtClean="0">
                <a:solidFill>
                  <a:schemeClr val="bg1"/>
                </a:solidFill>
              </a:rPr>
              <a:t>How are singles to be perfected in Christ?</a:t>
            </a:r>
            <a:endParaRPr lang="en-US" sz="3200" dirty="0">
              <a:solidFill>
                <a:schemeClr val="bg1"/>
              </a:solidFill>
            </a:endParaRPr>
          </a:p>
        </p:txBody>
      </p:sp>
      <p:sp>
        <p:nvSpPr>
          <p:cNvPr id="7" name="TextBox 6"/>
          <p:cNvSpPr txBox="1"/>
          <p:nvPr/>
        </p:nvSpPr>
        <p:spPr>
          <a:xfrm>
            <a:off x="304800" y="1625025"/>
            <a:ext cx="8610600" cy="1200329"/>
          </a:xfrm>
          <a:prstGeom prst="rect">
            <a:avLst/>
          </a:prstGeom>
          <a:noFill/>
        </p:spPr>
        <p:txBody>
          <a:bodyPr wrap="square" rtlCol="0">
            <a:spAutoFit/>
          </a:bodyPr>
          <a:lstStyle/>
          <a:p>
            <a:pPr marL="742950" lvl="0" indent="-742950" algn="just">
              <a:buFont typeface="+mj-lt"/>
              <a:buAutoNum type="alphaUcPeriod" startAt="5"/>
            </a:pPr>
            <a:r>
              <a:rPr lang="en-US" sz="3600" dirty="0" smtClean="0">
                <a:solidFill>
                  <a:schemeClr val="bg1"/>
                </a:solidFill>
              </a:rPr>
              <a:t>Through </a:t>
            </a:r>
            <a:r>
              <a:rPr lang="en-US" sz="3600" dirty="0">
                <a:solidFill>
                  <a:schemeClr val="bg1"/>
                </a:solidFill>
              </a:rPr>
              <a:t>the </a:t>
            </a:r>
            <a:r>
              <a:rPr lang="en-US" sz="3600" dirty="0" smtClean="0">
                <a:solidFill>
                  <a:schemeClr val="bg1"/>
                </a:solidFill>
              </a:rPr>
              <a:t>protecting of the heart (Daniel 1:8; Proverbs 4:23; 1 John 5:1)</a:t>
            </a:r>
            <a:endParaRPr lang="en-US" sz="3600" dirty="0">
              <a:solidFill>
                <a:schemeClr val="bg1"/>
              </a:solidFill>
            </a:endParaRPr>
          </a:p>
        </p:txBody>
      </p:sp>
      <p:sp>
        <p:nvSpPr>
          <p:cNvPr id="11" name="TextBox 10"/>
          <p:cNvSpPr txBox="1"/>
          <p:nvPr/>
        </p:nvSpPr>
        <p:spPr>
          <a:xfrm>
            <a:off x="304800" y="2895600"/>
            <a:ext cx="8610600" cy="3754874"/>
          </a:xfrm>
          <a:prstGeom prst="rect">
            <a:avLst/>
          </a:prstGeom>
          <a:noFill/>
        </p:spPr>
        <p:txBody>
          <a:bodyPr wrap="square" rtlCol="0">
            <a:spAutoFit/>
          </a:bodyPr>
          <a:lstStyle/>
          <a:p>
            <a:pPr marL="571500" lvl="0" indent="-571500" algn="just">
              <a:buFont typeface="Wingdings" panose="05000000000000000000" pitchFamily="2" charset="2"/>
              <a:buChar char="§"/>
            </a:pPr>
            <a:r>
              <a:rPr lang="en-US" sz="3400" i="1" dirty="0">
                <a:solidFill>
                  <a:schemeClr val="bg1"/>
                </a:solidFill>
              </a:rPr>
              <a:t>“But Daniel made up his mind [set upon his heart] not to defile himself…”</a:t>
            </a:r>
            <a:r>
              <a:rPr lang="en-US" sz="3400" dirty="0">
                <a:solidFill>
                  <a:schemeClr val="bg1"/>
                </a:solidFill>
              </a:rPr>
              <a:t> </a:t>
            </a:r>
            <a:r>
              <a:rPr lang="en-US" sz="3400" dirty="0" smtClean="0">
                <a:solidFill>
                  <a:schemeClr val="bg1"/>
                </a:solidFill>
              </a:rPr>
              <a:t>(Daniel 1:8)</a:t>
            </a:r>
          </a:p>
          <a:p>
            <a:pPr marL="571500" lvl="0" indent="-571500" algn="just">
              <a:buFont typeface="Wingdings" panose="05000000000000000000" pitchFamily="2" charset="2"/>
              <a:buChar char="§"/>
            </a:pPr>
            <a:r>
              <a:rPr lang="en-US" sz="3400" dirty="0">
                <a:solidFill>
                  <a:schemeClr val="bg1"/>
                </a:solidFill>
              </a:rPr>
              <a:t>“</a:t>
            </a:r>
            <a:r>
              <a:rPr lang="en-US" sz="3400" i="1" dirty="0">
                <a:solidFill>
                  <a:schemeClr val="bg1"/>
                </a:solidFill>
              </a:rPr>
              <a:t>Watch over your heart with all diligence, For from it flow the springs of life.” </a:t>
            </a:r>
            <a:r>
              <a:rPr lang="en-US" sz="3400" i="1" dirty="0" smtClean="0">
                <a:solidFill>
                  <a:schemeClr val="bg1"/>
                </a:solidFill>
              </a:rPr>
              <a:t>(Prov. 4:23)</a:t>
            </a:r>
          </a:p>
          <a:p>
            <a:pPr marL="571500" indent="-571500" algn="just">
              <a:buFont typeface="Wingdings" panose="05000000000000000000" pitchFamily="2" charset="2"/>
              <a:buChar char="§"/>
            </a:pPr>
            <a:r>
              <a:rPr lang="en-US" sz="3400" i="1" dirty="0">
                <a:solidFill>
                  <a:schemeClr val="bg1"/>
                </a:solidFill>
              </a:rPr>
              <a:t>“Little children, guard yourselves from idols.” </a:t>
            </a:r>
            <a:r>
              <a:rPr lang="en-US" sz="3400" i="1" dirty="0" smtClean="0">
                <a:solidFill>
                  <a:schemeClr val="bg1"/>
                </a:solidFill>
              </a:rPr>
              <a:t>(1 John 5:21) </a:t>
            </a:r>
            <a:endParaRPr lang="en-US" sz="3400" dirty="0">
              <a:solidFill>
                <a:schemeClr val="bg1"/>
              </a:solidFill>
            </a:endParaRPr>
          </a:p>
        </p:txBody>
      </p:sp>
    </p:spTree>
    <p:extLst>
      <p:ext uri="{BB962C8B-B14F-4D97-AF65-F5344CB8AC3E}">
        <p14:creationId xmlns:p14="http://schemas.microsoft.com/office/powerpoint/2010/main" val="356413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childTnLst>
                          </p:cTn>
                        </p:par>
                        <p:par>
                          <p:cTn id="12" fill="hold">
                            <p:stCondLst>
                              <p:cond delay="3250"/>
                            </p:stCondLst>
                            <p:childTnLst>
                              <p:par>
                                <p:cTn id="13" presetID="10" presetClass="entr" presetSubtype="0" fill="hold" grpId="0" nodeType="afterEffect">
                                  <p:stCondLst>
                                    <p:cond delay="175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2750"/>
                                        <p:tgtEl>
                                          <p:spTgt spid="11">
                                            <p:txEl>
                                              <p:pRg st="0" end="0"/>
                                            </p:txEl>
                                          </p:spTgt>
                                        </p:tgtEl>
                                      </p:cBhvr>
                                    </p:animEffect>
                                  </p:childTnLst>
                                </p:cTn>
                              </p:par>
                            </p:childTnLst>
                          </p:cTn>
                        </p:par>
                        <p:par>
                          <p:cTn id="16" fill="hold">
                            <p:stCondLst>
                              <p:cond delay="7750"/>
                            </p:stCondLst>
                            <p:childTnLst>
                              <p:par>
                                <p:cTn id="17" presetID="10" presetClass="entr" presetSubtype="0" fill="hold" grpId="0" nodeType="afterEffect">
                                  <p:stCondLst>
                                    <p:cond delay="175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2750"/>
                                        <p:tgtEl>
                                          <p:spTgt spid="11">
                                            <p:txEl>
                                              <p:pRg st="1" end="1"/>
                                            </p:txEl>
                                          </p:spTgt>
                                        </p:tgtEl>
                                      </p:cBhvr>
                                    </p:animEffect>
                                  </p:childTnLst>
                                </p:cTn>
                              </p:par>
                            </p:childTnLst>
                          </p:cTn>
                        </p:par>
                        <p:par>
                          <p:cTn id="20" fill="hold">
                            <p:stCondLst>
                              <p:cond delay="12250"/>
                            </p:stCondLst>
                            <p:childTnLst>
                              <p:par>
                                <p:cTn id="21" presetID="10" presetClass="entr" presetSubtype="0" fill="hold" grpId="0" nodeType="afterEffect">
                                  <p:stCondLst>
                                    <p:cond delay="175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275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Psalm 33:18</a:t>
            </a:r>
            <a:endParaRPr lang="en-US" sz="4800" dirty="0" smtClean="0">
              <a:solidFill>
                <a:schemeClr val="bg1"/>
              </a:solidFill>
            </a:endParaRPr>
          </a:p>
        </p:txBody>
      </p:sp>
      <p:sp>
        <p:nvSpPr>
          <p:cNvPr id="10" name="TextBox 9"/>
          <p:cNvSpPr txBox="1"/>
          <p:nvPr/>
        </p:nvSpPr>
        <p:spPr>
          <a:xfrm>
            <a:off x="304800" y="838200"/>
            <a:ext cx="8610600" cy="2123658"/>
          </a:xfrm>
          <a:prstGeom prst="rect">
            <a:avLst/>
          </a:prstGeom>
          <a:noFill/>
        </p:spPr>
        <p:txBody>
          <a:bodyPr wrap="square" rtlCol="0">
            <a:spAutoFit/>
          </a:bodyPr>
          <a:lstStyle/>
          <a:p>
            <a:pPr algn="just"/>
            <a:r>
              <a:rPr lang="en-US" sz="4400" i="1" dirty="0">
                <a:solidFill>
                  <a:schemeClr val="bg1"/>
                </a:solidFill>
              </a:rPr>
              <a:t>“Behold, the eye of the LORD is on those who fear Him, on those who hope for His lovingkindness…” </a:t>
            </a:r>
            <a:endParaRPr lang="en-US" sz="4400" dirty="0">
              <a:solidFill>
                <a:schemeClr val="bg1"/>
              </a:solidFill>
            </a:endParaRPr>
          </a:p>
        </p:txBody>
      </p:sp>
    </p:spTree>
    <p:extLst>
      <p:ext uri="{BB962C8B-B14F-4D97-AF65-F5344CB8AC3E}">
        <p14:creationId xmlns:p14="http://schemas.microsoft.com/office/powerpoint/2010/main" val="115284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5:21-27</a:t>
            </a:r>
            <a:endParaRPr lang="en-US" sz="4800" dirty="0">
              <a:solidFill>
                <a:schemeClr val="bg1"/>
              </a:solidFill>
            </a:endParaRPr>
          </a:p>
        </p:txBody>
      </p:sp>
      <p:sp>
        <p:nvSpPr>
          <p:cNvPr id="10" name="TextBox 9"/>
          <p:cNvSpPr txBox="1"/>
          <p:nvPr/>
        </p:nvSpPr>
        <p:spPr>
          <a:xfrm>
            <a:off x="304800" y="1219200"/>
            <a:ext cx="8610600" cy="4832092"/>
          </a:xfrm>
          <a:prstGeom prst="rect">
            <a:avLst/>
          </a:prstGeom>
          <a:noFill/>
        </p:spPr>
        <p:txBody>
          <a:bodyPr wrap="square" rtlCol="0">
            <a:spAutoFit/>
          </a:bodyPr>
          <a:lstStyle/>
          <a:p>
            <a:pPr algn="just"/>
            <a:r>
              <a:rPr lang="en-US" sz="4400" i="1" dirty="0">
                <a:solidFill>
                  <a:schemeClr val="bg1"/>
                </a:solidFill>
              </a:rPr>
              <a:t>E</a:t>
            </a:r>
            <a:r>
              <a:rPr lang="en-US" sz="4400" i="1" dirty="0" smtClean="0">
                <a:solidFill>
                  <a:schemeClr val="bg1"/>
                </a:solidFill>
              </a:rPr>
              <a:t>very </a:t>
            </a:r>
            <a:r>
              <a:rPr lang="en-US" sz="4400" i="1" dirty="0">
                <a:solidFill>
                  <a:schemeClr val="bg1"/>
                </a:solidFill>
              </a:rPr>
              <a:t>member of a local body of believers is to practice being subject to one another, as to the Lord, for the purpose of being perfected in Christ; that is, being made holy and blameless in both attitude and action.</a:t>
            </a:r>
            <a:r>
              <a:rPr lang="en-US" sz="4400" dirty="0">
                <a:solidFill>
                  <a:schemeClr val="bg1"/>
                </a:solidFill>
              </a:rPr>
              <a:t> </a:t>
            </a:r>
            <a:endParaRPr lang="en-US" sz="4400" i="1" dirty="0">
              <a:solidFill>
                <a:schemeClr val="bg1"/>
              </a:solidFill>
            </a:endParaRPr>
          </a:p>
        </p:txBody>
      </p:sp>
    </p:spTree>
    <p:extLst>
      <p:ext uri="{BB962C8B-B14F-4D97-AF65-F5344CB8AC3E}">
        <p14:creationId xmlns:p14="http://schemas.microsoft.com/office/powerpoint/2010/main" val="87391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1:3-4</a:t>
            </a:r>
            <a:endParaRPr lang="en-US" sz="4800" dirty="0" smtClean="0">
              <a:solidFill>
                <a:schemeClr val="bg1"/>
              </a:solidFill>
            </a:endParaRPr>
          </a:p>
        </p:txBody>
      </p:sp>
      <p:sp>
        <p:nvSpPr>
          <p:cNvPr id="10" name="TextBox 9"/>
          <p:cNvSpPr txBox="1"/>
          <p:nvPr/>
        </p:nvSpPr>
        <p:spPr>
          <a:xfrm>
            <a:off x="304800" y="838200"/>
            <a:ext cx="8610600" cy="5632311"/>
          </a:xfrm>
          <a:prstGeom prst="rect">
            <a:avLst/>
          </a:prstGeom>
          <a:noFill/>
        </p:spPr>
        <p:txBody>
          <a:bodyPr wrap="square" rtlCol="0">
            <a:spAutoFit/>
          </a:bodyPr>
          <a:lstStyle/>
          <a:p>
            <a:pPr algn="just"/>
            <a:r>
              <a:rPr lang="en-US" sz="4500" i="1" dirty="0">
                <a:solidFill>
                  <a:schemeClr val="bg1"/>
                </a:solidFill>
              </a:rPr>
              <a:t>“3 Blessed be the God and Father of our Lord Jesus Christ, who has blessed us with every spiritual blessing in the heavenly places in Christ, 4 just as He chose us in Him before the foundation of the world, that we would be </a:t>
            </a:r>
            <a:r>
              <a:rPr lang="en-US" sz="4500" i="1" u="sng" dirty="0">
                <a:solidFill>
                  <a:schemeClr val="bg1"/>
                </a:solidFill>
              </a:rPr>
              <a:t>holy</a:t>
            </a:r>
            <a:r>
              <a:rPr lang="en-US" sz="4500" i="1" dirty="0">
                <a:solidFill>
                  <a:schemeClr val="bg1"/>
                </a:solidFill>
              </a:rPr>
              <a:t> and </a:t>
            </a:r>
            <a:r>
              <a:rPr lang="en-US" sz="4500" i="1" u="sng" dirty="0">
                <a:solidFill>
                  <a:schemeClr val="bg1"/>
                </a:solidFill>
              </a:rPr>
              <a:t>blameless</a:t>
            </a:r>
            <a:r>
              <a:rPr lang="en-US" sz="4500" i="1" dirty="0">
                <a:solidFill>
                  <a:schemeClr val="bg1"/>
                </a:solidFill>
              </a:rPr>
              <a:t> before Him.”</a:t>
            </a:r>
            <a:r>
              <a:rPr lang="en-US" sz="4500" dirty="0">
                <a:solidFill>
                  <a:schemeClr val="bg1"/>
                </a:solidFill>
              </a:rPr>
              <a:t> </a:t>
            </a:r>
            <a:endParaRPr lang="en-US" sz="4500" dirty="0">
              <a:solidFill>
                <a:schemeClr val="bg1"/>
              </a:solidFill>
            </a:endParaRPr>
          </a:p>
        </p:txBody>
      </p:sp>
    </p:spTree>
    <p:extLst>
      <p:ext uri="{BB962C8B-B14F-4D97-AF65-F5344CB8AC3E}">
        <p14:creationId xmlns:p14="http://schemas.microsoft.com/office/powerpoint/2010/main" val="293769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5:27</a:t>
            </a:r>
            <a:endParaRPr lang="en-US" sz="4800" dirty="0" smtClean="0">
              <a:solidFill>
                <a:schemeClr val="bg1"/>
              </a:solidFill>
            </a:endParaRPr>
          </a:p>
        </p:txBody>
      </p:sp>
      <p:sp>
        <p:nvSpPr>
          <p:cNvPr id="10" name="TextBox 9"/>
          <p:cNvSpPr txBox="1"/>
          <p:nvPr/>
        </p:nvSpPr>
        <p:spPr>
          <a:xfrm>
            <a:off x="304800" y="838200"/>
            <a:ext cx="8610600" cy="3785652"/>
          </a:xfrm>
          <a:prstGeom prst="rect">
            <a:avLst/>
          </a:prstGeom>
          <a:noFill/>
        </p:spPr>
        <p:txBody>
          <a:bodyPr wrap="square" rtlCol="0">
            <a:spAutoFit/>
          </a:bodyPr>
          <a:lstStyle/>
          <a:p>
            <a:pPr algn="just"/>
            <a:r>
              <a:rPr lang="en-US" sz="4800" i="1" dirty="0" smtClean="0">
                <a:solidFill>
                  <a:schemeClr val="bg1"/>
                </a:solidFill>
              </a:rPr>
              <a:t>that </a:t>
            </a:r>
            <a:r>
              <a:rPr lang="en-US" sz="4800" i="1" dirty="0">
                <a:solidFill>
                  <a:schemeClr val="bg1"/>
                </a:solidFill>
              </a:rPr>
              <a:t>He might present to Himself the church in all her glory, having no spot or wrinkle or any such thing; but that she would be </a:t>
            </a:r>
            <a:r>
              <a:rPr lang="en-US" sz="4800" i="1" u="sng" dirty="0">
                <a:solidFill>
                  <a:schemeClr val="bg1"/>
                </a:solidFill>
              </a:rPr>
              <a:t>holy</a:t>
            </a:r>
            <a:r>
              <a:rPr lang="en-US" sz="4800" i="1" dirty="0">
                <a:solidFill>
                  <a:schemeClr val="bg1"/>
                </a:solidFill>
              </a:rPr>
              <a:t> and </a:t>
            </a:r>
            <a:r>
              <a:rPr lang="en-US" sz="4800" i="1" u="sng" dirty="0">
                <a:solidFill>
                  <a:schemeClr val="bg1"/>
                </a:solidFill>
              </a:rPr>
              <a:t>blameless</a:t>
            </a:r>
            <a:r>
              <a:rPr lang="en-US" sz="4800" i="1" dirty="0">
                <a:solidFill>
                  <a:schemeClr val="bg1"/>
                </a:solidFill>
              </a:rPr>
              <a:t>. </a:t>
            </a:r>
            <a:endParaRPr lang="en-US" sz="4800" dirty="0">
              <a:solidFill>
                <a:schemeClr val="bg1"/>
              </a:solidFill>
            </a:endParaRPr>
          </a:p>
        </p:txBody>
      </p:sp>
    </p:spTree>
    <p:extLst>
      <p:ext uri="{BB962C8B-B14F-4D97-AF65-F5344CB8AC3E}">
        <p14:creationId xmlns:p14="http://schemas.microsoft.com/office/powerpoint/2010/main" val="99104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5:21-27</a:t>
            </a:r>
            <a:endParaRPr lang="en-US" sz="4800" dirty="0">
              <a:solidFill>
                <a:schemeClr val="bg1"/>
              </a:solidFill>
            </a:endParaRPr>
          </a:p>
        </p:txBody>
      </p:sp>
      <p:sp>
        <p:nvSpPr>
          <p:cNvPr id="10" name="TextBox 9"/>
          <p:cNvSpPr txBox="1"/>
          <p:nvPr/>
        </p:nvSpPr>
        <p:spPr>
          <a:xfrm>
            <a:off x="304800" y="1219200"/>
            <a:ext cx="8610600" cy="4832092"/>
          </a:xfrm>
          <a:prstGeom prst="rect">
            <a:avLst/>
          </a:prstGeom>
          <a:noFill/>
        </p:spPr>
        <p:txBody>
          <a:bodyPr wrap="square" rtlCol="0">
            <a:spAutoFit/>
          </a:bodyPr>
          <a:lstStyle/>
          <a:p>
            <a:pPr algn="just"/>
            <a:r>
              <a:rPr lang="en-US" sz="4400" i="1" dirty="0">
                <a:solidFill>
                  <a:schemeClr val="bg1"/>
                </a:solidFill>
              </a:rPr>
              <a:t>E</a:t>
            </a:r>
            <a:r>
              <a:rPr lang="en-US" sz="4400" i="1" dirty="0" smtClean="0">
                <a:solidFill>
                  <a:schemeClr val="bg1"/>
                </a:solidFill>
              </a:rPr>
              <a:t>very </a:t>
            </a:r>
            <a:r>
              <a:rPr lang="en-US" sz="4400" i="1" dirty="0">
                <a:solidFill>
                  <a:schemeClr val="bg1"/>
                </a:solidFill>
              </a:rPr>
              <a:t>member of a local body of believers is to practice being subject to one another, as to the Lord, for the purpose of being perfected in Christ; that is, being made holy and blameless in both attitude and action.</a:t>
            </a:r>
            <a:r>
              <a:rPr lang="en-US" sz="4400" dirty="0">
                <a:solidFill>
                  <a:schemeClr val="bg1"/>
                </a:solidFill>
              </a:rPr>
              <a:t> </a:t>
            </a:r>
            <a:endParaRPr lang="en-US" sz="4400" i="1" dirty="0">
              <a:solidFill>
                <a:schemeClr val="bg1"/>
              </a:solidFill>
            </a:endParaRP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 The </a:t>
            </a:r>
            <a:r>
              <a:rPr lang="en-US" sz="4000" b="1" dirty="0" smtClean="0">
                <a:solidFill>
                  <a:schemeClr val="bg1"/>
                </a:solidFill>
              </a:rPr>
              <a:t>problem of singleness</a:t>
            </a:r>
            <a:endParaRPr lang="en-US" sz="4000" b="1" dirty="0">
              <a:solidFill>
                <a:schemeClr val="bg1"/>
              </a:solidFill>
            </a:endParaRPr>
          </a:p>
        </p:txBody>
      </p:sp>
      <p:sp>
        <p:nvSpPr>
          <p:cNvPr id="10" name="TextBox 9"/>
          <p:cNvSpPr txBox="1"/>
          <p:nvPr/>
        </p:nvSpPr>
        <p:spPr>
          <a:xfrm>
            <a:off x="304800" y="990600"/>
            <a:ext cx="8610600" cy="584775"/>
          </a:xfrm>
          <a:prstGeom prst="rect">
            <a:avLst/>
          </a:prstGeom>
          <a:noFill/>
        </p:spPr>
        <p:txBody>
          <a:bodyPr wrap="square" rtlCol="0">
            <a:spAutoFit/>
          </a:bodyPr>
          <a:lstStyle/>
          <a:p>
            <a:pPr algn="just"/>
            <a:r>
              <a:rPr lang="en-US" sz="3200" dirty="0" smtClean="0">
                <a:solidFill>
                  <a:schemeClr val="bg1"/>
                </a:solidFill>
              </a:rPr>
              <a:t>A. Does being single mean being lonely?</a:t>
            </a:r>
            <a:endParaRPr lang="en-US" sz="3200" dirty="0">
              <a:solidFill>
                <a:schemeClr val="bg1"/>
              </a:solidFill>
            </a:endParaRPr>
          </a:p>
        </p:txBody>
      </p:sp>
      <p:sp>
        <p:nvSpPr>
          <p:cNvPr id="7" name="TextBox 6"/>
          <p:cNvSpPr txBox="1"/>
          <p:nvPr/>
        </p:nvSpPr>
        <p:spPr>
          <a:xfrm>
            <a:off x="304800" y="1625025"/>
            <a:ext cx="8610600" cy="584775"/>
          </a:xfrm>
          <a:prstGeom prst="rect">
            <a:avLst/>
          </a:prstGeom>
          <a:noFill/>
        </p:spPr>
        <p:txBody>
          <a:bodyPr wrap="square" rtlCol="0">
            <a:spAutoFit/>
          </a:bodyPr>
          <a:lstStyle/>
          <a:p>
            <a:pPr algn="just"/>
            <a:r>
              <a:rPr lang="en-US" sz="3200" dirty="0" smtClean="0">
                <a:solidFill>
                  <a:schemeClr val="bg1"/>
                </a:solidFill>
              </a:rPr>
              <a:t>B. What are the biblical alternatives?</a:t>
            </a:r>
            <a:endParaRPr lang="en-US" sz="3200" dirty="0">
              <a:solidFill>
                <a:schemeClr val="bg1"/>
              </a:solidFill>
            </a:endParaRPr>
          </a:p>
        </p:txBody>
      </p:sp>
      <p:sp>
        <p:nvSpPr>
          <p:cNvPr id="8" name="TextBox 7"/>
          <p:cNvSpPr txBox="1"/>
          <p:nvPr/>
        </p:nvSpPr>
        <p:spPr>
          <a:xfrm>
            <a:off x="304800" y="2387025"/>
            <a:ext cx="8610600" cy="584775"/>
          </a:xfrm>
          <a:prstGeom prst="rect">
            <a:avLst/>
          </a:prstGeom>
          <a:noFill/>
        </p:spPr>
        <p:txBody>
          <a:bodyPr wrap="square" rtlCol="0">
            <a:spAutoFit/>
          </a:bodyPr>
          <a:lstStyle/>
          <a:p>
            <a:pPr algn="ctr"/>
            <a:r>
              <a:rPr lang="en-US" sz="3200" dirty="0" smtClean="0">
                <a:solidFill>
                  <a:schemeClr val="bg1"/>
                </a:solidFill>
              </a:rPr>
              <a:t>Marriage or Celibacy</a:t>
            </a:r>
            <a:endParaRPr lang="en-US" sz="3200" dirty="0">
              <a:solidFill>
                <a:schemeClr val="bg1"/>
              </a:solidFill>
            </a:endParaRPr>
          </a:p>
        </p:txBody>
      </p:sp>
    </p:spTree>
    <p:extLst>
      <p:ext uri="{BB962C8B-B14F-4D97-AF65-F5344CB8AC3E}">
        <p14:creationId xmlns:p14="http://schemas.microsoft.com/office/powerpoint/2010/main" val="33469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childTnLst>
                                </p:cTn>
                              </p:par>
                            </p:childTnLst>
                          </p:cTn>
                        </p:par>
                        <p:par>
                          <p:cTn id="13" fill="hold">
                            <p:stCondLst>
                              <p:cond delay="1250"/>
                            </p:stCondLst>
                            <p:childTnLst>
                              <p:par>
                                <p:cTn id="14" presetID="10" presetClass="entr" presetSubtype="0" fill="hold" grpId="0" nodeType="afterEffect">
                                  <p:stCondLst>
                                    <p:cond delay="37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Intimacy</a:t>
            </a:r>
            <a:endParaRPr lang="en-US" sz="4800" dirty="0" smtClean="0">
              <a:solidFill>
                <a:schemeClr val="bg1"/>
              </a:solidFill>
            </a:endParaRPr>
          </a:p>
        </p:txBody>
      </p:sp>
      <p:sp>
        <p:nvSpPr>
          <p:cNvPr id="10" name="TextBox 9"/>
          <p:cNvSpPr txBox="1"/>
          <p:nvPr/>
        </p:nvSpPr>
        <p:spPr>
          <a:xfrm>
            <a:off x="304800" y="838200"/>
            <a:ext cx="8610600" cy="5632311"/>
          </a:xfrm>
          <a:prstGeom prst="rect">
            <a:avLst/>
          </a:prstGeom>
          <a:noFill/>
        </p:spPr>
        <p:txBody>
          <a:bodyPr wrap="square" rtlCol="0">
            <a:spAutoFit/>
          </a:bodyPr>
          <a:lstStyle/>
          <a:p>
            <a:pPr marL="571500" indent="-571500" algn="just">
              <a:buFont typeface="Wingdings" panose="05000000000000000000" pitchFamily="2" charset="2"/>
              <a:buChar char="§"/>
            </a:pPr>
            <a:r>
              <a:rPr lang="en-US" sz="3600" dirty="0" smtClean="0">
                <a:solidFill>
                  <a:schemeClr val="bg1"/>
                </a:solidFill>
              </a:rPr>
              <a:t>The word “intimate</a:t>
            </a:r>
            <a:r>
              <a:rPr lang="en-US" sz="3600" dirty="0">
                <a:solidFill>
                  <a:schemeClr val="bg1"/>
                </a:solidFill>
              </a:rPr>
              <a:t>” </a:t>
            </a:r>
            <a:r>
              <a:rPr lang="en-US" sz="3600" dirty="0" smtClean="0">
                <a:solidFill>
                  <a:schemeClr val="bg1"/>
                </a:solidFill>
              </a:rPr>
              <a:t>- speaks </a:t>
            </a:r>
            <a:r>
              <a:rPr lang="en-US" sz="3600" dirty="0">
                <a:solidFill>
                  <a:schemeClr val="bg1"/>
                </a:solidFill>
              </a:rPr>
              <a:t>of </a:t>
            </a:r>
            <a:r>
              <a:rPr lang="en-US" sz="3600" i="1" dirty="0">
                <a:solidFill>
                  <a:schemeClr val="bg1"/>
                </a:solidFill>
              </a:rPr>
              <a:t>“a company of persons in close deliberation.”  </a:t>
            </a:r>
            <a:r>
              <a:rPr lang="en-US" sz="3600" dirty="0">
                <a:solidFill>
                  <a:schemeClr val="bg1"/>
                </a:solidFill>
              </a:rPr>
              <a:t>It is a “secret council” of persons who keep the confidence of one another.  </a:t>
            </a:r>
            <a:endParaRPr lang="en-US" sz="3600" dirty="0" smtClean="0">
              <a:solidFill>
                <a:schemeClr val="bg1"/>
              </a:solidFill>
            </a:endParaRPr>
          </a:p>
          <a:p>
            <a:pPr marL="571500" indent="-571500" algn="just">
              <a:buFont typeface="Wingdings" panose="05000000000000000000" pitchFamily="2" charset="2"/>
              <a:buChar char="§"/>
            </a:pPr>
            <a:r>
              <a:rPr lang="en-US" sz="3600" dirty="0" smtClean="0">
                <a:solidFill>
                  <a:schemeClr val="bg1"/>
                </a:solidFill>
              </a:rPr>
              <a:t>Intimacy is the </a:t>
            </a:r>
            <a:r>
              <a:rPr lang="en-US" sz="3600" dirty="0">
                <a:solidFill>
                  <a:schemeClr val="bg1"/>
                </a:solidFill>
              </a:rPr>
              <a:t>practice of two or more persons keeping confidence in one another.  </a:t>
            </a:r>
            <a:endParaRPr lang="en-US" sz="3600" dirty="0" smtClean="0">
              <a:solidFill>
                <a:schemeClr val="bg1"/>
              </a:solidFill>
            </a:endParaRPr>
          </a:p>
          <a:p>
            <a:pPr marL="571500" indent="-571500" algn="just">
              <a:buFont typeface="Wingdings" panose="05000000000000000000" pitchFamily="2" charset="2"/>
              <a:buChar char="§"/>
            </a:pPr>
            <a:r>
              <a:rPr lang="en-US" sz="3600" dirty="0" smtClean="0">
                <a:solidFill>
                  <a:schemeClr val="bg1"/>
                </a:solidFill>
              </a:rPr>
              <a:t>Christian </a:t>
            </a:r>
            <a:r>
              <a:rPr lang="en-US" sz="3600" dirty="0">
                <a:solidFill>
                  <a:schemeClr val="bg1"/>
                </a:solidFill>
              </a:rPr>
              <a:t>intimacy </a:t>
            </a:r>
            <a:r>
              <a:rPr lang="en-US" sz="3600" dirty="0" smtClean="0">
                <a:solidFill>
                  <a:schemeClr val="bg1"/>
                </a:solidFill>
              </a:rPr>
              <a:t>is the </a:t>
            </a:r>
            <a:r>
              <a:rPr lang="en-US" sz="3600" dirty="0">
                <a:solidFill>
                  <a:schemeClr val="bg1"/>
                </a:solidFill>
              </a:rPr>
              <a:t>practice of two or more keeping the confidence of one another as they pursue Christlikeness. </a:t>
            </a:r>
          </a:p>
        </p:txBody>
      </p:sp>
    </p:spTree>
    <p:extLst>
      <p:ext uri="{BB962C8B-B14F-4D97-AF65-F5344CB8AC3E}">
        <p14:creationId xmlns:p14="http://schemas.microsoft.com/office/powerpoint/2010/main" val="243230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3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250"/>
                                        <p:tgtEl>
                                          <p:spTgt spid="10">
                                            <p:txEl>
                                              <p:pRg st="1" end="1"/>
                                            </p:txEl>
                                          </p:spTgt>
                                        </p:tgtEl>
                                      </p:cBhvr>
                                    </p:animEffect>
                                  </p:childTnLst>
                                </p:cTn>
                              </p:par>
                            </p:childTnLst>
                          </p:cTn>
                        </p:par>
                        <p:par>
                          <p:cTn id="12" fill="hold">
                            <p:stCondLst>
                              <p:cond delay="7000"/>
                            </p:stCondLst>
                            <p:childTnLst>
                              <p:par>
                                <p:cTn id="13" presetID="10" presetClass="entr" presetSubtype="0" fill="hold" grpId="0" nodeType="afterEffect">
                                  <p:stCondLst>
                                    <p:cond delay="5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2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 The </a:t>
            </a:r>
            <a:r>
              <a:rPr lang="en-US" sz="4000" b="1" dirty="0" smtClean="0">
                <a:solidFill>
                  <a:schemeClr val="bg1"/>
                </a:solidFill>
              </a:rPr>
              <a:t>problem of singleness</a:t>
            </a:r>
            <a:endParaRPr lang="en-US" sz="4000" b="1" dirty="0">
              <a:solidFill>
                <a:schemeClr val="bg1"/>
              </a:solidFill>
            </a:endParaRPr>
          </a:p>
        </p:txBody>
      </p:sp>
      <p:sp>
        <p:nvSpPr>
          <p:cNvPr id="10" name="TextBox 9"/>
          <p:cNvSpPr txBox="1"/>
          <p:nvPr/>
        </p:nvSpPr>
        <p:spPr>
          <a:xfrm>
            <a:off x="304800" y="990600"/>
            <a:ext cx="8610600" cy="584775"/>
          </a:xfrm>
          <a:prstGeom prst="rect">
            <a:avLst/>
          </a:prstGeom>
          <a:noFill/>
        </p:spPr>
        <p:txBody>
          <a:bodyPr wrap="square" rtlCol="0">
            <a:spAutoFit/>
          </a:bodyPr>
          <a:lstStyle/>
          <a:p>
            <a:pPr algn="just"/>
            <a:r>
              <a:rPr lang="en-US" sz="3200" dirty="0" smtClean="0">
                <a:solidFill>
                  <a:schemeClr val="bg1"/>
                </a:solidFill>
              </a:rPr>
              <a:t>A. Does being single mean being lonely?</a:t>
            </a:r>
            <a:endParaRPr lang="en-US" sz="3200" dirty="0">
              <a:solidFill>
                <a:schemeClr val="bg1"/>
              </a:solidFill>
            </a:endParaRPr>
          </a:p>
        </p:txBody>
      </p:sp>
      <p:sp>
        <p:nvSpPr>
          <p:cNvPr id="7" name="TextBox 6"/>
          <p:cNvSpPr txBox="1"/>
          <p:nvPr/>
        </p:nvSpPr>
        <p:spPr>
          <a:xfrm>
            <a:off x="304800" y="1625025"/>
            <a:ext cx="8610600" cy="584775"/>
          </a:xfrm>
          <a:prstGeom prst="rect">
            <a:avLst/>
          </a:prstGeom>
          <a:noFill/>
        </p:spPr>
        <p:txBody>
          <a:bodyPr wrap="square" rtlCol="0">
            <a:spAutoFit/>
          </a:bodyPr>
          <a:lstStyle/>
          <a:p>
            <a:pPr algn="just"/>
            <a:r>
              <a:rPr lang="en-US" sz="3200" dirty="0" smtClean="0">
                <a:solidFill>
                  <a:schemeClr val="bg1"/>
                </a:solidFill>
              </a:rPr>
              <a:t>B. What are the biblical alternatives?</a:t>
            </a:r>
            <a:endParaRPr lang="en-US" sz="3200" dirty="0">
              <a:solidFill>
                <a:schemeClr val="bg1"/>
              </a:solidFill>
            </a:endParaRPr>
          </a:p>
        </p:txBody>
      </p:sp>
      <p:sp>
        <p:nvSpPr>
          <p:cNvPr id="11" name="TextBox 10"/>
          <p:cNvSpPr txBox="1"/>
          <p:nvPr/>
        </p:nvSpPr>
        <p:spPr>
          <a:xfrm>
            <a:off x="304800" y="2286000"/>
            <a:ext cx="8610600" cy="1077218"/>
          </a:xfrm>
          <a:prstGeom prst="rect">
            <a:avLst/>
          </a:prstGeom>
          <a:noFill/>
        </p:spPr>
        <p:txBody>
          <a:bodyPr wrap="square" rtlCol="0">
            <a:spAutoFit/>
          </a:bodyPr>
          <a:lstStyle/>
          <a:p>
            <a:pPr algn="just"/>
            <a:r>
              <a:rPr lang="en-US" sz="3200" dirty="0" smtClean="0">
                <a:solidFill>
                  <a:schemeClr val="bg1"/>
                </a:solidFill>
              </a:rPr>
              <a:t>C. What does the bible say about friendship and intimacy?</a:t>
            </a:r>
          </a:p>
        </p:txBody>
      </p:sp>
    </p:spTree>
    <p:extLst>
      <p:ext uri="{BB962C8B-B14F-4D97-AF65-F5344CB8AC3E}">
        <p14:creationId xmlns:p14="http://schemas.microsoft.com/office/powerpoint/2010/main" val="199421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Friendship</a:t>
            </a:r>
            <a:endParaRPr lang="en-US" sz="4800" dirty="0" smtClean="0">
              <a:solidFill>
                <a:schemeClr val="bg1"/>
              </a:solidFill>
            </a:endParaRPr>
          </a:p>
        </p:txBody>
      </p:sp>
      <p:sp>
        <p:nvSpPr>
          <p:cNvPr id="6" name="TextBox 5"/>
          <p:cNvSpPr txBox="1"/>
          <p:nvPr/>
        </p:nvSpPr>
        <p:spPr>
          <a:xfrm>
            <a:off x="304800" y="949984"/>
            <a:ext cx="8610600" cy="5016758"/>
          </a:xfrm>
          <a:prstGeom prst="rect">
            <a:avLst/>
          </a:prstGeom>
          <a:noFill/>
        </p:spPr>
        <p:txBody>
          <a:bodyPr wrap="square" rtlCol="0">
            <a:spAutoFit/>
          </a:bodyPr>
          <a:lstStyle/>
          <a:p>
            <a:pPr algn="just"/>
            <a:r>
              <a:rPr lang="en-US" sz="4000" dirty="0"/>
              <a:t> </a:t>
            </a:r>
            <a:r>
              <a:rPr lang="en-US" sz="4000" dirty="0" smtClean="0">
                <a:solidFill>
                  <a:schemeClr val="bg1"/>
                </a:solidFill>
              </a:rPr>
              <a:t>Proverbs </a:t>
            </a:r>
            <a:r>
              <a:rPr lang="en-US" sz="4000" dirty="0">
                <a:solidFill>
                  <a:schemeClr val="bg1"/>
                </a:solidFill>
              </a:rPr>
              <a:t>17:17</a:t>
            </a:r>
          </a:p>
          <a:p>
            <a:pPr algn="just"/>
            <a:r>
              <a:rPr lang="en-US" sz="4000" i="1" dirty="0">
                <a:solidFill>
                  <a:schemeClr val="bg1"/>
                </a:solidFill>
              </a:rPr>
              <a:t>A </a:t>
            </a:r>
            <a:r>
              <a:rPr lang="en-US" sz="4000" i="1" u="sng" dirty="0">
                <a:solidFill>
                  <a:schemeClr val="bg1"/>
                </a:solidFill>
              </a:rPr>
              <a:t>friend</a:t>
            </a:r>
            <a:r>
              <a:rPr lang="en-US" sz="4000" i="1" dirty="0">
                <a:solidFill>
                  <a:schemeClr val="bg1"/>
                </a:solidFill>
              </a:rPr>
              <a:t> loves at all times, And a brother is born for adversity. </a:t>
            </a:r>
            <a:endParaRPr lang="en-US" sz="4000" dirty="0">
              <a:solidFill>
                <a:schemeClr val="bg1"/>
              </a:solidFill>
            </a:endParaRPr>
          </a:p>
          <a:p>
            <a:pPr algn="just"/>
            <a:r>
              <a:rPr lang="en-US" sz="4000" dirty="0">
                <a:solidFill>
                  <a:schemeClr val="bg1"/>
                </a:solidFill>
              </a:rPr>
              <a:t> </a:t>
            </a:r>
          </a:p>
          <a:p>
            <a:pPr lvl="0" algn="just"/>
            <a:r>
              <a:rPr lang="en-US" sz="4000" dirty="0">
                <a:solidFill>
                  <a:schemeClr val="bg1"/>
                </a:solidFill>
              </a:rPr>
              <a:t>Proverbs 18:24</a:t>
            </a:r>
          </a:p>
          <a:p>
            <a:pPr algn="just"/>
            <a:r>
              <a:rPr lang="en-US" sz="4000" i="1" dirty="0">
                <a:solidFill>
                  <a:schemeClr val="bg1"/>
                </a:solidFill>
              </a:rPr>
              <a:t>A man of too many friends comes to ruin, But there is a </a:t>
            </a:r>
            <a:r>
              <a:rPr lang="en-US" sz="4000" i="1" u="sng" dirty="0">
                <a:solidFill>
                  <a:schemeClr val="bg1"/>
                </a:solidFill>
              </a:rPr>
              <a:t>friend</a:t>
            </a:r>
            <a:r>
              <a:rPr lang="en-US" sz="4000" i="1" dirty="0">
                <a:solidFill>
                  <a:schemeClr val="bg1"/>
                </a:solidFill>
              </a:rPr>
              <a:t> who sticks closer than a brother</a:t>
            </a:r>
            <a:r>
              <a:rPr lang="en-US" sz="4000" i="1"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287197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20758</TotalTime>
  <Words>1047</Words>
  <Application>Microsoft Office PowerPoint</Application>
  <PresentationFormat>On-screen Show (4:3)</PresentationFormat>
  <Paragraphs>79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623</cp:revision>
  <dcterms:created xsi:type="dcterms:W3CDTF">2013-08-08T16:28:40Z</dcterms:created>
  <dcterms:modified xsi:type="dcterms:W3CDTF">2017-03-11T13:59:51Z</dcterms:modified>
</cp:coreProperties>
</file>