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1223" r:id="rId2"/>
    <p:sldId id="818" r:id="rId3"/>
    <p:sldId id="1438" r:id="rId4"/>
    <p:sldId id="1439" r:id="rId5"/>
    <p:sldId id="1440" r:id="rId6"/>
    <p:sldId id="1441" r:id="rId7"/>
    <p:sldId id="1402" r:id="rId8"/>
    <p:sldId id="1419" r:id="rId9"/>
    <p:sldId id="1442" r:id="rId10"/>
    <p:sldId id="1443" r:id="rId11"/>
    <p:sldId id="1444" r:id="rId12"/>
    <p:sldId id="1445" r:id="rId13"/>
    <p:sldId id="1446" r:id="rId14"/>
    <p:sldId id="1447" r:id="rId15"/>
    <p:sldId id="1448" r:id="rId16"/>
    <p:sldId id="1449" r:id="rId17"/>
    <p:sldId id="1450" r:id="rId18"/>
    <p:sldId id="1451" r:id="rId19"/>
    <p:sldId id="1452" r:id="rId20"/>
    <p:sldId id="1453" r:id="rId21"/>
    <p:sldId id="1424" r:id="rId22"/>
    <p:sldId id="1454" r:id="rId23"/>
    <p:sldId id="1432" r:id="rId24"/>
    <p:sldId id="85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7D5A32"/>
    <a:srgbClr val="966432"/>
    <a:srgbClr val="D7AE85"/>
    <a:srgbClr val="006F96"/>
    <a:srgbClr val="33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5" autoAdjust="0"/>
    <p:restoredTop sz="94343" autoAdjust="0"/>
  </p:normalViewPr>
  <p:slideViewPr>
    <p:cSldViewPr>
      <p:cViewPr>
        <p:scale>
          <a:sx n="77" d="100"/>
          <a:sy n="77" d="100"/>
        </p:scale>
        <p:origin x="-630"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55510-0E1F-44C6-8AFB-D0F4A4418F2E}" type="datetimeFigureOut">
              <a:rPr lang="en-US" smtClean="0"/>
              <a:t>3/4/2017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C474C-1614-4BFD-840E-B3E3D39068AB}" type="slidenum">
              <a:rPr lang="en-US" smtClean="0"/>
              <a:t>‹#›</a:t>
            </a:fld>
            <a:endParaRPr lang="en-US"/>
          </a:p>
        </p:txBody>
      </p:sp>
    </p:spTree>
    <p:extLst>
      <p:ext uri="{BB962C8B-B14F-4D97-AF65-F5344CB8AC3E}">
        <p14:creationId xmlns:p14="http://schemas.microsoft.com/office/powerpoint/2010/main" val="358221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3/4/2017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7323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3/4/2017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6712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3/4/2017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3874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3/4/2017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78928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BD85C9-9387-4AF8-A2FF-EF850E82DB46}" type="datetimeFigureOut">
              <a:rPr lang="en-US" smtClean="0"/>
              <a:t>3/4/2017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91954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BD85C9-9387-4AF8-A2FF-EF850E82DB46}" type="datetimeFigureOut">
              <a:rPr lang="en-US" smtClean="0"/>
              <a:t>3/4/2017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5725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BD85C9-9387-4AF8-A2FF-EF850E82DB46}" type="datetimeFigureOut">
              <a:rPr lang="en-US" smtClean="0"/>
              <a:t>3/4/2017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78692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BD85C9-9387-4AF8-A2FF-EF850E82DB46}" type="datetimeFigureOut">
              <a:rPr lang="en-US" smtClean="0"/>
              <a:t>3/4/2017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33545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D85C9-9387-4AF8-A2FF-EF850E82DB46}" type="datetimeFigureOut">
              <a:rPr lang="en-US" smtClean="0"/>
              <a:t>3/4/2017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42882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3/4/2017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7928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3/4/2017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28002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D85C9-9387-4AF8-A2FF-EF850E82DB46}" type="datetimeFigureOut">
              <a:rPr lang="en-US" smtClean="0"/>
              <a:t>3/4/2017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B8810-6185-4F03-9AB9-9A1B0505DA80}" type="slidenum">
              <a:rPr lang="en-US" smtClean="0"/>
              <a:t>‹#›</a:t>
            </a:fld>
            <a:endParaRPr lang="en-US"/>
          </a:p>
        </p:txBody>
      </p:sp>
    </p:spTree>
    <p:extLst>
      <p:ext uri="{BB962C8B-B14F-4D97-AF65-F5344CB8AC3E}">
        <p14:creationId xmlns:p14="http://schemas.microsoft.com/office/powerpoint/2010/main" val="203218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artisticTexturizer trans="77000"/>
                    </a14:imgEffect>
                  </a14:imgLayer>
                </a14:imgProps>
              </a:ext>
              <a:ext uri="{28A0092B-C50C-407E-A947-70E740481C1C}">
                <a14:useLocalDpi xmlns:a14="http://schemas.microsoft.com/office/drawing/2010/main" val="0"/>
              </a:ext>
            </a:extLst>
          </a:blip>
          <a:stretch>
            <a:fillRect/>
          </a:stretch>
        </p:blipFill>
        <p:spPr>
          <a:xfrm>
            <a:off x="213320" y="1066800"/>
            <a:ext cx="8778279" cy="4878215"/>
          </a:xfrm>
          <a:prstGeom prst="rect">
            <a:avLst/>
          </a:prstGeom>
          <a:effectLst>
            <a:glow rad="228600">
              <a:schemeClr val="accent5">
                <a:satMod val="175000"/>
                <a:alpha val="40000"/>
              </a:schemeClr>
            </a:glow>
            <a:softEdge rad="635000"/>
          </a:effectLst>
        </p:spPr>
      </p:pic>
    </p:spTree>
    <p:extLst>
      <p:ext uri="{BB962C8B-B14F-4D97-AF65-F5344CB8AC3E}">
        <p14:creationId xmlns:p14="http://schemas.microsoft.com/office/powerpoint/2010/main" val="160202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07886"/>
          </a:xfrm>
          <a:prstGeom prst="rect">
            <a:avLst/>
          </a:prstGeom>
          <a:noFill/>
          <a:ln>
            <a:solidFill>
              <a:schemeClr val="tx2">
                <a:lumMod val="20000"/>
                <a:lumOff val="80000"/>
              </a:schemeClr>
            </a:solidFill>
          </a:ln>
        </p:spPr>
        <p:txBody>
          <a:bodyPr wrap="square" rtlCol="0">
            <a:spAutoFit/>
          </a:bodyPr>
          <a:lstStyle/>
          <a:p>
            <a:pPr algn="just"/>
            <a:r>
              <a:rPr lang="en-US" sz="4000" b="1" dirty="0" smtClean="0">
                <a:solidFill>
                  <a:schemeClr val="bg1"/>
                </a:solidFill>
              </a:rPr>
              <a:t>II</a:t>
            </a:r>
            <a:r>
              <a:rPr lang="en-US" sz="4000" b="1" dirty="0" smtClean="0">
                <a:solidFill>
                  <a:schemeClr val="bg1"/>
                </a:solidFill>
              </a:rPr>
              <a:t>. The </a:t>
            </a:r>
            <a:r>
              <a:rPr lang="en-US" sz="4000" b="1" dirty="0" smtClean="0">
                <a:solidFill>
                  <a:schemeClr val="bg1"/>
                </a:solidFill>
              </a:rPr>
              <a:t>perfecting of a husband</a:t>
            </a:r>
            <a:endParaRPr lang="en-US" sz="4000" b="1" dirty="0">
              <a:solidFill>
                <a:schemeClr val="bg1"/>
              </a:solidFill>
            </a:endParaRPr>
          </a:p>
        </p:txBody>
      </p:sp>
      <p:sp>
        <p:nvSpPr>
          <p:cNvPr id="10" name="TextBox 9"/>
          <p:cNvSpPr txBox="1"/>
          <p:nvPr/>
        </p:nvSpPr>
        <p:spPr>
          <a:xfrm>
            <a:off x="304800" y="990600"/>
            <a:ext cx="8610600" cy="1323439"/>
          </a:xfrm>
          <a:prstGeom prst="rect">
            <a:avLst/>
          </a:prstGeom>
          <a:noFill/>
        </p:spPr>
        <p:txBody>
          <a:bodyPr wrap="square" rtlCol="0">
            <a:spAutoFit/>
          </a:bodyPr>
          <a:lstStyle/>
          <a:p>
            <a:pPr marL="514350" indent="-514350" algn="just">
              <a:buAutoNum type="alphaUcPeriod"/>
            </a:pPr>
            <a:r>
              <a:rPr lang="en-US" sz="4000" i="1" dirty="0" smtClean="0">
                <a:solidFill>
                  <a:schemeClr val="bg1"/>
                </a:solidFill>
              </a:rPr>
              <a:t>The wife makes sure her husband knows she respects him (5:33).</a:t>
            </a:r>
          </a:p>
        </p:txBody>
      </p:sp>
      <p:sp>
        <p:nvSpPr>
          <p:cNvPr id="7" name="TextBox 6"/>
          <p:cNvSpPr txBox="1"/>
          <p:nvPr/>
        </p:nvSpPr>
        <p:spPr>
          <a:xfrm>
            <a:off x="304800" y="2835414"/>
            <a:ext cx="8610600" cy="2554545"/>
          </a:xfrm>
          <a:prstGeom prst="rect">
            <a:avLst/>
          </a:prstGeom>
          <a:noFill/>
        </p:spPr>
        <p:txBody>
          <a:bodyPr wrap="square" rtlCol="0">
            <a:spAutoFit/>
          </a:bodyPr>
          <a:lstStyle/>
          <a:p>
            <a:pPr algn="just"/>
            <a:r>
              <a:rPr lang="en-US" sz="4000" i="1" dirty="0" smtClean="0">
                <a:solidFill>
                  <a:schemeClr val="bg1"/>
                </a:solidFill>
              </a:rPr>
              <a:t>“respects” – literally “fear” – in context, not in cowering or terror, but rather “purposing not to bring displeasure or disappointment.”</a:t>
            </a:r>
          </a:p>
        </p:txBody>
      </p:sp>
    </p:spTree>
    <p:extLst>
      <p:ext uri="{BB962C8B-B14F-4D97-AF65-F5344CB8AC3E}">
        <p14:creationId xmlns:p14="http://schemas.microsoft.com/office/powerpoint/2010/main" val="228154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childTnLst>
                                </p:cTn>
                              </p:par>
                            </p:childTnLst>
                          </p:cTn>
                        </p:par>
                        <p:par>
                          <p:cTn id="8" fill="hold">
                            <p:stCondLst>
                              <p:cond delay="2000"/>
                            </p:stCondLst>
                            <p:childTnLst>
                              <p:par>
                                <p:cTn id="9" presetID="10" presetClass="entr" presetSubtype="0" fill="hold" grpId="0" nodeType="afterEffect">
                                  <p:stCondLst>
                                    <p:cond delay="47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07886"/>
          </a:xfrm>
          <a:prstGeom prst="rect">
            <a:avLst/>
          </a:prstGeom>
          <a:noFill/>
          <a:ln>
            <a:solidFill>
              <a:schemeClr val="tx2">
                <a:lumMod val="20000"/>
                <a:lumOff val="80000"/>
              </a:schemeClr>
            </a:solidFill>
          </a:ln>
        </p:spPr>
        <p:txBody>
          <a:bodyPr wrap="square" rtlCol="0">
            <a:spAutoFit/>
          </a:bodyPr>
          <a:lstStyle/>
          <a:p>
            <a:pPr algn="just"/>
            <a:r>
              <a:rPr lang="en-US" sz="4000" b="1" dirty="0" smtClean="0">
                <a:solidFill>
                  <a:schemeClr val="bg1"/>
                </a:solidFill>
              </a:rPr>
              <a:t>II</a:t>
            </a:r>
            <a:r>
              <a:rPr lang="en-US" sz="4000" b="1" dirty="0" smtClean="0">
                <a:solidFill>
                  <a:schemeClr val="bg1"/>
                </a:solidFill>
              </a:rPr>
              <a:t>. The </a:t>
            </a:r>
            <a:r>
              <a:rPr lang="en-US" sz="4000" b="1" dirty="0" smtClean="0">
                <a:solidFill>
                  <a:schemeClr val="bg1"/>
                </a:solidFill>
              </a:rPr>
              <a:t>perfecting of a husband</a:t>
            </a:r>
            <a:endParaRPr lang="en-US" sz="4000" b="1" dirty="0">
              <a:solidFill>
                <a:schemeClr val="bg1"/>
              </a:solidFill>
            </a:endParaRPr>
          </a:p>
        </p:txBody>
      </p:sp>
      <p:sp>
        <p:nvSpPr>
          <p:cNvPr id="10" name="TextBox 9"/>
          <p:cNvSpPr txBox="1"/>
          <p:nvPr/>
        </p:nvSpPr>
        <p:spPr>
          <a:xfrm>
            <a:off x="304800" y="990600"/>
            <a:ext cx="8610600" cy="1323439"/>
          </a:xfrm>
          <a:prstGeom prst="rect">
            <a:avLst/>
          </a:prstGeom>
          <a:noFill/>
        </p:spPr>
        <p:txBody>
          <a:bodyPr wrap="square" rtlCol="0">
            <a:spAutoFit/>
          </a:bodyPr>
          <a:lstStyle/>
          <a:p>
            <a:pPr marL="742950" indent="-742950" algn="just">
              <a:buFont typeface="+mj-lt"/>
              <a:buAutoNum type="alphaUcPeriod" startAt="2"/>
            </a:pPr>
            <a:r>
              <a:rPr lang="en-US" sz="4000" i="1" dirty="0" smtClean="0">
                <a:solidFill>
                  <a:schemeClr val="bg1"/>
                </a:solidFill>
              </a:rPr>
              <a:t>The wife actively acknowledges her husband as her head (5:23).</a:t>
            </a:r>
          </a:p>
        </p:txBody>
      </p:sp>
      <p:sp>
        <p:nvSpPr>
          <p:cNvPr id="7" name="TextBox 6"/>
          <p:cNvSpPr txBox="1"/>
          <p:nvPr/>
        </p:nvSpPr>
        <p:spPr>
          <a:xfrm>
            <a:off x="304800" y="2835414"/>
            <a:ext cx="8610600" cy="1323439"/>
          </a:xfrm>
          <a:prstGeom prst="rect">
            <a:avLst/>
          </a:prstGeom>
          <a:noFill/>
        </p:spPr>
        <p:txBody>
          <a:bodyPr wrap="square" rtlCol="0">
            <a:spAutoFit/>
          </a:bodyPr>
          <a:lstStyle/>
          <a:p>
            <a:pPr algn="just"/>
            <a:r>
              <a:rPr lang="en-US" sz="4000" i="1" dirty="0">
                <a:solidFill>
                  <a:schemeClr val="bg1"/>
                </a:solidFill>
              </a:rPr>
              <a:t>Ephesians </a:t>
            </a:r>
            <a:r>
              <a:rPr lang="en-US" sz="4000" i="1" dirty="0" smtClean="0">
                <a:solidFill>
                  <a:schemeClr val="bg1"/>
                </a:solidFill>
              </a:rPr>
              <a:t>5:23 – “For </a:t>
            </a:r>
            <a:r>
              <a:rPr lang="en-US" sz="4000" i="1" dirty="0">
                <a:solidFill>
                  <a:schemeClr val="bg1"/>
                </a:solidFill>
              </a:rPr>
              <a:t>the husband is the head of the </a:t>
            </a:r>
            <a:r>
              <a:rPr lang="en-US" sz="4000" i="1" dirty="0" smtClean="0">
                <a:solidFill>
                  <a:schemeClr val="bg1"/>
                </a:solidFill>
              </a:rPr>
              <a:t>wife…”</a:t>
            </a:r>
            <a:endParaRPr lang="en-US" sz="4000" i="1" dirty="0">
              <a:solidFill>
                <a:schemeClr val="bg1"/>
              </a:solidFill>
            </a:endParaRPr>
          </a:p>
        </p:txBody>
      </p:sp>
    </p:spTree>
    <p:extLst>
      <p:ext uri="{BB962C8B-B14F-4D97-AF65-F5344CB8AC3E}">
        <p14:creationId xmlns:p14="http://schemas.microsoft.com/office/powerpoint/2010/main" val="156982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childTnLst>
                                </p:cTn>
                              </p:par>
                            </p:childTnLst>
                          </p:cTn>
                        </p:par>
                        <p:par>
                          <p:cTn id="8" fill="hold">
                            <p:stCondLst>
                              <p:cond delay="2000"/>
                            </p:stCondLst>
                            <p:childTnLst>
                              <p:par>
                                <p:cTn id="9" presetID="10" presetClass="entr" presetSubtype="0" fill="hold" grpId="0" nodeType="afterEffect">
                                  <p:stCondLst>
                                    <p:cond delay="27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3999" cy="7086600"/>
          </a:xfrm>
          <a:prstGeom prst="rect">
            <a:avLst/>
          </a:prstGeom>
        </p:spPr>
      </p:pic>
      <p:sp>
        <p:nvSpPr>
          <p:cNvPr id="9" name="TextBox 8"/>
          <p:cNvSpPr txBox="1"/>
          <p:nvPr/>
        </p:nvSpPr>
        <p:spPr>
          <a:xfrm>
            <a:off x="304800" y="76200"/>
            <a:ext cx="8610600" cy="707886"/>
          </a:xfrm>
          <a:prstGeom prst="rect">
            <a:avLst/>
          </a:prstGeom>
          <a:noFill/>
          <a:ln>
            <a:solidFill>
              <a:schemeClr val="tx2">
                <a:lumMod val="20000"/>
                <a:lumOff val="80000"/>
              </a:schemeClr>
            </a:solidFill>
          </a:ln>
        </p:spPr>
        <p:txBody>
          <a:bodyPr wrap="square" rtlCol="0">
            <a:spAutoFit/>
          </a:bodyPr>
          <a:lstStyle/>
          <a:p>
            <a:pPr algn="just"/>
            <a:r>
              <a:rPr lang="en-US" sz="4000" b="1" dirty="0" smtClean="0">
                <a:solidFill>
                  <a:schemeClr val="bg1"/>
                </a:solidFill>
              </a:rPr>
              <a:t>II</a:t>
            </a:r>
            <a:r>
              <a:rPr lang="en-US" sz="4000" b="1" dirty="0" smtClean="0">
                <a:solidFill>
                  <a:schemeClr val="bg1"/>
                </a:solidFill>
              </a:rPr>
              <a:t>. The </a:t>
            </a:r>
            <a:r>
              <a:rPr lang="en-US" sz="4000" b="1" dirty="0" smtClean="0">
                <a:solidFill>
                  <a:schemeClr val="bg1"/>
                </a:solidFill>
              </a:rPr>
              <a:t>perfecting of a husband</a:t>
            </a:r>
            <a:endParaRPr lang="en-US" sz="4000" b="1" dirty="0">
              <a:solidFill>
                <a:schemeClr val="bg1"/>
              </a:solidFill>
            </a:endParaRPr>
          </a:p>
        </p:txBody>
      </p:sp>
      <p:sp>
        <p:nvSpPr>
          <p:cNvPr id="10" name="TextBox 9"/>
          <p:cNvSpPr txBox="1"/>
          <p:nvPr/>
        </p:nvSpPr>
        <p:spPr>
          <a:xfrm>
            <a:off x="304800" y="990600"/>
            <a:ext cx="8610600" cy="1323439"/>
          </a:xfrm>
          <a:prstGeom prst="rect">
            <a:avLst/>
          </a:prstGeom>
          <a:noFill/>
        </p:spPr>
        <p:txBody>
          <a:bodyPr wrap="square" rtlCol="0">
            <a:spAutoFit/>
          </a:bodyPr>
          <a:lstStyle/>
          <a:p>
            <a:pPr marL="742950" indent="-742950" algn="just">
              <a:buFont typeface="+mj-lt"/>
              <a:buAutoNum type="alphaUcPeriod" startAt="3"/>
            </a:pPr>
            <a:r>
              <a:rPr lang="en-US" sz="4000" i="1" dirty="0" smtClean="0">
                <a:solidFill>
                  <a:schemeClr val="bg1"/>
                </a:solidFill>
              </a:rPr>
              <a:t>The wife purposely and routinely communicates with her husband.</a:t>
            </a:r>
          </a:p>
        </p:txBody>
      </p:sp>
      <p:sp>
        <p:nvSpPr>
          <p:cNvPr id="7" name="TextBox 6"/>
          <p:cNvSpPr txBox="1"/>
          <p:nvPr/>
        </p:nvSpPr>
        <p:spPr>
          <a:xfrm>
            <a:off x="304800" y="2362200"/>
            <a:ext cx="8610600" cy="584775"/>
          </a:xfrm>
          <a:prstGeom prst="rect">
            <a:avLst/>
          </a:prstGeom>
          <a:noFill/>
        </p:spPr>
        <p:txBody>
          <a:bodyPr wrap="square" rtlCol="0">
            <a:spAutoFit/>
          </a:bodyPr>
          <a:lstStyle/>
          <a:p>
            <a:pPr algn="just"/>
            <a:r>
              <a:rPr lang="en-US" sz="3200" i="1" dirty="0" smtClean="0">
                <a:solidFill>
                  <a:schemeClr val="bg1"/>
                </a:solidFill>
              </a:rPr>
              <a:t>“For </a:t>
            </a:r>
            <a:r>
              <a:rPr lang="en-US" sz="3200" i="1" dirty="0">
                <a:solidFill>
                  <a:schemeClr val="bg1"/>
                </a:solidFill>
              </a:rPr>
              <a:t>the husband is the head of the </a:t>
            </a:r>
            <a:r>
              <a:rPr lang="en-US" sz="3200" i="1" dirty="0" smtClean="0">
                <a:solidFill>
                  <a:schemeClr val="bg1"/>
                </a:solidFill>
              </a:rPr>
              <a:t>wife…” (v. 23)</a:t>
            </a:r>
            <a:endParaRPr lang="en-US" sz="3200" i="1" dirty="0">
              <a:solidFill>
                <a:schemeClr val="bg1"/>
              </a:solidFill>
            </a:endParaRPr>
          </a:p>
        </p:txBody>
      </p:sp>
      <p:sp>
        <p:nvSpPr>
          <p:cNvPr id="6" name="TextBox 5"/>
          <p:cNvSpPr txBox="1"/>
          <p:nvPr/>
        </p:nvSpPr>
        <p:spPr>
          <a:xfrm>
            <a:off x="304800" y="3124200"/>
            <a:ext cx="8610600" cy="1569660"/>
          </a:xfrm>
          <a:prstGeom prst="rect">
            <a:avLst/>
          </a:prstGeom>
          <a:noFill/>
        </p:spPr>
        <p:txBody>
          <a:bodyPr wrap="square" rtlCol="0">
            <a:spAutoFit/>
          </a:bodyPr>
          <a:lstStyle/>
          <a:p>
            <a:pPr algn="just"/>
            <a:r>
              <a:rPr lang="en-US" sz="3200" i="1" dirty="0">
                <a:solidFill>
                  <a:schemeClr val="bg1"/>
                </a:solidFill>
              </a:rPr>
              <a:t>“Be anxious for nothing, but in everything by prayer and supplication with thanksgiving let your requests be made known to </a:t>
            </a:r>
            <a:r>
              <a:rPr lang="en-US" sz="3200" i="1" dirty="0" smtClean="0">
                <a:solidFill>
                  <a:schemeClr val="bg1"/>
                </a:solidFill>
              </a:rPr>
              <a:t>God” (Philippians 4:6).</a:t>
            </a:r>
            <a:endParaRPr lang="en-US" sz="3200" i="1" dirty="0">
              <a:solidFill>
                <a:schemeClr val="bg1"/>
              </a:solidFill>
            </a:endParaRPr>
          </a:p>
        </p:txBody>
      </p:sp>
      <p:sp>
        <p:nvSpPr>
          <p:cNvPr id="8" name="TextBox 7"/>
          <p:cNvSpPr txBox="1"/>
          <p:nvPr/>
        </p:nvSpPr>
        <p:spPr>
          <a:xfrm>
            <a:off x="304800" y="4831140"/>
            <a:ext cx="8610600" cy="1569660"/>
          </a:xfrm>
          <a:prstGeom prst="rect">
            <a:avLst/>
          </a:prstGeom>
          <a:noFill/>
        </p:spPr>
        <p:txBody>
          <a:bodyPr wrap="square" rtlCol="0">
            <a:spAutoFit/>
          </a:bodyPr>
          <a:lstStyle/>
          <a:p>
            <a:pPr algn="just"/>
            <a:r>
              <a:rPr lang="en-US" sz="3200" i="1" dirty="0">
                <a:solidFill>
                  <a:schemeClr val="bg1"/>
                </a:solidFill>
              </a:rPr>
              <a:t>“Trust in Him at all times, O people; Pour out your heart before Him; God is a refuge for us.”</a:t>
            </a:r>
            <a:r>
              <a:rPr lang="en-US" sz="3200" dirty="0">
                <a:solidFill>
                  <a:schemeClr val="bg1"/>
                </a:solidFill>
              </a:rPr>
              <a:t> </a:t>
            </a:r>
            <a:endParaRPr lang="en-US" sz="3200" dirty="0" smtClean="0">
              <a:solidFill>
                <a:schemeClr val="bg1"/>
              </a:solidFill>
            </a:endParaRPr>
          </a:p>
          <a:p>
            <a:pPr algn="r"/>
            <a:r>
              <a:rPr lang="en-US" sz="3200" i="1" dirty="0" smtClean="0">
                <a:solidFill>
                  <a:schemeClr val="bg1"/>
                </a:solidFill>
              </a:rPr>
              <a:t>(Psalm 62:8).</a:t>
            </a:r>
            <a:endParaRPr lang="en-US" sz="3200" i="1" dirty="0">
              <a:solidFill>
                <a:schemeClr val="bg1"/>
              </a:solidFill>
            </a:endParaRPr>
          </a:p>
        </p:txBody>
      </p:sp>
    </p:spTree>
    <p:extLst>
      <p:ext uri="{BB962C8B-B14F-4D97-AF65-F5344CB8AC3E}">
        <p14:creationId xmlns:p14="http://schemas.microsoft.com/office/powerpoint/2010/main" val="31911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childTnLst>
                                </p:cTn>
                              </p:par>
                            </p:childTnLst>
                          </p:cTn>
                        </p:par>
                        <p:par>
                          <p:cTn id="8" fill="hold">
                            <p:stCondLst>
                              <p:cond delay="2000"/>
                            </p:stCondLst>
                            <p:childTnLst>
                              <p:par>
                                <p:cTn id="9" presetID="10" presetClass="entr" presetSubtype="0" fill="hold" grpId="0" nodeType="afterEffect">
                                  <p:stCondLst>
                                    <p:cond delay="27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25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250"/>
                                        <p:tgtEl>
                                          <p:spTgt spid="6"/>
                                        </p:tgtEl>
                                      </p:cBhvr>
                                    </p:animEffect>
                                  </p:childTnLst>
                                </p:cTn>
                              </p:par>
                            </p:childTnLst>
                          </p:cTn>
                        </p:par>
                        <p:par>
                          <p:cTn id="17" fill="hold">
                            <p:stCondLst>
                              <p:cond delay="1250"/>
                            </p:stCondLst>
                            <p:childTnLst>
                              <p:par>
                                <p:cTn id="18" presetID="10" presetClass="entr" presetSubtype="0" fill="hold" grpId="0" nodeType="afterEffect">
                                  <p:stCondLst>
                                    <p:cond delay="475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3999" cy="7086600"/>
          </a:xfrm>
          <a:prstGeom prst="rect">
            <a:avLst/>
          </a:prstGeom>
        </p:spPr>
      </p:pic>
      <p:sp>
        <p:nvSpPr>
          <p:cNvPr id="9" name="TextBox 8"/>
          <p:cNvSpPr txBox="1"/>
          <p:nvPr/>
        </p:nvSpPr>
        <p:spPr>
          <a:xfrm>
            <a:off x="304800" y="76200"/>
            <a:ext cx="8610600" cy="707886"/>
          </a:xfrm>
          <a:prstGeom prst="rect">
            <a:avLst/>
          </a:prstGeom>
          <a:noFill/>
          <a:ln>
            <a:solidFill>
              <a:schemeClr val="tx2">
                <a:lumMod val="20000"/>
                <a:lumOff val="80000"/>
              </a:schemeClr>
            </a:solidFill>
          </a:ln>
        </p:spPr>
        <p:txBody>
          <a:bodyPr wrap="square" rtlCol="0">
            <a:spAutoFit/>
          </a:bodyPr>
          <a:lstStyle/>
          <a:p>
            <a:pPr algn="just"/>
            <a:r>
              <a:rPr lang="en-US" sz="4000" b="1" dirty="0" smtClean="0">
                <a:solidFill>
                  <a:schemeClr val="bg1"/>
                </a:solidFill>
              </a:rPr>
              <a:t>II</a:t>
            </a:r>
            <a:r>
              <a:rPr lang="en-US" sz="4000" b="1" dirty="0" smtClean="0">
                <a:solidFill>
                  <a:schemeClr val="bg1"/>
                </a:solidFill>
              </a:rPr>
              <a:t>. The </a:t>
            </a:r>
            <a:r>
              <a:rPr lang="en-US" sz="4000" b="1" dirty="0" smtClean="0">
                <a:solidFill>
                  <a:schemeClr val="bg1"/>
                </a:solidFill>
              </a:rPr>
              <a:t>perfecting of a husband</a:t>
            </a:r>
            <a:endParaRPr lang="en-US" sz="4000" b="1" dirty="0">
              <a:solidFill>
                <a:schemeClr val="bg1"/>
              </a:solidFill>
            </a:endParaRPr>
          </a:p>
        </p:txBody>
      </p:sp>
      <p:sp>
        <p:nvSpPr>
          <p:cNvPr id="10" name="TextBox 9"/>
          <p:cNvSpPr txBox="1"/>
          <p:nvPr/>
        </p:nvSpPr>
        <p:spPr>
          <a:xfrm>
            <a:off x="304800" y="990600"/>
            <a:ext cx="8610600" cy="1323439"/>
          </a:xfrm>
          <a:prstGeom prst="rect">
            <a:avLst/>
          </a:prstGeom>
          <a:noFill/>
        </p:spPr>
        <p:txBody>
          <a:bodyPr wrap="square" rtlCol="0">
            <a:spAutoFit/>
          </a:bodyPr>
          <a:lstStyle/>
          <a:p>
            <a:pPr marL="742950" indent="-742950" algn="just">
              <a:buFont typeface="+mj-lt"/>
              <a:buAutoNum type="alphaUcPeriod" startAt="4"/>
            </a:pPr>
            <a:r>
              <a:rPr lang="en-US" sz="4000" i="1" dirty="0" smtClean="0">
                <a:solidFill>
                  <a:schemeClr val="bg1"/>
                </a:solidFill>
              </a:rPr>
              <a:t>The wife seeks to discern and understand her husband’s desires.</a:t>
            </a:r>
          </a:p>
        </p:txBody>
      </p:sp>
      <p:sp>
        <p:nvSpPr>
          <p:cNvPr id="7" name="TextBox 6"/>
          <p:cNvSpPr txBox="1"/>
          <p:nvPr/>
        </p:nvSpPr>
        <p:spPr>
          <a:xfrm>
            <a:off x="304800" y="2362200"/>
            <a:ext cx="8610600" cy="584775"/>
          </a:xfrm>
          <a:prstGeom prst="rect">
            <a:avLst/>
          </a:prstGeom>
          <a:noFill/>
        </p:spPr>
        <p:txBody>
          <a:bodyPr wrap="square" rtlCol="0">
            <a:spAutoFit/>
          </a:bodyPr>
          <a:lstStyle/>
          <a:p>
            <a:pPr algn="just"/>
            <a:r>
              <a:rPr lang="en-US" sz="3200" i="1" dirty="0" smtClean="0">
                <a:solidFill>
                  <a:schemeClr val="bg1"/>
                </a:solidFill>
              </a:rPr>
              <a:t>“For </a:t>
            </a:r>
            <a:r>
              <a:rPr lang="en-US" sz="3200" i="1" dirty="0">
                <a:solidFill>
                  <a:schemeClr val="bg1"/>
                </a:solidFill>
              </a:rPr>
              <a:t>the husband is the head of the </a:t>
            </a:r>
            <a:r>
              <a:rPr lang="en-US" sz="3200" i="1" dirty="0" smtClean="0">
                <a:solidFill>
                  <a:schemeClr val="bg1"/>
                </a:solidFill>
              </a:rPr>
              <a:t>wife…” (v. 23)</a:t>
            </a:r>
            <a:endParaRPr lang="en-US" sz="3200" i="1" dirty="0">
              <a:solidFill>
                <a:schemeClr val="bg1"/>
              </a:solidFill>
            </a:endParaRPr>
          </a:p>
        </p:txBody>
      </p:sp>
    </p:spTree>
    <p:extLst>
      <p:ext uri="{BB962C8B-B14F-4D97-AF65-F5344CB8AC3E}">
        <p14:creationId xmlns:p14="http://schemas.microsoft.com/office/powerpoint/2010/main" val="298604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childTnLst>
                                </p:cTn>
                              </p:par>
                            </p:childTnLst>
                          </p:cTn>
                        </p:par>
                        <p:par>
                          <p:cTn id="8" fill="hold">
                            <p:stCondLst>
                              <p:cond delay="2000"/>
                            </p:stCondLst>
                            <p:childTnLst>
                              <p:par>
                                <p:cTn id="9" presetID="10" presetClass="entr" presetSubtype="0" fill="hold" grpId="0" nodeType="afterEffect">
                                  <p:stCondLst>
                                    <p:cond delay="27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3999" cy="7086600"/>
          </a:xfrm>
          <a:prstGeom prst="rect">
            <a:avLst/>
          </a:prstGeom>
        </p:spPr>
      </p:pic>
      <p:sp>
        <p:nvSpPr>
          <p:cNvPr id="9" name="TextBox 8"/>
          <p:cNvSpPr txBox="1"/>
          <p:nvPr/>
        </p:nvSpPr>
        <p:spPr>
          <a:xfrm>
            <a:off x="304800" y="76200"/>
            <a:ext cx="8610600" cy="707886"/>
          </a:xfrm>
          <a:prstGeom prst="rect">
            <a:avLst/>
          </a:prstGeom>
          <a:noFill/>
          <a:ln>
            <a:solidFill>
              <a:schemeClr val="tx2">
                <a:lumMod val="20000"/>
                <a:lumOff val="80000"/>
              </a:schemeClr>
            </a:solidFill>
          </a:ln>
        </p:spPr>
        <p:txBody>
          <a:bodyPr wrap="square" rtlCol="0">
            <a:spAutoFit/>
          </a:bodyPr>
          <a:lstStyle/>
          <a:p>
            <a:pPr algn="just"/>
            <a:r>
              <a:rPr lang="en-US" sz="4000" b="1" dirty="0" smtClean="0">
                <a:solidFill>
                  <a:schemeClr val="bg1"/>
                </a:solidFill>
              </a:rPr>
              <a:t>II</a:t>
            </a:r>
            <a:r>
              <a:rPr lang="en-US" sz="4000" b="1" dirty="0" smtClean="0">
                <a:solidFill>
                  <a:schemeClr val="bg1"/>
                </a:solidFill>
              </a:rPr>
              <a:t>. The </a:t>
            </a:r>
            <a:r>
              <a:rPr lang="en-US" sz="4000" b="1" dirty="0" smtClean="0">
                <a:solidFill>
                  <a:schemeClr val="bg1"/>
                </a:solidFill>
              </a:rPr>
              <a:t>perfecting of a husband</a:t>
            </a:r>
            <a:endParaRPr lang="en-US" sz="4000" b="1" dirty="0">
              <a:solidFill>
                <a:schemeClr val="bg1"/>
              </a:solidFill>
            </a:endParaRPr>
          </a:p>
        </p:txBody>
      </p:sp>
      <p:sp>
        <p:nvSpPr>
          <p:cNvPr id="10" name="TextBox 9"/>
          <p:cNvSpPr txBox="1"/>
          <p:nvPr/>
        </p:nvSpPr>
        <p:spPr>
          <a:xfrm>
            <a:off x="304800" y="990600"/>
            <a:ext cx="8610600" cy="1938992"/>
          </a:xfrm>
          <a:prstGeom prst="rect">
            <a:avLst/>
          </a:prstGeom>
          <a:noFill/>
        </p:spPr>
        <p:txBody>
          <a:bodyPr wrap="square" rtlCol="0">
            <a:spAutoFit/>
          </a:bodyPr>
          <a:lstStyle/>
          <a:p>
            <a:pPr marL="742950" indent="-742950" algn="just">
              <a:buFont typeface="+mj-lt"/>
              <a:buAutoNum type="alphaUcPeriod" startAt="5"/>
            </a:pPr>
            <a:r>
              <a:rPr lang="en-US" sz="4000" i="1" dirty="0" smtClean="0">
                <a:solidFill>
                  <a:schemeClr val="bg1"/>
                </a:solidFill>
              </a:rPr>
              <a:t>The wife maintains a complete confidence in the sovereignty of God in her relationship to her husband.</a:t>
            </a:r>
          </a:p>
        </p:txBody>
      </p:sp>
      <p:sp>
        <p:nvSpPr>
          <p:cNvPr id="7" name="TextBox 6"/>
          <p:cNvSpPr txBox="1"/>
          <p:nvPr/>
        </p:nvSpPr>
        <p:spPr>
          <a:xfrm>
            <a:off x="304800" y="2895600"/>
            <a:ext cx="8610600" cy="1077218"/>
          </a:xfrm>
          <a:prstGeom prst="rect">
            <a:avLst/>
          </a:prstGeom>
          <a:noFill/>
        </p:spPr>
        <p:txBody>
          <a:bodyPr wrap="square" rtlCol="0">
            <a:spAutoFit/>
          </a:bodyPr>
          <a:lstStyle/>
          <a:p>
            <a:pPr algn="just"/>
            <a:r>
              <a:rPr lang="en-US" sz="3200" i="1" dirty="0" smtClean="0">
                <a:solidFill>
                  <a:schemeClr val="bg1"/>
                </a:solidFill>
              </a:rPr>
              <a:t>“Wives</a:t>
            </a:r>
            <a:r>
              <a:rPr lang="en-US" sz="3200" i="1" dirty="0">
                <a:solidFill>
                  <a:schemeClr val="bg1"/>
                </a:solidFill>
              </a:rPr>
              <a:t>, be subject to your own husbands, as to the </a:t>
            </a:r>
            <a:r>
              <a:rPr lang="en-US" sz="3200" i="1" dirty="0" smtClean="0">
                <a:solidFill>
                  <a:schemeClr val="bg1"/>
                </a:solidFill>
              </a:rPr>
              <a:t>Lord” (</a:t>
            </a:r>
            <a:r>
              <a:rPr lang="en-US" sz="3200" i="1" dirty="0">
                <a:solidFill>
                  <a:schemeClr val="bg1"/>
                </a:solidFill>
              </a:rPr>
              <a:t>Ephesians </a:t>
            </a:r>
            <a:r>
              <a:rPr lang="en-US" sz="3200" i="1" dirty="0" smtClean="0">
                <a:solidFill>
                  <a:schemeClr val="bg1"/>
                </a:solidFill>
              </a:rPr>
              <a:t>5:22).</a:t>
            </a:r>
            <a:endParaRPr lang="en-US" sz="3200" i="1" dirty="0">
              <a:solidFill>
                <a:schemeClr val="bg1"/>
              </a:solidFill>
            </a:endParaRPr>
          </a:p>
        </p:txBody>
      </p:sp>
    </p:spTree>
    <p:extLst>
      <p:ext uri="{BB962C8B-B14F-4D97-AF65-F5344CB8AC3E}">
        <p14:creationId xmlns:p14="http://schemas.microsoft.com/office/powerpoint/2010/main" val="412737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childTnLst>
                                </p:cTn>
                              </p:par>
                            </p:childTnLst>
                          </p:cTn>
                        </p:par>
                        <p:par>
                          <p:cTn id="8" fill="hold">
                            <p:stCondLst>
                              <p:cond delay="2000"/>
                            </p:stCondLst>
                            <p:childTnLst>
                              <p:par>
                                <p:cTn id="9" presetID="10" presetClass="entr" presetSubtype="0" fill="hold" grpId="0" nodeType="afterEffect">
                                  <p:stCondLst>
                                    <p:cond delay="27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3999" cy="7086600"/>
          </a:xfrm>
          <a:prstGeom prst="rect">
            <a:avLst/>
          </a:prstGeom>
        </p:spPr>
      </p:pic>
      <p:sp>
        <p:nvSpPr>
          <p:cNvPr id="9" name="TextBox 8"/>
          <p:cNvSpPr txBox="1"/>
          <p:nvPr/>
        </p:nvSpPr>
        <p:spPr>
          <a:xfrm>
            <a:off x="304800" y="76200"/>
            <a:ext cx="8610600" cy="707886"/>
          </a:xfrm>
          <a:prstGeom prst="rect">
            <a:avLst/>
          </a:prstGeom>
          <a:noFill/>
          <a:ln>
            <a:solidFill>
              <a:schemeClr val="tx2">
                <a:lumMod val="20000"/>
                <a:lumOff val="80000"/>
              </a:schemeClr>
            </a:solidFill>
          </a:ln>
        </p:spPr>
        <p:txBody>
          <a:bodyPr wrap="square" rtlCol="0">
            <a:spAutoFit/>
          </a:bodyPr>
          <a:lstStyle/>
          <a:p>
            <a:pPr algn="just"/>
            <a:r>
              <a:rPr lang="en-US" sz="4000" b="1" dirty="0" smtClean="0">
                <a:solidFill>
                  <a:schemeClr val="bg1"/>
                </a:solidFill>
              </a:rPr>
              <a:t>III</a:t>
            </a:r>
            <a:r>
              <a:rPr lang="en-US" sz="4000" b="1" dirty="0" smtClean="0">
                <a:solidFill>
                  <a:schemeClr val="bg1"/>
                </a:solidFill>
              </a:rPr>
              <a:t>. The </a:t>
            </a:r>
            <a:r>
              <a:rPr lang="en-US" sz="4000" b="1" dirty="0" smtClean="0">
                <a:solidFill>
                  <a:schemeClr val="bg1"/>
                </a:solidFill>
              </a:rPr>
              <a:t>perfecting of a wife</a:t>
            </a:r>
            <a:endParaRPr lang="en-US" sz="4000" b="1" dirty="0">
              <a:solidFill>
                <a:schemeClr val="bg1"/>
              </a:solidFill>
            </a:endParaRPr>
          </a:p>
        </p:txBody>
      </p:sp>
      <p:sp>
        <p:nvSpPr>
          <p:cNvPr id="10" name="TextBox 9"/>
          <p:cNvSpPr txBox="1"/>
          <p:nvPr/>
        </p:nvSpPr>
        <p:spPr>
          <a:xfrm>
            <a:off x="304800" y="990600"/>
            <a:ext cx="8610600" cy="1323439"/>
          </a:xfrm>
          <a:prstGeom prst="rect">
            <a:avLst/>
          </a:prstGeom>
          <a:noFill/>
        </p:spPr>
        <p:txBody>
          <a:bodyPr wrap="square" rtlCol="0">
            <a:spAutoFit/>
          </a:bodyPr>
          <a:lstStyle/>
          <a:p>
            <a:pPr marL="742950" indent="-742950" algn="just">
              <a:buFont typeface="+mj-lt"/>
              <a:buAutoNum type="alphaUcPeriod"/>
            </a:pPr>
            <a:r>
              <a:rPr lang="en-US" sz="4000" i="1" dirty="0" smtClean="0">
                <a:solidFill>
                  <a:schemeClr val="bg1"/>
                </a:solidFill>
              </a:rPr>
              <a:t>The husband makes sure that his wife knows he loves her. </a:t>
            </a:r>
          </a:p>
        </p:txBody>
      </p:sp>
      <p:sp>
        <p:nvSpPr>
          <p:cNvPr id="7" name="TextBox 6"/>
          <p:cNvSpPr txBox="1"/>
          <p:nvPr/>
        </p:nvSpPr>
        <p:spPr>
          <a:xfrm>
            <a:off x="304800" y="2362200"/>
            <a:ext cx="8610600" cy="1077218"/>
          </a:xfrm>
          <a:prstGeom prst="rect">
            <a:avLst/>
          </a:prstGeom>
          <a:noFill/>
        </p:spPr>
        <p:txBody>
          <a:bodyPr wrap="square" rtlCol="0">
            <a:spAutoFit/>
          </a:bodyPr>
          <a:lstStyle/>
          <a:p>
            <a:pPr algn="just"/>
            <a:r>
              <a:rPr lang="en-US" sz="3200" i="1" dirty="0" smtClean="0">
                <a:solidFill>
                  <a:schemeClr val="bg1"/>
                </a:solidFill>
              </a:rPr>
              <a:t>“Husbands</a:t>
            </a:r>
            <a:r>
              <a:rPr lang="en-US" sz="3200" i="1" dirty="0">
                <a:solidFill>
                  <a:schemeClr val="bg1"/>
                </a:solidFill>
              </a:rPr>
              <a:t>, love your </a:t>
            </a:r>
            <a:r>
              <a:rPr lang="en-US" sz="3200" i="1" dirty="0" smtClean="0">
                <a:solidFill>
                  <a:schemeClr val="bg1"/>
                </a:solidFill>
              </a:rPr>
              <a:t>wives…” (</a:t>
            </a:r>
            <a:r>
              <a:rPr lang="en-US" sz="3200" i="1" dirty="0">
                <a:solidFill>
                  <a:schemeClr val="bg1"/>
                </a:solidFill>
              </a:rPr>
              <a:t>Ephesians </a:t>
            </a:r>
            <a:r>
              <a:rPr lang="en-US" sz="3200" i="1" dirty="0" smtClean="0">
                <a:solidFill>
                  <a:schemeClr val="bg1"/>
                </a:solidFill>
              </a:rPr>
              <a:t>5:25; and 33).</a:t>
            </a:r>
            <a:endParaRPr lang="en-US" sz="3200" i="1" dirty="0">
              <a:solidFill>
                <a:schemeClr val="bg1"/>
              </a:solidFill>
            </a:endParaRPr>
          </a:p>
        </p:txBody>
      </p:sp>
      <p:sp>
        <p:nvSpPr>
          <p:cNvPr id="6" name="TextBox 5"/>
          <p:cNvSpPr txBox="1"/>
          <p:nvPr/>
        </p:nvSpPr>
        <p:spPr>
          <a:xfrm>
            <a:off x="304800" y="3875782"/>
            <a:ext cx="8610600" cy="1569660"/>
          </a:xfrm>
          <a:prstGeom prst="rect">
            <a:avLst/>
          </a:prstGeom>
          <a:noFill/>
        </p:spPr>
        <p:txBody>
          <a:bodyPr wrap="square" rtlCol="0">
            <a:spAutoFit/>
          </a:bodyPr>
          <a:lstStyle/>
          <a:p>
            <a:pPr algn="just"/>
            <a:r>
              <a:rPr lang="en-US" sz="3200" i="1" dirty="0">
                <a:solidFill>
                  <a:schemeClr val="bg1"/>
                </a:solidFill>
              </a:rPr>
              <a:t>“Little children, let us not love with word or with tongue, but in deed and truth.” </a:t>
            </a:r>
            <a:endParaRPr lang="en-US" sz="3200" i="1" dirty="0" smtClean="0">
              <a:solidFill>
                <a:schemeClr val="bg1"/>
              </a:solidFill>
            </a:endParaRPr>
          </a:p>
          <a:p>
            <a:pPr algn="r"/>
            <a:r>
              <a:rPr lang="en-US" sz="3200" i="1" dirty="0" smtClean="0">
                <a:solidFill>
                  <a:schemeClr val="bg1"/>
                </a:solidFill>
              </a:rPr>
              <a:t>1 John 3:18</a:t>
            </a:r>
            <a:endParaRPr lang="en-US" sz="3200" i="1" dirty="0">
              <a:solidFill>
                <a:schemeClr val="bg1"/>
              </a:solidFill>
            </a:endParaRPr>
          </a:p>
        </p:txBody>
      </p:sp>
    </p:spTree>
    <p:extLst>
      <p:ext uri="{BB962C8B-B14F-4D97-AF65-F5344CB8AC3E}">
        <p14:creationId xmlns:p14="http://schemas.microsoft.com/office/powerpoint/2010/main" val="55209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childTnLst>
                                </p:cTn>
                              </p:par>
                            </p:childTnLst>
                          </p:cTn>
                        </p:par>
                        <p:par>
                          <p:cTn id="8" fill="hold">
                            <p:stCondLst>
                              <p:cond delay="2000"/>
                            </p:stCondLst>
                            <p:childTnLst>
                              <p:par>
                                <p:cTn id="9" presetID="10" presetClass="entr" presetSubtype="0" fill="hold" grpId="0" nodeType="afterEffect">
                                  <p:stCondLst>
                                    <p:cond delay="27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250"/>
                                        <p:tgtEl>
                                          <p:spTgt spid="7"/>
                                        </p:tgtEl>
                                      </p:cBhvr>
                                    </p:animEffect>
                                  </p:childTnLst>
                                </p:cTn>
                              </p:par>
                            </p:childTnLst>
                          </p:cTn>
                        </p:par>
                        <p:par>
                          <p:cTn id="12" fill="hold">
                            <p:stCondLst>
                              <p:cond delay="6000"/>
                            </p:stCondLst>
                            <p:childTnLst>
                              <p:par>
                                <p:cTn id="13" presetID="10" presetClass="entr" presetSubtype="0" fill="hold" grpId="0" nodeType="afterEffect">
                                  <p:stCondLst>
                                    <p:cond delay="575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3999" cy="7086600"/>
          </a:xfrm>
          <a:prstGeom prst="rect">
            <a:avLst/>
          </a:prstGeom>
        </p:spPr>
      </p:pic>
      <p:sp>
        <p:nvSpPr>
          <p:cNvPr id="9" name="TextBox 8"/>
          <p:cNvSpPr txBox="1"/>
          <p:nvPr/>
        </p:nvSpPr>
        <p:spPr>
          <a:xfrm>
            <a:off x="304800" y="76200"/>
            <a:ext cx="8610600" cy="707886"/>
          </a:xfrm>
          <a:prstGeom prst="rect">
            <a:avLst/>
          </a:prstGeom>
          <a:noFill/>
          <a:ln>
            <a:solidFill>
              <a:schemeClr val="tx2">
                <a:lumMod val="20000"/>
                <a:lumOff val="80000"/>
              </a:schemeClr>
            </a:solidFill>
          </a:ln>
        </p:spPr>
        <p:txBody>
          <a:bodyPr wrap="square" rtlCol="0">
            <a:spAutoFit/>
          </a:bodyPr>
          <a:lstStyle/>
          <a:p>
            <a:pPr algn="just"/>
            <a:r>
              <a:rPr lang="en-US" sz="4000" b="1" dirty="0" smtClean="0">
                <a:solidFill>
                  <a:schemeClr val="bg1"/>
                </a:solidFill>
              </a:rPr>
              <a:t>III</a:t>
            </a:r>
            <a:r>
              <a:rPr lang="en-US" sz="4000" b="1" dirty="0" smtClean="0">
                <a:solidFill>
                  <a:schemeClr val="bg1"/>
                </a:solidFill>
              </a:rPr>
              <a:t>. The </a:t>
            </a:r>
            <a:r>
              <a:rPr lang="en-US" sz="4000" b="1" dirty="0" smtClean="0">
                <a:solidFill>
                  <a:schemeClr val="bg1"/>
                </a:solidFill>
              </a:rPr>
              <a:t>perfecting of a wife</a:t>
            </a:r>
            <a:endParaRPr lang="en-US" sz="4000" b="1" dirty="0">
              <a:solidFill>
                <a:schemeClr val="bg1"/>
              </a:solidFill>
            </a:endParaRPr>
          </a:p>
        </p:txBody>
      </p:sp>
      <p:sp>
        <p:nvSpPr>
          <p:cNvPr id="10" name="TextBox 9"/>
          <p:cNvSpPr txBox="1"/>
          <p:nvPr/>
        </p:nvSpPr>
        <p:spPr>
          <a:xfrm>
            <a:off x="304800" y="990600"/>
            <a:ext cx="8610600" cy="1323439"/>
          </a:xfrm>
          <a:prstGeom prst="rect">
            <a:avLst/>
          </a:prstGeom>
          <a:noFill/>
        </p:spPr>
        <p:txBody>
          <a:bodyPr wrap="square" rtlCol="0">
            <a:spAutoFit/>
          </a:bodyPr>
          <a:lstStyle/>
          <a:p>
            <a:pPr marL="742950" indent="-742950" algn="just">
              <a:buFont typeface="+mj-lt"/>
              <a:buAutoNum type="alphaUcPeriod" startAt="2"/>
            </a:pPr>
            <a:r>
              <a:rPr lang="en-US" sz="4000" i="1" dirty="0" smtClean="0">
                <a:solidFill>
                  <a:schemeClr val="bg1"/>
                </a:solidFill>
              </a:rPr>
              <a:t>The husband honors his wife as his helpmeet. </a:t>
            </a:r>
          </a:p>
        </p:txBody>
      </p:sp>
      <p:sp>
        <p:nvSpPr>
          <p:cNvPr id="7" name="TextBox 6"/>
          <p:cNvSpPr txBox="1"/>
          <p:nvPr/>
        </p:nvSpPr>
        <p:spPr>
          <a:xfrm>
            <a:off x="304800" y="2362200"/>
            <a:ext cx="8610600" cy="1077218"/>
          </a:xfrm>
          <a:prstGeom prst="rect">
            <a:avLst/>
          </a:prstGeom>
          <a:noFill/>
        </p:spPr>
        <p:txBody>
          <a:bodyPr wrap="square" rtlCol="0">
            <a:spAutoFit/>
          </a:bodyPr>
          <a:lstStyle/>
          <a:p>
            <a:pPr algn="just"/>
            <a:r>
              <a:rPr lang="en-US" sz="3200" i="1" dirty="0" smtClean="0">
                <a:solidFill>
                  <a:schemeClr val="bg1"/>
                </a:solidFill>
              </a:rPr>
              <a:t>“Husbands</a:t>
            </a:r>
            <a:r>
              <a:rPr lang="en-US" sz="3200" i="1" dirty="0">
                <a:solidFill>
                  <a:schemeClr val="bg1"/>
                </a:solidFill>
              </a:rPr>
              <a:t>, love your </a:t>
            </a:r>
            <a:r>
              <a:rPr lang="en-US" sz="3200" i="1" dirty="0" smtClean="0">
                <a:solidFill>
                  <a:schemeClr val="bg1"/>
                </a:solidFill>
              </a:rPr>
              <a:t>wives…” (</a:t>
            </a:r>
            <a:r>
              <a:rPr lang="en-US" sz="3200" i="1" dirty="0">
                <a:solidFill>
                  <a:schemeClr val="bg1"/>
                </a:solidFill>
              </a:rPr>
              <a:t>Ephesians </a:t>
            </a:r>
            <a:r>
              <a:rPr lang="en-US" sz="3200" i="1" dirty="0" smtClean="0">
                <a:solidFill>
                  <a:schemeClr val="bg1"/>
                </a:solidFill>
              </a:rPr>
              <a:t>5:25; and 33).</a:t>
            </a:r>
            <a:endParaRPr lang="en-US" sz="3200" i="1" dirty="0">
              <a:solidFill>
                <a:schemeClr val="bg1"/>
              </a:solidFill>
            </a:endParaRPr>
          </a:p>
        </p:txBody>
      </p:sp>
      <p:sp>
        <p:nvSpPr>
          <p:cNvPr id="6" name="TextBox 5"/>
          <p:cNvSpPr txBox="1"/>
          <p:nvPr/>
        </p:nvSpPr>
        <p:spPr>
          <a:xfrm>
            <a:off x="304800" y="3617655"/>
            <a:ext cx="8610600" cy="3046988"/>
          </a:xfrm>
          <a:prstGeom prst="rect">
            <a:avLst/>
          </a:prstGeom>
          <a:noFill/>
        </p:spPr>
        <p:txBody>
          <a:bodyPr wrap="square" rtlCol="0">
            <a:spAutoFit/>
          </a:bodyPr>
          <a:lstStyle/>
          <a:p>
            <a:pPr algn="just"/>
            <a:r>
              <a:rPr lang="en-US" sz="3200" i="1" dirty="0">
                <a:solidFill>
                  <a:schemeClr val="bg1"/>
                </a:solidFill>
              </a:rPr>
              <a:t>“…in the same way, live with your wives in an understanding way, as with someone weaker, since she is a woman; and show her honor as a fellow heir of the grace of life, so that your prayers will not be hindered</a:t>
            </a:r>
            <a:r>
              <a:rPr lang="en-US" sz="3200" i="1" dirty="0" smtClean="0">
                <a:solidFill>
                  <a:schemeClr val="bg1"/>
                </a:solidFill>
              </a:rPr>
              <a:t>.”</a:t>
            </a:r>
          </a:p>
          <a:p>
            <a:pPr algn="r"/>
            <a:r>
              <a:rPr lang="en-US" sz="3200" i="1" dirty="0" smtClean="0">
                <a:solidFill>
                  <a:schemeClr val="bg1"/>
                </a:solidFill>
              </a:rPr>
              <a:t>1 Peter 3:7</a:t>
            </a:r>
            <a:endParaRPr lang="en-US" sz="3200" i="1" dirty="0">
              <a:solidFill>
                <a:schemeClr val="bg1"/>
              </a:solidFill>
            </a:endParaRPr>
          </a:p>
        </p:txBody>
      </p:sp>
    </p:spTree>
    <p:extLst>
      <p:ext uri="{BB962C8B-B14F-4D97-AF65-F5344CB8AC3E}">
        <p14:creationId xmlns:p14="http://schemas.microsoft.com/office/powerpoint/2010/main" val="269638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childTnLst>
                                </p:cTn>
                              </p:par>
                            </p:childTnLst>
                          </p:cTn>
                        </p:par>
                        <p:par>
                          <p:cTn id="8" fill="hold">
                            <p:stCondLst>
                              <p:cond delay="2000"/>
                            </p:stCondLst>
                            <p:childTnLst>
                              <p:par>
                                <p:cTn id="9" presetID="10" presetClass="entr" presetSubtype="0" fill="hold" grpId="0" nodeType="afterEffect">
                                  <p:stCondLst>
                                    <p:cond delay="27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250"/>
                                        <p:tgtEl>
                                          <p:spTgt spid="7"/>
                                        </p:tgtEl>
                                      </p:cBhvr>
                                    </p:animEffect>
                                  </p:childTnLst>
                                </p:cTn>
                              </p:par>
                            </p:childTnLst>
                          </p:cTn>
                        </p:par>
                        <p:par>
                          <p:cTn id="12" fill="hold">
                            <p:stCondLst>
                              <p:cond delay="6000"/>
                            </p:stCondLst>
                            <p:childTnLst>
                              <p:par>
                                <p:cTn id="13" presetID="10" presetClass="entr" presetSubtype="0" fill="hold" grpId="0" nodeType="afterEffect">
                                  <p:stCondLst>
                                    <p:cond delay="575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3999" cy="7086600"/>
          </a:xfrm>
          <a:prstGeom prst="rect">
            <a:avLst/>
          </a:prstGeom>
        </p:spPr>
      </p:pic>
      <p:sp>
        <p:nvSpPr>
          <p:cNvPr id="9" name="TextBox 8"/>
          <p:cNvSpPr txBox="1"/>
          <p:nvPr/>
        </p:nvSpPr>
        <p:spPr>
          <a:xfrm>
            <a:off x="304800" y="76200"/>
            <a:ext cx="8610600" cy="707886"/>
          </a:xfrm>
          <a:prstGeom prst="rect">
            <a:avLst/>
          </a:prstGeom>
          <a:noFill/>
          <a:ln>
            <a:solidFill>
              <a:schemeClr val="tx2">
                <a:lumMod val="20000"/>
                <a:lumOff val="80000"/>
              </a:schemeClr>
            </a:solidFill>
          </a:ln>
        </p:spPr>
        <p:txBody>
          <a:bodyPr wrap="square" rtlCol="0">
            <a:spAutoFit/>
          </a:bodyPr>
          <a:lstStyle/>
          <a:p>
            <a:pPr algn="just"/>
            <a:r>
              <a:rPr lang="en-US" sz="4000" b="1" dirty="0" smtClean="0">
                <a:solidFill>
                  <a:schemeClr val="bg1"/>
                </a:solidFill>
              </a:rPr>
              <a:t>III</a:t>
            </a:r>
            <a:r>
              <a:rPr lang="en-US" sz="4000" b="1" dirty="0" smtClean="0">
                <a:solidFill>
                  <a:schemeClr val="bg1"/>
                </a:solidFill>
              </a:rPr>
              <a:t>. The </a:t>
            </a:r>
            <a:r>
              <a:rPr lang="en-US" sz="4000" b="1" dirty="0" smtClean="0">
                <a:solidFill>
                  <a:schemeClr val="bg1"/>
                </a:solidFill>
              </a:rPr>
              <a:t>perfecting of a wife</a:t>
            </a:r>
            <a:endParaRPr lang="en-US" sz="4000" b="1" dirty="0">
              <a:solidFill>
                <a:schemeClr val="bg1"/>
              </a:solidFill>
            </a:endParaRPr>
          </a:p>
        </p:txBody>
      </p:sp>
      <p:sp>
        <p:nvSpPr>
          <p:cNvPr id="10" name="TextBox 9"/>
          <p:cNvSpPr txBox="1"/>
          <p:nvPr/>
        </p:nvSpPr>
        <p:spPr>
          <a:xfrm>
            <a:off x="304800" y="990600"/>
            <a:ext cx="8610600" cy="1323439"/>
          </a:xfrm>
          <a:prstGeom prst="rect">
            <a:avLst/>
          </a:prstGeom>
          <a:noFill/>
        </p:spPr>
        <p:txBody>
          <a:bodyPr wrap="square" rtlCol="0">
            <a:spAutoFit/>
          </a:bodyPr>
          <a:lstStyle/>
          <a:p>
            <a:pPr marL="742950" indent="-742950" algn="just">
              <a:buFont typeface="+mj-lt"/>
              <a:buAutoNum type="alphaUcPeriod" startAt="3"/>
            </a:pPr>
            <a:r>
              <a:rPr lang="en-US" sz="4000" i="1" dirty="0" smtClean="0">
                <a:solidFill>
                  <a:schemeClr val="bg1"/>
                </a:solidFill>
              </a:rPr>
              <a:t>The husband purposely and routinely communicates with his wife.</a:t>
            </a:r>
          </a:p>
        </p:txBody>
      </p:sp>
      <p:sp>
        <p:nvSpPr>
          <p:cNvPr id="7" name="TextBox 6"/>
          <p:cNvSpPr txBox="1"/>
          <p:nvPr/>
        </p:nvSpPr>
        <p:spPr>
          <a:xfrm>
            <a:off x="304800" y="2362200"/>
            <a:ext cx="8610600" cy="1077218"/>
          </a:xfrm>
          <a:prstGeom prst="rect">
            <a:avLst/>
          </a:prstGeom>
          <a:noFill/>
        </p:spPr>
        <p:txBody>
          <a:bodyPr wrap="square" rtlCol="0">
            <a:spAutoFit/>
          </a:bodyPr>
          <a:lstStyle/>
          <a:p>
            <a:pPr algn="just"/>
            <a:r>
              <a:rPr lang="en-US" sz="3200" i="1" dirty="0" smtClean="0">
                <a:solidFill>
                  <a:schemeClr val="bg1"/>
                </a:solidFill>
              </a:rPr>
              <a:t>“Husbands</a:t>
            </a:r>
            <a:r>
              <a:rPr lang="en-US" sz="3200" i="1" dirty="0">
                <a:solidFill>
                  <a:schemeClr val="bg1"/>
                </a:solidFill>
              </a:rPr>
              <a:t>, love your </a:t>
            </a:r>
            <a:r>
              <a:rPr lang="en-US" sz="3200" i="1" dirty="0" smtClean="0">
                <a:solidFill>
                  <a:schemeClr val="bg1"/>
                </a:solidFill>
              </a:rPr>
              <a:t>wives…” (</a:t>
            </a:r>
            <a:r>
              <a:rPr lang="en-US" sz="3200" i="1" dirty="0">
                <a:solidFill>
                  <a:schemeClr val="bg1"/>
                </a:solidFill>
              </a:rPr>
              <a:t>Ephesians </a:t>
            </a:r>
            <a:r>
              <a:rPr lang="en-US" sz="3200" i="1" dirty="0" smtClean="0">
                <a:solidFill>
                  <a:schemeClr val="bg1"/>
                </a:solidFill>
              </a:rPr>
              <a:t>5:25; and 33).</a:t>
            </a:r>
            <a:endParaRPr lang="en-US" sz="3200" i="1" dirty="0">
              <a:solidFill>
                <a:schemeClr val="bg1"/>
              </a:solidFill>
            </a:endParaRPr>
          </a:p>
        </p:txBody>
      </p:sp>
      <p:sp>
        <p:nvSpPr>
          <p:cNvPr id="6" name="TextBox 5"/>
          <p:cNvSpPr txBox="1"/>
          <p:nvPr/>
        </p:nvSpPr>
        <p:spPr>
          <a:xfrm>
            <a:off x="304800" y="3617655"/>
            <a:ext cx="8610600" cy="2062103"/>
          </a:xfrm>
          <a:prstGeom prst="rect">
            <a:avLst/>
          </a:prstGeom>
          <a:noFill/>
        </p:spPr>
        <p:txBody>
          <a:bodyPr wrap="square" rtlCol="0">
            <a:spAutoFit/>
          </a:bodyPr>
          <a:lstStyle/>
          <a:p>
            <a:pPr algn="just"/>
            <a:r>
              <a:rPr lang="en-US" sz="3200" i="1" dirty="0" smtClean="0">
                <a:solidFill>
                  <a:schemeClr val="bg1"/>
                </a:solidFill>
              </a:rPr>
              <a:t>The advice of D. Martyn-Lloyd Jones to husbands:</a:t>
            </a:r>
          </a:p>
          <a:p>
            <a:pPr algn="ctr"/>
            <a:endParaRPr lang="en-US" sz="4800" i="1" dirty="0">
              <a:solidFill>
                <a:schemeClr val="bg1"/>
              </a:solidFill>
            </a:endParaRPr>
          </a:p>
          <a:p>
            <a:pPr algn="ctr"/>
            <a:r>
              <a:rPr lang="en-US" sz="4800" i="1" dirty="0" smtClean="0">
                <a:solidFill>
                  <a:schemeClr val="bg1"/>
                </a:solidFill>
              </a:rPr>
              <a:t>“Make yourself talk!”</a:t>
            </a:r>
            <a:endParaRPr lang="en-US" sz="4800" i="1" dirty="0">
              <a:solidFill>
                <a:schemeClr val="bg1"/>
              </a:solidFill>
            </a:endParaRPr>
          </a:p>
        </p:txBody>
      </p:sp>
    </p:spTree>
    <p:extLst>
      <p:ext uri="{BB962C8B-B14F-4D97-AF65-F5344CB8AC3E}">
        <p14:creationId xmlns:p14="http://schemas.microsoft.com/office/powerpoint/2010/main" val="237013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childTnLst>
                                </p:cTn>
                              </p:par>
                            </p:childTnLst>
                          </p:cTn>
                        </p:par>
                        <p:par>
                          <p:cTn id="8" fill="hold">
                            <p:stCondLst>
                              <p:cond delay="2000"/>
                            </p:stCondLst>
                            <p:childTnLst>
                              <p:par>
                                <p:cTn id="9" presetID="10" presetClass="entr" presetSubtype="0" fill="hold" grpId="0" nodeType="afterEffect">
                                  <p:stCondLst>
                                    <p:cond delay="27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25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3999" cy="7086600"/>
          </a:xfrm>
          <a:prstGeom prst="rect">
            <a:avLst/>
          </a:prstGeom>
        </p:spPr>
      </p:pic>
      <p:sp>
        <p:nvSpPr>
          <p:cNvPr id="9" name="TextBox 8"/>
          <p:cNvSpPr txBox="1"/>
          <p:nvPr/>
        </p:nvSpPr>
        <p:spPr>
          <a:xfrm>
            <a:off x="304800" y="76200"/>
            <a:ext cx="8610600" cy="707886"/>
          </a:xfrm>
          <a:prstGeom prst="rect">
            <a:avLst/>
          </a:prstGeom>
          <a:noFill/>
          <a:ln>
            <a:solidFill>
              <a:schemeClr val="tx2">
                <a:lumMod val="20000"/>
                <a:lumOff val="80000"/>
              </a:schemeClr>
            </a:solidFill>
          </a:ln>
        </p:spPr>
        <p:txBody>
          <a:bodyPr wrap="square" rtlCol="0">
            <a:spAutoFit/>
          </a:bodyPr>
          <a:lstStyle/>
          <a:p>
            <a:pPr algn="just"/>
            <a:r>
              <a:rPr lang="en-US" sz="4000" b="1" dirty="0" smtClean="0">
                <a:solidFill>
                  <a:schemeClr val="bg1"/>
                </a:solidFill>
              </a:rPr>
              <a:t>III</a:t>
            </a:r>
            <a:r>
              <a:rPr lang="en-US" sz="4000" b="1" dirty="0" smtClean="0">
                <a:solidFill>
                  <a:schemeClr val="bg1"/>
                </a:solidFill>
              </a:rPr>
              <a:t>. The </a:t>
            </a:r>
            <a:r>
              <a:rPr lang="en-US" sz="4000" b="1" dirty="0" smtClean="0">
                <a:solidFill>
                  <a:schemeClr val="bg1"/>
                </a:solidFill>
              </a:rPr>
              <a:t>perfecting of a wife</a:t>
            </a:r>
            <a:endParaRPr lang="en-US" sz="4000" b="1" dirty="0">
              <a:solidFill>
                <a:schemeClr val="bg1"/>
              </a:solidFill>
            </a:endParaRPr>
          </a:p>
        </p:txBody>
      </p:sp>
      <p:sp>
        <p:nvSpPr>
          <p:cNvPr id="10" name="TextBox 9"/>
          <p:cNvSpPr txBox="1"/>
          <p:nvPr/>
        </p:nvSpPr>
        <p:spPr>
          <a:xfrm>
            <a:off x="304800" y="990600"/>
            <a:ext cx="8610600" cy="1938992"/>
          </a:xfrm>
          <a:prstGeom prst="rect">
            <a:avLst/>
          </a:prstGeom>
          <a:noFill/>
        </p:spPr>
        <p:txBody>
          <a:bodyPr wrap="square" rtlCol="0">
            <a:spAutoFit/>
          </a:bodyPr>
          <a:lstStyle/>
          <a:p>
            <a:pPr marL="742950" indent="-742950" algn="just">
              <a:buFont typeface="+mj-lt"/>
              <a:buAutoNum type="alphaUcPeriod" startAt="4"/>
            </a:pPr>
            <a:r>
              <a:rPr lang="en-US" sz="4000" i="1" dirty="0" smtClean="0">
                <a:solidFill>
                  <a:schemeClr val="bg1"/>
                </a:solidFill>
              </a:rPr>
              <a:t>The husband devotes his efforts to cleansing, nourishing and cherishing his wife. </a:t>
            </a:r>
          </a:p>
        </p:txBody>
      </p:sp>
      <p:sp>
        <p:nvSpPr>
          <p:cNvPr id="7" name="TextBox 6"/>
          <p:cNvSpPr txBox="1"/>
          <p:nvPr/>
        </p:nvSpPr>
        <p:spPr>
          <a:xfrm>
            <a:off x="304800" y="2961382"/>
            <a:ext cx="8610600" cy="1077218"/>
          </a:xfrm>
          <a:prstGeom prst="rect">
            <a:avLst/>
          </a:prstGeom>
          <a:noFill/>
        </p:spPr>
        <p:txBody>
          <a:bodyPr wrap="square" rtlCol="0">
            <a:spAutoFit/>
          </a:bodyPr>
          <a:lstStyle/>
          <a:p>
            <a:pPr algn="just"/>
            <a:r>
              <a:rPr lang="en-US" sz="3200" i="1" dirty="0" smtClean="0">
                <a:solidFill>
                  <a:schemeClr val="bg1"/>
                </a:solidFill>
              </a:rPr>
              <a:t>“for </a:t>
            </a:r>
            <a:r>
              <a:rPr lang="en-US" sz="3200" i="1" dirty="0">
                <a:solidFill>
                  <a:schemeClr val="bg1"/>
                </a:solidFill>
              </a:rPr>
              <a:t>no one ever hated his own flesh, but nourishes and cherishes </a:t>
            </a:r>
            <a:r>
              <a:rPr lang="en-US" sz="3200" i="1" dirty="0" smtClean="0">
                <a:solidFill>
                  <a:schemeClr val="bg1"/>
                </a:solidFill>
              </a:rPr>
              <a:t>it…” (</a:t>
            </a:r>
            <a:r>
              <a:rPr lang="en-US" sz="3200" i="1" dirty="0">
                <a:solidFill>
                  <a:schemeClr val="bg1"/>
                </a:solidFill>
              </a:rPr>
              <a:t>Ephesians </a:t>
            </a:r>
            <a:r>
              <a:rPr lang="en-US" sz="3200" i="1" dirty="0" smtClean="0">
                <a:solidFill>
                  <a:schemeClr val="bg1"/>
                </a:solidFill>
              </a:rPr>
              <a:t>5:29)</a:t>
            </a:r>
            <a:endParaRPr lang="en-US" sz="3200" i="1" dirty="0">
              <a:solidFill>
                <a:schemeClr val="bg1"/>
              </a:solidFill>
            </a:endParaRPr>
          </a:p>
        </p:txBody>
      </p:sp>
    </p:spTree>
    <p:extLst>
      <p:ext uri="{BB962C8B-B14F-4D97-AF65-F5344CB8AC3E}">
        <p14:creationId xmlns:p14="http://schemas.microsoft.com/office/powerpoint/2010/main" val="314286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childTnLst>
                                </p:cTn>
                              </p:par>
                            </p:childTnLst>
                          </p:cTn>
                        </p:par>
                        <p:par>
                          <p:cTn id="8" fill="hold">
                            <p:stCondLst>
                              <p:cond delay="2000"/>
                            </p:stCondLst>
                            <p:childTnLst>
                              <p:par>
                                <p:cTn id="9" presetID="10" presetClass="entr" presetSubtype="0" fill="hold" grpId="0" nodeType="afterEffect">
                                  <p:stCondLst>
                                    <p:cond delay="27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3999" cy="7086600"/>
          </a:xfrm>
          <a:prstGeom prst="rect">
            <a:avLst/>
          </a:prstGeom>
        </p:spPr>
      </p:pic>
      <p:sp>
        <p:nvSpPr>
          <p:cNvPr id="9" name="TextBox 8"/>
          <p:cNvSpPr txBox="1"/>
          <p:nvPr/>
        </p:nvSpPr>
        <p:spPr>
          <a:xfrm>
            <a:off x="304800" y="76200"/>
            <a:ext cx="8610600" cy="707886"/>
          </a:xfrm>
          <a:prstGeom prst="rect">
            <a:avLst/>
          </a:prstGeom>
          <a:noFill/>
          <a:ln>
            <a:solidFill>
              <a:schemeClr val="tx2">
                <a:lumMod val="20000"/>
                <a:lumOff val="80000"/>
              </a:schemeClr>
            </a:solidFill>
          </a:ln>
        </p:spPr>
        <p:txBody>
          <a:bodyPr wrap="square" rtlCol="0">
            <a:spAutoFit/>
          </a:bodyPr>
          <a:lstStyle/>
          <a:p>
            <a:pPr algn="just"/>
            <a:r>
              <a:rPr lang="en-US" sz="4000" b="1" dirty="0" smtClean="0">
                <a:solidFill>
                  <a:schemeClr val="bg1"/>
                </a:solidFill>
              </a:rPr>
              <a:t>IV. </a:t>
            </a:r>
            <a:r>
              <a:rPr lang="en-US" sz="4000" b="1" dirty="0" smtClean="0">
                <a:solidFill>
                  <a:schemeClr val="bg1"/>
                </a:solidFill>
              </a:rPr>
              <a:t>The </a:t>
            </a:r>
            <a:r>
              <a:rPr lang="en-US" sz="4000" b="1" dirty="0" smtClean="0">
                <a:solidFill>
                  <a:schemeClr val="bg1"/>
                </a:solidFill>
              </a:rPr>
              <a:t>perfect relationship</a:t>
            </a:r>
            <a:endParaRPr lang="en-US" sz="4000" b="1" dirty="0">
              <a:solidFill>
                <a:schemeClr val="bg1"/>
              </a:solidFill>
            </a:endParaRPr>
          </a:p>
        </p:txBody>
      </p:sp>
      <p:sp>
        <p:nvSpPr>
          <p:cNvPr id="10" name="TextBox 9"/>
          <p:cNvSpPr txBox="1"/>
          <p:nvPr/>
        </p:nvSpPr>
        <p:spPr>
          <a:xfrm>
            <a:off x="304800" y="990600"/>
            <a:ext cx="8610600" cy="1323439"/>
          </a:xfrm>
          <a:prstGeom prst="rect">
            <a:avLst/>
          </a:prstGeom>
          <a:noFill/>
        </p:spPr>
        <p:txBody>
          <a:bodyPr wrap="square" rtlCol="0">
            <a:spAutoFit/>
          </a:bodyPr>
          <a:lstStyle/>
          <a:p>
            <a:pPr marL="742950" indent="-742950" algn="just">
              <a:buFont typeface="+mj-lt"/>
              <a:buAutoNum type="alphaUcPeriod"/>
            </a:pPr>
            <a:r>
              <a:rPr lang="en-US" sz="4000" i="1" dirty="0" smtClean="0">
                <a:solidFill>
                  <a:schemeClr val="bg1"/>
                </a:solidFill>
              </a:rPr>
              <a:t>The husband shows his true character by what his wife becomes. </a:t>
            </a:r>
          </a:p>
        </p:txBody>
      </p:sp>
      <p:sp>
        <p:nvSpPr>
          <p:cNvPr id="7" name="TextBox 6"/>
          <p:cNvSpPr txBox="1"/>
          <p:nvPr/>
        </p:nvSpPr>
        <p:spPr>
          <a:xfrm>
            <a:off x="304800" y="2438400"/>
            <a:ext cx="8610600" cy="2062103"/>
          </a:xfrm>
          <a:prstGeom prst="rect">
            <a:avLst/>
          </a:prstGeom>
          <a:noFill/>
        </p:spPr>
        <p:txBody>
          <a:bodyPr wrap="square" rtlCol="0">
            <a:spAutoFit/>
          </a:bodyPr>
          <a:lstStyle/>
          <a:p>
            <a:pPr algn="just"/>
            <a:r>
              <a:rPr lang="en-US" sz="3200" i="1" dirty="0" smtClean="0">
                <a:solidFill>
                  <a:schemeClr val="bg1"/>
                </a:solidFill>
              </a:rPr>
              <a:t>“that </a:t>
            </a:r>
            <a:r>
              <a:rPr lang="en-US" sz="3200" i="1" dirty="0">
                <a:solidFill>
                  <a:schemeClr val="bg1"/>
                </a:solidFill>
              </a:rPr>
              <a:t>He might present to Himself the church in all her glory, having no spot or wrinkle or any such thing; but that she would be holy and blameless</a:t>
            </a:r>
            <a:r>
              <a:rPr lang="en-US" sz="3200" i="1" dirty="0" smtClean="0">
                <a:solidFill>
                  <a:schemeClr val="bg1"/>
                </a:solidFill>
              </a:rPr>
              <a:t>.” (</a:t>
            </a:r>
            <a:r>
              <a:rPr lang="en-US" sz="3200" i="1" dirty="0">
                <a:solidFill>
                  <a:schemeClr val="bg1"/>
                </a:solidFill>
              </a:rPr>
              <a:t>Ephesians </a:t>
            </a:r>
            <a:r>
              <a:rPr lang="en-US" sz="3200" i="1" dirty="0" smtClean="0">
                <a:solidFill>
                  <a:schemeClr val="bg1"/>
                </a:solidFill>
              </a:rPr>
              <a:t>5:27)</a:t>
            </a:r>
            <a:endParaRPr lang="en-US" sz="3200" i="1" dirty="0">
              <a:solidFill>
                <a:schemeClr val="bg1"/>
              </a:solidFill>
            </a:endParaRPr>
          </a:p>
        </p:txBody>
      </p:sp>
    </p:spTree>
    <p:extLst>
      <p:ext uri="{BB962C8B-B14F-4D97-AF65-F5344CB8AC3E}">
        <p14:creationId xmlns:p14="http://schemas.microsoft.com/office/powerpoint/2010/main" val="85574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childTnLst>
                                </p:cTn>
                              </p:par>
                            </p:childTnLst>
                          </p:cTn>
                        </p:par>
                        <p:par>
                          <p:cTn id="8" fill="hold">
                            <p:stCondLst>
                              <p:cond delay="2000"/>
                            </p:stCondLst>
                            <p:childTnLst>
                              <p:par>
                                <p:cTn id="9" presetID="10" presetClass="entr" presetSubtype="0" fill="hold" grpId="0" nodeType="afterEffect">
                                  <p:stCondLst>
                                    <p:cond delay="27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a:t>
            </a:r>
            <a:r>
              <a:rPr lang="en-US" sz="4800" dirty="0" smtClean="0">
                <a:solidFill>
                  <a:schemeClr val="bg1"/>
                </a:solidFill>
              </a:rPr>
              <a:t>5:24-27</a:t>
            </a:r>
            <a:endParaRPr lang="en-US" sz="4800" dirty="0" smtClean="0">
              <a:solidFill>
                <a:schemeClr val="bg1"/>
              </a:solidFill>
            </a:endParaRPr>
          </a:p>
        </p:txBody>
      </p:sp>
      <p:sp>
        <p:nvSpPr>
          <p:cNvPr id="10" name="TextBox 9"/>
          <p:cNvSpPr txBox="1"/>
          <p:nvPr/>
        </p:nvSpPr>
        <p:spPr>
          <a:xfrm>
            <a:off x="304800" y="838200"/>
            <a:ext cx="8610600" cy="6186309"/>
          </a:xfrm>
          <a:prstGeom prst="rect">
            <a:avLst/>
          </a:prstGeom>
          <a:noFill/>
        </p:spPr>
        <p:txBody>
          <a:bodyPr wrap="square" rtlCol="0">
            <a:spAutoFit/>
          </a:bodyPr>
          <a:lstStyle/>
          <a:p>
            <a:pPr algn="just"/>
            <a:r>
              <a:rPr lang="en-US" sz="3600" i="1" dirty="0">
                <a:solidFill>
                  <a:schemeClr val="bg1"/>
                </a:solidFill>
              </a:rPr>
              <a:t>24 But as the church is subject to Christ, so also the wives ought to be to their husbands in everything. 25 Husbands, love your wives, just as Christ also loved the church and gave Himself up for her, 26 so that He might sanctify her, having cleansed her by the washing of water with the word, 27 that He might present to Himself the church in all her glory, having no spot or wrinkle or any such thing; but that she would be holy and blameless. </a:t>
            </a:r>
            <a:endParaRPr lang="en-US" sz="3600" dirty="0">
              <a:solidFill>
                <a:schemeClr val="bg1"/>
              </a:solidFill>
            </a:endParaRPr>
          </a:p>
        </p:txBody>
      </p:sp>
    </p:spTree>
    <p:extLst>
      <p:ext uri="{BB962C8B-B14F-4D97-AF65-F5344CB8AC3E}">
        <p14:creationId xmlns:p14="http://schemas.microsoft.com/office/powerpoint/2010/main" val="229873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3999" cy="7086600"/>
          </a:xfrm>
          <a:prstGeom prst="rect">
            <a:avLst/>
          </a:prstGeom>
        </p:spPr>
      </p:pic>
      <p:sp>
        <p:nvSpPr>
          <p:cNvPr id="9" name="TextBox 8"/>
          <p:cNvSpPr txBox="1"/>
          <p:nvPr/>
        </p:nvSpPr>
        <p:spPr>
          <a:xfrm>
            <a:off x="304800" y="76200"/>
            <a:ext cx="8610600" cy="707886"/>
          </a:xfrm>
          <a:prstGeom prst="rect">
            <a:avLst/>
          </a:prstGeom>
          <a:noFill/>
          <a:ln>
            <a:solidFill>
              <a:schemeClr val="tx2">
                <a:lumMod val="20000"/>
                <a:lumOff val="80000"/>
              </a:schemeClr>
            </a:solidFill>
          </a:ln>
        </p:spPr>
        <p:txBody>
          <a:bodyPr wrap="square" rtlCol="0">
            <a:spAutoFit/>
          </a:bodyPr>
          <a:lstStyle/>
          <a:p>
            <a:pPr algn="just"/>
            <a:r>
              <a:rPr lang="en-US" sz="4000" b="1" dirty="0" smtClean="0">
                <a:solidFill>
                  <a:schemeClr val="bg1"/>
                </a:solidFill>
              </a:rPr>
              <a:t>IV. </a:t>
            </a:r>
            <a:r>
              <a:rPr lang="en-US" sz="4000" b="1" dirty="0" smtClean="0">
                <a:solidFill>
                  <a:schemeClr val="bg1"/>
                </a:solidFill>
              </a:rPr>
              <a:t>The </a:t>
            </a:r>
            <a:r>
              <a:rPr lang="en-US" sz="4000" b="1" dirty="0" smtClean="0">
                <a:solidFill>
                  <a:schemeClr val="bg1"/>
                </a:solidFill>
              </a:rPr>
              <a:t>perfect relationship</a:t>
            </a:r>
            <a:endParaRPr lang="en-US" sz="4000" b="1" dirty="0">
              <a:solidFill>
                <a:schemeClr val="bg1"/>
              </a:solidFill>
            </a:endParaRPr>
          </a:p>
        </p:txBody>
      </p:sp>
      <p:sp>
        <p:nvSpPr>
          <p:cNvPr id="10" name="TextBox 9"/>
          <p:cNvSpPr txBox="1"/>
          <p:nvPr/>
        </p:nvSpPr>
        <p:spPr>
          <a:xfrm>
            <a:off x="304800" y="990600"/>
            <a:ext cx="8610600" cy="1938992"/>
          </a:xfrm>
          <a:prstGeom prst="rect">
            <a:avLst/>
          </a:prstGeom>
          <a:noFill/>
        </p:spPr>
        <p:txBody>
          <a:bodyPr wrap="square" rtlCol="0">
            <a:spAutoFit/>
          </a:bodyPr>
          <a:lstStyle/>
          <a:p>
            <a:pPr marL="742950" indent="-742950" algn="just">
              <a:buFont typeface="+mj-lt"/>
              <a:buAutoNum type="alphaUcPeriod" startAt="2"/>
            </a:pPr>
            <a:r>
              <a:rPr lang="en-US" sz="4000" i="1" dirty="0" smtClean="0">
                <a:solidFill>
                  <a:schemeClr val="bg1"/>
                </a:solidFill>
              </a:rPr>
              <a:t>The husband and wife relationship is to be a testimony of the power of the gospel. </a:t>
            </a:r>
          </a:p>
        </p:txBody>
      </p:sp>
      <p:sp>
        <p:nvSpPr>
          <p:cNvPr id="7" name="TextBox 6"/>
          <p:cNvSpPr txBox="1"/>
          <p:nvPr/>
        </p:nvSpPr>
        <p:spPr>
          <a:xfrm>
            <a:off x="304800" y="2958405"/>
            <a:ext cx="8610600" cy="1384995"/>
          </a:xfrm>
          <a:prstGeom prst="rect">
            <a:avLst/>
          </a:prstGeom>
          <a:noFill/>
        </p:spPr>
        <p:txBody>
          <a:bodyPr wrap="square" rtlCol="0">
            <a:spAutoFit/>
          </a:bodyPr>
          <a:lstStyle/>
          <a:p>
            <a:pPr algn="just"/>
            <a:r>
              <a:rPr lang="en-US" sz="2800" i="1" dirty="0" smtClean="0">
                <a:solidFill>
                  <a:schemeClr val="bg1"/>
                </a:solidFill>
              </a:rPr>
              <a:t>“that </a:t>
            </a:r>
            <a:r>
              <a:rPr lang="en-US" sz="2800" i="1" dirty="0">
                <a:solidFill>
                  <a:schemeClr val="bg1"/>
                </a:solidFill>
              </a:rPr>
              <a:t>He might present to Himself the church in all her glory, having no spot or wrinkle or any such thing; but that she would be holy and blameless</a:t>
            </a:r>
            <a:r>
              <a:rPr lang="en-US" sz="2800" i="1" dirty="0" smtClean="0">
                <a:solidFill>
                  <a:schemeClr val="bg1"/>
                </a:solidFill>
              </a:rPr>
              <a:t>.” (</a:t>
            </a:r>
            <a:r>
              <a:rPr lang="en-US" sz="2800" i="1" dirty="0">
                <a:solidFill>
                  <a:schemeClr val="bg1"/>
                </a:solidFill>
              </a:rPr>
              <a:t>Ephesians </a:t>
            </a:r>
            <a:r>
              <a:rPr lang="en-US" sz="2800" i="1" dirty="0" smtClean="0">
                <a:solidFill>
                  <a:schemeClr val="bg1"/>
                </a:solidFill>
              </a:rPr>
              <a:t>5:27)</a:t>
            </a:r>
            <a:endParaRPr lang="en-US" sz="2800" i="1" dirty="0">
              <a:solidFill>
                <a:schemeClr val="bg1"/>
              </a:solidFill>
            </a:endParaRPr>
          </a:p>
        </p:txBody>
      </p:sp>
      <p:sp>
        <p:nvSpPr>
          <p:cNvPr id="6" name="TextBox 5"/>
          <p:cNvSpPr txBox="1"/>
          <p:nvPr/>
        </p:nvSpPr>
        <p:spPr>
          <a:xfrm>
            <a:off x="304800" y="4558605"/>
            <a:ext cx="8610600" cy="1754326"/>
          </a:xfrm>
          <a:prstGeom prst="rect">
            <a:avLst/>
          </a:prstGeom>
          <a:noFill/>
        </p:spPr>
        <p:txBody>
          <a:bodyPr wrap="square" rtlCol="0">
            <a:spAutoFit/>
          </a:bodyPr>
          <a:lstStyle/>
          <a:p>
            <a:pPr algn="just"/>
            <a:r>
              <a:rPr lang="en-US" sz="3600" i="1" dirty="0" smtClean="0">
                <a:solidFill>
                  <a:schemeClr val="bg1"/>
                </a:solidFill>
              </a:rPr>
              <a:t>“</a:t>
            </a:r>
            <a:r>
              <a:rPr lang="en-US" sz="3600" i="1" dirty="0">
                <a:solidFill>
                  <a:schemeClr val="bg1"/>
                </a:solidFill>
              </a:rPr>
              <a:t>By this all men will know that you are My disciples, if you have love for one another</a:t>
            </a:r>
            <a:r>
              <a:rPr lang="en-US" sz="3600" i="1" dirty="0" smtClean="0">
                <a:solidFill>
                  <a:schemeClr val="bg1"/>
                </a:solidFill>
              </a:rPr>
              <a:t>.”</a:t>
            </a:r>
          </a:p>
          <a:p>
            <a:pPr algn="r"/>
            <a:r>
              <a:rPr lang="en-US" sz="3600" dirty="0" smtClean="0">
                <a:solidFill>
                  <a:schemeClr val="bg1"/>
                </a:solidFill>
              </a:rPr>
              <a:t>(John 13:35)</a:t>
            </a:r>
            <a:endParaRPr lang="en-US" sz="3600" i="1" dirty="0">
              <a:solidFill>
                <a:schemeClr val="bg1"/>
              </a:solidFill>
            </a:endParaRPr>
          </a:p>
        </p:txBody>
      </p:sp>
    </p:spTree>
    <p:extLst>
      <p:ext uri="{BB962C8B-B14F-4D97-AF65-F5344CB8AC3E}">
        <p14:creationId xmlns:p14="http://schemas.microsoft.com/office/powerpoint/2010/main" val="32101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childTnLst>
                                </p:cTn>
                              </p:par>
                            </p:childTnLst>
                          </p:cTn>
                        </p:par>
                        <p:par>
                          <p:cTn id="8" fill="hold">
                            <p:stCondLst>
                              <p:cond delay="2000"/>
                            </p:stCondLst>
                            <p:childTnLst>
                              <p:par>
                                <p:cTn id="9" presetID="10" presetClass="entr" presetSubtype="0" fill="hold" grpId="0" nodeType="afterEffect">
                                  <p:stCondLst>
                                    <p:cond delay="7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250"/>
                                        <p:tgtEl>
                                          <p:spTgt spid="7"/>
                                        </p:tgtEl>
                                      </p:cBhvr>
                                    </p:animEffect>
                                  </p:childTnLst>
                                </p:cTn>
                              </p:par>
                            </p:childTnLst>
                          </p:cTn>
                        </p:par>
                        <p:par>
                          <p:cTn id="12" fill="hold">
                            <p:stCondLst>
                              <p:cond delay="4000"/>
                            </p:stCondLst>
                            <p:childTnLst>
                              <p:par>
                                <p:cTn id="13" presetID="10" presetClass="entr" presetSubtype="0" fill="hold" grpId="0" nodeType="afterEffect">
                                  <p:stCondLst>
                                    <p:cond delay="375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07886"/>
          </a:xfrm>
          <a:prstGeom prst="rect">
            <a:avLst/>
          </a:prstGeom>
          <a:noFill/>
          <a:ln>
            <a:solidFill>
              <a:schemeClr val="tx2">
                <a:lumMod val="20000"/>
                <a:lumOff val="80000"/>
              </a:schemeClr>
            </a:solidFill>
          </a:ln>
        </p:spPr>
        <p:txBody>
          <a:bodyPr wrap="square" rtlCol="0">
            <a:spAutoFit/>
          </a:bodyPr>
          <a:lstStyle/>
          <a:p>
            <a:pPr algn="ctr"/>
            <a:r>
              <a:rPr lang="en-US" sz="4000" dirty="0" smtClean="0">
                <a:solidFill>
                  <a:schemeClr val="bg1"/>
                </a:solidFill>
              </a:rPr>
              <a:t>D. Martyn-Lloyd Jones</a:t>
            </a:r>
            <a:endParaRPr lang="en-US" sz="3600" dirty="0">
              <a:solidFill>
                <a:schemeClr val="bg1"/>
              </a:solidFill>
            </a:endParaRPr>
          </a:p>
        </p:txBody>
      </p:sp>
      <p:sp>
        <p:nvSpPr>
          <p:cNvPr id="10" name="TextBox 9"/>
          <p:cNvSpPr txBox="1"/>
          <p:nvPr/>
        </p:nvSpPr>
        <p:spPr>
          <a:xfrm>
            <a:off x="304800" y="1143000"/>
            <a:ext cx="8610600" cy="4524315"/>
          </a:xfrm>
          <a:prstGeom prst="rect">
            <a:avLst/>
          </a:prstGeom>
          <a:noFill/>
        </p:spPr>
        <p:txBody>
          <a:bodyPr wrap="square" rtlCol="0">
            <a:spAutoFit/>
          </a:bodyPr>
          <a:lstStyle/>
          <a:p>
            <a:pPr algn="just"/>
            <a:r>
              <a:rPr lang="en-US" sz="4800" i="1" dirty="0">
                <a:solidFill>
                  <a:schemeClr val="bg1"/>
                </a:solidFill>
              </a:rPr>
              <a:t>“There is not greater recommendation to the truth and power of the Christian faith, than a Christian husband and wife, a Christian marriage, a Christian home.”</a:t>
            </a:r>
            <a:endParaRPr lang="en-US" sz="4800" dirty="0">
              <a:solidFill>
                <a:schemeClr val="bg1"/>
              </a:solidFill>
            </a:endParaRPr>
          </a:p>
        </p:txBody>
      </p:sp>
    </p:spTree>
    <p:extLst>
      <p:ext uri="{BB962C8B-B14F-4D97-AF65-F5344CB8AC3E}">
        <p14:creationId xmlns:p14="http://schemas.microsoft.com/office/powerpoint/2010/main" val="93564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3999" cy="7086600"/>
          </a:xfrm>
          <a:prstGeom prst="rect">
            <a:avLst/>
          </a:prstGeom>
        </p:spPr>
      </p:pic>
      <p:sp>
        <p:nvSpPr>
          <p:cNvPr id="9" name="TextBox 8"/>
          <p:cNvSpPr txBox="1"/>
          <p:nvPr/>
        </p:nvSpPr>
        <p:spPr>
          <a:xfrm>
            <a:off x="304800" y="76200"/>
            <a:ext cx="8610600" cy="707886"/>
          </a:xfrm>
          <a:prstGeom prst="rect">
            <a:avLst/>
          </a:prstGeom>
          <a:noFill/>
          <a:ln>
            <a:solidFill>
              <a:schemeClr val="tx2">
                <a:lumMod val="20000"/>
                <a:lumOff val="80000"/>
              </a:schemeClr>
            </a:solidFill>
          </a:ln>
        </p:spPr>
        <p:txBody>
          <a:bodyPr wrap="square" rtlCol="0">
            <a:spAutoFit/>
          </a:bodyPr>
          <a:lstStyle/>
          <a:p>
            <a:pPr algn="just"/>
            <a:r>
              <a:rPr lang="en-US" sz="4000" b="1" dirty="0" smtClean="0">
                <a:solidFill>
                  <a:schemeClr val="bg1"/>
                </a:solidFill>
              </a:rPr>
              <a:t>IV. </a:t>
            </a:r>
            <a:r>
              <a:rPr lang="en-US" sz="4000" b="1" dirty="0" smtClean="0">
                <a:solidFill>
                  <a:schemeClr val="bg1"/>
                </a:solidFill>
              </a:rPr>
              <a:t>The </a:t>
            </a:r>
            <a:r>
              <a:rPr lang="en-US" sz="4000" b="1" dirty="0" smtClean="0">
                <a:solidFill>
                  <a:schemeClr val="bg1"/>
                </a:solidFill>
              </a:rPr>
              <a:t>perfect relationship</a:t>
            </a:r>
            <a:endParaRPr lang="en-US" sz="4000" b="1" dirty="0">
              <a:solidFill>
                <a:schemeClr val="bg1"/>
              </a:solidFill>
            </a:endParaRPr>
          </a:p>
        </p:txBody>
      </p:sp>
      <p:sp>
        <p:nvSpPr>
          <p:cNvPr id="10" name="TextBox 9"/>
          <p:cNvSpPr txBox="1"/>
          <p:nvPr/>
        </p:nvSpPr>
        <p:spPr>
          <a:xfrm>
            <a:off x="304800" y="990600"/>
            <a:ext cx="8610600" cy="1938992"/>
          </a:xfrm>
          <a:prstGeom prst="rect">
            <a:avLst/>
          </a:prstGeom>
          <a:noFill/>
        </p:spPr>
        <p:txBody>
          <a:bodyPr wrap="square" rtlCol="0">
            <a:spAutoFit/>
          </a:bodyPr>
          <a:lstStyle/>
          <a:p>
            <a:pPr marL="742950" indent="-742950" algn="just">
              <a:buFont typeface="+mj-lt"/>
              <a:buAutoNum type="alphaUcPeriod" startAt="3"/>
            </a:pPr>
            <a:r>
              <a:rPr lang="en-US" sz="4000" i="1" dirty="0" smtClean="0">
                <a:solidFill>
                  <a:schemeClr val="bg1"/>
                </a:solidFill>
              </a:rPr>
              <a:t>The husband and wife relationship is to be a continually growing experience. </a:t>
            </a:r>
          </a:p>
        </p:txBody>
      </p:sp>
      <p:sp>
        <p:nvSpPr>
          <p:cNvPr id="7" name="TextBox 6"/>
          <p:cNvSpPr txBox="1"/>
          <p:nvPr/>
        </p:nvSpPr>
        <p:spPr>
          <a:xfrm>
            <a:off x="304800" y="2958405"/>
            <a:ext cx="8610600" cy="1384995"/>
          </a:xfrm>
          <a:prstGeom prst="rect">
            <a:avLst/>
          </a:prstGeom>
          <a:noFill/>
        </p:spPr>
        <p:txBody>
          <a:bodyPr wrap="square" rtlCol="0">
            <a:spAutoFit/>
          </a:bodyPr>
          <a:lstStyle/>
          <a:p>
            <a:pPr algn="just"/>
            <a:r>
              <a:rPr lang="en-US" sz="2800" i="1" dirty="0" smtClean="0">
                <a:solidFill>
                  <a:schemeClr val="bg1"/>
                </a:solidFill>
              </a:rPr>
              <a:t>“that </a:t>
            </a:r>
            <a:r>
              <a:rPr lang="en-US" sz="2800" i="1" dirty="0">
                <a:solidFill>
                  <a:schemeClr val="bg1"/>
                </a:solidFill>
              </a:rPr>
              <a:t>He might present to Himself the church in all her glory, having no spot or wrinkle or any such thing; but that she would be holy and blameless</a:t>
            </a:r>
            <a:r>
              <a:rPr lang="en-US" sz="2800" i="1" dirty="0" smtClean="0">
                <a:solidFill>
                  <a:schemeClr val="bg1"/>
                </a:solidFill>
              </a:rPr>
              <a:t>.” (</a:t>
            </a:r>
            <a:r>
              <a:rPr lang="en-US" sz="2800" i="1" dirty="0">
                <a:solidFill>
                  <a:schemeClr val="bg1"/>
                </a:solidFill>
              </a:rPr>
              <a:t>Ephesians </a:t>
            </a:r>
            <a:r>
              <a:rPr lang="en-US" sz="2800" i="1" dirty="0" smtClean="0">
                <a:solidFill>
                  <a:schemeClr val="bg1"/>
                </a:solidFill>
              </a:rPr>
              <a:t>5:27)</a:t>
            </a:r>
            <a:endParaRPr lang="en-US" sz="2800" i="1" dirty="0">
              <a:solidFill>
                <a:schemeClr val="bg1"/>
              </a:solidFill>
            </a:endParaRPr>
          </a:p>
        </p:txBody>
      </p:sp>
      <p:sp>
        <p:nvSpPr>
          <p:cNvPr id="6" name="TextBox 5"/>
          <p:cNvSpPr txBox="1"/>
          <p:nvPr/>
        </p:nvSpPr>
        <p:spPr>
          <a:xfrm>
            <a:off x="304800" y="4558605"/>
            <a:ext cx="8610600" cy="2062103"/>
          </a:xfrm>
          <a:prstGeom prst="rect">
            <a:avLst/>
          </a:prstGeom>
          <a:noFill/>
        </p:spPr>
        <p:txBody>
          <a:bodyPr wrap="square" rtlCol="0">
            <a:spAutoFit/>
          </a:bodyPr>
          <a:lstStyle/>
          <a:p>
            <a:pPr algn="just"/>
            <a:r>
              <a:rPr lang="en-US" sz="3200" dirty="0" smtClean="0">
                <a:solidFill>
                  <a:schemeClr val="bg1"/>
                </a:solidFill>
              </a:rPr>
              <a:t>A marriage is </a:t>
            </a:r>
            <a:r>
              <a:rPr lang="en-US" sz="3200" dirty="0">
                <a:solidFill>
                  <a:schemeClr val="bg1"/>
                </a:solidFill>
              </a:rPr>
              <a:t>either progressively perfecting the </a:t>
            </a:r>
            <a:r>
              <a:rPr lang="en-US" sz="3200" dirty="0" smtClean="0">
                <a:solidFill>
                  <a:schemeClr val="bg1"/>
                </a:solidFill>
              </a:rPr>
              <a:t>husband and wife to </a:t>
            </a:r>
            <a:r>
              <a:rPr lang="en-US" sz="3200" dirty="0">
                <a:solidFill>
                  <a:schemeClr val="bg1"/>
                </a:solidFill>
              </a:rPr>
              <a:t>Christlikeness or it is digressing into something other than what God </a:t>
            </a:r>
            <a:r>
              <a:rPr lang="en-US" sz="3200" dirty="0" smtClean="0">
                <a:solidFill>
                  <a:schemeClr val="bg1"/>
                </a:solidFill>
              </a:rPr>
              <a:t>desires.</a:t>
            </a:r>
            <a:endParaRPr lang="en-US" sz="3200" i="1" dirty="0">
              <a:solidFill>
                <a:schemeClr val="bg1"/>
              </a:solidFill>
            </a:endParaRPr>
          </a:p>
        </p:txBody>
      </p:sp>
    </p:spTree>
    <p:extLst>
      <p:ext uri="{BB962C8B-B14F-4D97-AF65-F5344CB8AC3E}">
        <p14:creationId xmlns:p14="http://schemas.microsoft.com/office/powerpoint/2010/main" val="272136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childTnLst>
                                </p:cTn>
                              </p:par>
                            </p:childTnLst>
                          </p:cTn>
                        </p:par>
                        <p:par>
                          <p:cTn id="8" fill="hold">
                            <p:stCondLst>
                              <p:cond delay="2000"/>
                            </p:stCondLst>
                            <p:childTnLst>
                              <p:par>
                                <p:cTn id="9" presetID="10" presetClass="entr" presetSubtype="0" fill="hold" grpId="0" nodeType="afterEffect">
                                  <p:stCondLst>
                                    <p:cond delay="7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250"/>
                                        <p:tgtEl>
                                          <p:spTgt spid="7"/>
                                        </p:tgtEl>
                                      </p:cBhvr>
                                    </p:animEffect>
                                  </p:childTnLst>
                                </p:cTn>
                              </p:par>
                            </p:childTnLst>
                          </p:cTn>
                        </p:par>
                        <p:par>
                          <p:cTn id="12" fill="hold">
                            <p:stCondLst>
                              <p:cond delay="4000"/>
                            </p:stCondLst>
                            <p:childTnLst>
                              <p:par>
                                <p:cTn id="13" presetID="10" presetClass="entr" presetSubtype="0" fill="hold" grpId="0" nodeType="afterEffect">
                                  <p:stCondLst>
                                    <p:cond delay="375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Questions</a:t>
            </a:r>
            <a:endParaRPr lang="en-US" sz="4800" dirty="0">
              <a:solidFill>
                <a:schemeClr val="bg1"/>
              </a:solidFill>
            </a:endParaRPr>
          </a:p>
        </p:txBody>
      </p:sp>
      <p:sp>
        <p:nvSpPr>
          <p:cNvPr id="10" name="TextBox 9"/>
          <p:cNvSpPr txBox="1"/>
          <p:nvPr/>
        </p:nvSpPr>
        <p:spPr>
          <a:xfrm>
            <a:off x="304800" y="914400"/>
            <a:ext cx="8610600" cy="6186309"/>
          </a:xfrm>
          <a:prstGeom prst="rect">
            <a:avLst/>
          </a:prstGeom>
          <a:noFill/>
        </p:spPr>
        <p:txBody>
          <a:bodyPr wrap="square" rtlCol="0">
            <a:spAutoFit/>
          </a:bodyPr>
          <a:lstStyle/>
          <a:p>
            <a:pPr marL="571500" lvl="0" indent="-571500" algn="just">
              <a:buFont typeface="Wingdings" panose="05000000000000000000" pitchFamily="2" charset="2"/>
              <a:buChar char="§"/>
            </a:pPr>
            <a:r>
              <a:rPr lang="en-US" sz="3500" dirty="0">
                <a:solidFill>
                  <a:schemeClr val="bg1"/>
                </a:solidFill>
              </a:rPr>
              <a:t>To Husbands: How can I become more like Christ, loving my wife like He did the Church?</a:t>
            </a:r>
            <a:r>
              <a:rPr lang="en-US" sz="3500" b="1" i="1" baseline="30000" dirty="0">
                <a:solidFill>
                  <a:schemeClr val="bg1"/>
                </a:solidFill>
              </a:rPr>
              <a:t> </a:t>
            </a:r>
            <a:endParaRPr lang="en-US" sz="3500" dirty="0">
              <a:solidFill>
                <a:schemeClr val="bg1"/>
              </a:solidFill>
            </a:endParaRPr>
          </a:p>
          <a:p>
            <a:pPr marL="571500" lvl="0" indent="-571500" algn="just">
              <a:buFont typeface="Wingdings" panose="05000000000000000000" pitchFamily="2" charset="2"/>
              <a:buChar char="§"/>
            </a:pPr>
            <a:r>
              <a:rPr lang="en-US" sz="3500" dirty="0">
                <a:solidFill>
                  <a:schemeClr val="bg1"/>
                </a:solidFill>
              </a:rPr>
              <a:t>To Wives: How can I show increasing respect and honor to my husband, even as the Church does to Christ?</a:t>
            </a:r>
            <a:r>
              <a:rPr lang="en-US" sz="3500" b="1" i="1" baseline="30000" dirty="0">
                <a:solidFill>
                  <a:schemeClr val="bg1"/>
                </a:solidFill>
              </a:rPr>
              <a:t> </a:t>
            </a:r>
            <a:endParaRPr lang="en-US" sz="3500" dirty="0">
              <a:solidFill>
                <a:schemeClr val="bg1"/>
              </a:solidFill>
            </a:endParaRPr>
          </a:p>
          <a:p>
            <a:pPr marL="571500" lvl="0" indent="-571500" algn="just">
              <a:buFont typeface="Wingdings" panose="05000000000000000000" pitchFamily="2" charset="2"/>
              <a:buChar char="§"/>
            </a:pPr>
            <a:r>
              <a:rPr lang="en-US" sz="3500" dirty="0">
                <a:solidFill>
                  <a:schemeClr val="bg1"/>
                </a:solidFill>
              </a:rPr>
              <a:t>To Husbands and Wives: How can I encourage my wife/my husband in these things</a:t>
            </a:r>
            <a:r>
              <a:rPr lang="en-US" sz="3500" dirty="0" smtClean="0">
                <a:solidFill>
                  <a:schemeClr val="bg1"/>
                </a:solidFill>
              </a:rPr>
              <a:t>?</a:t>
            </a:r>
          </a:p>
          <a:p>
            <a:pPr marL="571500" lvl="0" indent="-571500" algn="just">
              <a:buFont typeface="Wingdings" panose="05000000000000000000" pitchFamily="2" charset="2"/>
              <a:buChar char="§"/>
            </a:pPr>
            <a:r>
              <a:rPr lang="en-US" sz="3500" dirty="0" smtClean="0">
                <a:solidFill>
                  <a:schemeClr val="bg1"/>
                </a:solidFill>
              </a:rPr>
              <a:t>To all: How might I encourage married couples to better model these things?</a:t>
            </a:r>
            <a:endParaRPr lang="en-US" sz="3500" dirty="0">
              <a:solidFill>
                <a:schemeClr val="bg1"/>
              </a:solidFill>
            </a:endParaRPr>
          </a:p>
        </p:txBody>
      </p:sp>
    </p:spTree>
    <p:extLst>
      <p:ext uri="{BB962C8B-B14F-4D97-AF65-F5344CB8AC3E}">
        <p14:creationId xmlns:p14="http://schemas.microsoft.com/office/powerpoint/2010/main" val="33994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75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175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175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artisticTexturizer trans="77000"/>
                    </a14:imgEffect>
                  </a14:imgLayer>
                </a14:imgProps>
              </a:ext>
              <a:ext uri="{28A0092B-C50C-407E-A947-70E740481C1C}">
                <a14:useLocalDpi xmlns:a14="http://schemas.microsoft.com/office/drawing/2010/main" val="0"/>
              </a:ext>
            </a:extLst>
          </a:blip>
          <a:stretch>
            <a:fillRect/>
          </a:stretch>
        </p:blipFill>
        <p:spPr>
          <a:xfrm>
            <a:off x="213320" y="1066800"/>
            <a:ext cx="8778279" cy="4878215"/>
          </a:xfrm>
          <a:prstGeom prst="rect">
            <a:avLst/>
          </a:prstGeom>
          <a:effectLst>
            <a:glow rad="228600">
              <a:schemeClr val="accent5">
                <a:satMod val="175000"/>
                <a:alpha val="40000"/>
              </a:schemeClr>
            </a:glow>
            <a:softEdge rad="635000"/>
          </a:effectLst>
        </p:spPr>
      </p:pic>
    </p:spTree>
    <p:extLst>
      <p:ext uri="{BB962C8B-B14F-4D97-AF65-F5344CB8AC3E}">
        <p14:creationId xmlns:p14="http://schemas.microsoft.com/office/powerpoint/2010/main" val="555660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4117554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Thought</a:t>
            </a:r>
            <a:endParaRPr lang="en-US" sz="4800" dirty="0">
              <a:solidFill>
                <a:schemeClr val="bg1"/>
              </a:solidFill>
            </a:endParaRPr>
          </a:p>
        </p:txBody>
      </p:sp>
      <p:sp>
        <p:nvSpPr>
          <p:cNvPr id="10" name="TextBox 9"/>
          <p:cNvSpPr txBox="1"/>
          <p:nvPr/>
        </p:nvSpPr>
        <p:spPr>
          <a:xfrm>
            <a:off x="304800" y="1219200"/>
            <a:ext cx="8610600" cy="2800767"/>
          </a:xfrm>
          <a:prstGeom prst="rect">
            <a:avLst/>
          </a:prstGeom>
          <a:noFill/>
        </p:spPr>
        <p:txBody>
          <a:bodyPr wrap="square" rtlCol="0">
            <a:spAutoFit/>
          </a:bodyPr>
          <a:lstStyle/>
          <a:p>
            <a:pPr algn="just"/>
            <a:r>
              <a:rPr lang="en-US" sz="4400" i="1" dirty="0">
                <a:solidFill>
                  <a:schemeClr val="bg1"/>
                </a:solidFill>
              </a:rPr>
              <a:t>At the core of </a:t>
            </a:r>
            <a:r>
              <a:rPr lang="en-US" sz="4400" i="1" dirty="0" smtClean="0">
                <a:solidFill>
                  <a:schemeClr val="bg1"/>
                </a:solidFill>
              </a:rPr>
              <a:t>these </a:t>
            </a:r>
            <a:r>
              <a:rPr lang="en-US" sz="4400" i="1" dirty="0">
                <a:solidFill>
                  <a:schemeClr val="bg1"/>
                </a:solidFill>
              </a:rPr>
              <a:t>verses is the kind of relationship every believer in Christ is to be actively engaged in as the “bride of </a:t>
            </a:r>
            <a:r>
              <a:rPr lang="en-US" sz="4400" i="1" dirty="0" smtClean="0">
                <a:solidFill>
                  <a:schemeClr val="bg1"/>
                </a:solidFill>
              </a:rPr>
              <a:t>Christ.”</a:t>
            </a:r>
            <a:r>
              <a:rPr lang="en-US" sz="4400" dirty="0" smtClean="0">
                <a:solidFill>
                  <a:schemeClr val="bg1"/>
                </a:solidFill>
              </a:rPr>
              <a:t> </a:t>
            </a:r>
            <a:endParaRPr lang="en-US" sz="4400" i="1" dirty="0">
              <a:solidFill>
                <a:schemeClr val="bg1"/>
              </a:solidFill>
            </a:endParaRPr>
          </a:p>
        </p:txBody>
      </p:sp>
    </p:spTree>
    <p:extLst>
      <p:ext uri="{BB962C8B-B14F-4D97-AF65-F5344CB8AC3E}">
        <p14:creationId xmlns:p14="http://schemas.microsoft.com/office/powerpoint/2010/main" val="98991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a:t>
            </a:r>
            <a:r>
              <a:rPr lang="en-US" sz="4800" dirty="0" smtClean="0">
                <a:solidFill>
                  <a:schemeClr val="bg1"/>
                </a:solidFill>
              </a:rPr>
              <a:t>5:25b-27</a:t>
            </a:r>
            <a:endParaRPr lang="en-US" sz="4800" dirty="0" smtClean="0">
              <a:solidFill>
                <a:schemeClr val="bg1"/>
              </a:solidFill>
            </a:endParaRPr>
          </a:p>
        </p:txBody>
      </p:sp>
      <p:sp>
        <p:nvSpPr>
          <p:cNvPr id="10" name="TextBox 9"/>
          <p:cNvSpPr txBox="1"/>
          <p:nvPr/>
        </p:nvSpPr>
        <p:spPr>
          <a:xfrm>
            <a:off x="304800" y="838200"/>
            <a:ext cx="8610600" cy="5632311"/>
          </a:xfrm>
          <a:prstGeom prst="rect">
            <a:avLst/>
          </a:prstGeom>
          <a:noFill/>
        </p:spPr>
        <p:txBody>
          <a:bodyPr wrap="square" rtlCol="0">
            <a:spAutoFit/>
          </a:bodyPr>
          <a:lstStyle/>
          <a:p>
            <a:pPr algn="just"/>
            <a:r>
              <a:rPr lang="en-US" sz="4000" i="1" dirty="0" smtClean="0">
                <a:solidFill>
                  <a:schemeClr val="bg1"/>
                </a:solidFill>
              </a:rPr>
              <a:t>25b just </a:t>
            </a:r>
            <a:r>
              <a:rPr lang="en-US" sz="4000" i="1" dirty="0">
                <a:solidFill>
                  <a:schemeClr val="bg1"/>
                </a:solidFill>
              </a:rPr>
              <a:t>as Christ also loved the church and gave Himself up for her, 26 so that He might sanctify her, having cleansed her by the washing of water with the word, 27 that He might present to Himself the church in all her glory, having no spot or wrinkle or any such thing; but that she would be holy and blameless. </a:t>
            </a:r>
            <a:endParaRPr lang="en-US" sz="4000" dirty="0">
              <a:solidFill>
                <a:schemeClr val="bg1"/>
              </a:solidFill>
            </a:endParaRPr>
          </a:p>
        </p:txBody>
      </p:sp>
    </p:spTree>
    <p:extLst>
      <p:ext uri="{BB962C8B-B14F-4D97-AF65-F5344CB8AC3E}">
        <p14:creationId xmlns:p14="http://schemas.microsoft.com/office/powerpoint/2010/main" val="133524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Hebrews 12:14-16</a:t>
            </a:r>
            <a:endParaRPr lang="en-US" sz="4800" dirty="0" smtClean="0">
              <a:solidFill>
                <a:schemeClr val="bg1"/>
              </a:solidFill>
            </a:endParaRPr>
          </a:p>
        </p:txBody>
      </p:sp>
      <p:sp>
        <p:nvSpPr>
          <p:cNvPr id="10" name="TextBox 9"/>
          <p:cNvSpPr txBox="1"/>
          <p:nvPr/>
        </p:nvSpPr>
        <p:spPr>
          <a:xfrm>
            <a:off x="304800" y="838200"/>
            <a:ext cx="8610600" cy="5632311"/>
          </a:xfrm>
          <a:prstGeom prst="rect">
            <a:avLst/>
          </a:prstGeom>
          <a:noFill/>
        </p:spPr>
        <p:txBody>
          <a:bodyPr wrap="square" rtlCol="0">
            <a:spAutoFit/>
          </a:bodyPr>
          <a:lstStyle/>
          <a:p>
            <a:pPr algn="just"/>
            <a:r>
              <a:rPr lang="en-US" sz="4000" i="1" dirty="0">
                <a:solidFill>
                  <a:schemeClr val="bg1"/>
                </a:solidFill>
              </a:rPr>
              <a:t>“14 Pursue peace with all men, and the sanctification without which no one will see the Lord. 15 See to it that no one comes short of the grace of God; that no root of bitterness springing up causes trouble, and by it many be defiled; 16 that there be no immoral or godless person like Esau, who sold his own birthright for a single meal.” </a:t>
            </a:r>
            <a:endParaRPr lang="en-US" sz="4000" dirty="0">
              <a:solidFill>
                <a:schemeClr val="bg1"/>
              </a:solidFill>
            </a:endParaRPr>
          </a:p>
        </p:txBody>
      </p:sp>
    </p:spTree>
    <p:extLst>
      <p:ext uri="{BB962C8B-B14F-4D97-AF65-F5344CB8AC3E}">
        <p14:creationId xmlns:p14="http://schemas.microsoft.com/office/powerpoint/2010/main" val="243230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Big Idea of Ephesians </a:t>
            </a:r>
            <a:r>
              <a:rPr lang="en-US" sz="4800" dirty="0" smtClean="0">
                <a:solidFill>
                  <a:schemeClr val="bg1"/>
                </a:solidFill>
              </a:rPr>
              <a:t>5:24-27</a:t>
            </a:r>
            <a:endParaRPr lang="en-US" sz="4800" dirty="0">
              <a:solidFill>
                <a:schemeClr val="bg1"/>
              </a:solidFill>
            </a:endParaRPr>
          </a:p>
        </p:txBody>
      </p:sp>
      <p:sp>
        <p:nvSpPr>
          <p:cNvPr id="10" name="TextBox 9"/>
          <p:cNvSpPr txBox="1"/>
          <p:nvPr/>
        </p:nvSpPr>
        <p:spPr>
          <a:xfrm>
            <a:off x="304800" y="1219200"/>
            <a:ext cx="8610600" cy="3477875"/>
          </a:xfrm>
          <a:prstGeom prst="rect">
            <a:avLst/>
          </a:prstGeom>
          <a:noFill/>
        </p:spPr>
        <p:txBody>
          <a:bodyPr wrap="square" rtlCol="0">
            <a:spAutoFit/>
          </a:bodyPr>
          <a:lstStyle/>
          <a:p>
            <a:pPr algn="just"/>
            <a:r>
              <a:rPr lang="en-US" sz="4400" i="1" dirty="0">
                <a:solidFill>
                  <a:schemeClr val="bg1"/>
                </a:solidFill>
              </a:rPr>
              <a:t>Husbands and wives, as believers in Christ, are to be pursuing the perfection of Christ for themselves and for one another, thus modeling mutual sanctification.</a:t>
            </a:r>
            <a:endParaRPr lang="en-US" sz="4400" i="1" dirty="0">
              <a:solidFill>
                <a:schemeClr val="bg1"/>
              </a:solidFill>
            </a:endParaRPr>
          </a:p>
        </p:txBody>
      </p:sp>
    </p:spTree>
    <p:extLst>
      <p:ext uri="{BB962C8B-B14F-4D97-AF65-F5344CB8AC3E}">
        <p14:creationId xmlns:p14="http://schemas.microsoft.com/office/powerpoint/2010/main" val="413980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07886"/>
          </a:xfrm>
          <a:prstGeom prst="rect">
            <a:avLst/>
          </a:prstGeom>
          <a:noFill/>
          <a:ln>
            <a:solidFill>
              <a:schemeClr val="tx2">
                <a:lumMod val="20000"/>
                <a:lumOff val="80000"/>
              </a:schemeClr>
            </a:solidFill>
          </a:ln>
        </p:spPr>
        <p:txBody>
          <a:bodyPr wrap="square" rtlCol="0">
            <a:spAutoFit/>
          </a:bodyPr>
          <a:lstStyle/>
          <a:p>
            <a:pPr algn="just"/>
            <a:r>
              <a:rPr lang="en-US" sz="4000" b="1" dirty="0" smtClean="0">
                <a:solidFill>
                  <a:schemeClr val="bg1"/>
                </a:solidFill>
              </a:rPr>
              <a:t>I. The </a:t>
            </a:r>
            <a:r>
              <a:rPr lang="en-US" sz="4000" b="1" dirty="0" smtClean="0">
                <a:solidFill>
                  <a:schemeClr val="bg1"/>
                </a:solidFill>
              </a:rPr>
              <a:t>perfecting of the married couple</a:t>
            </a:r>
            <a:endParaRPr lang="en-US" sz="4000" b="1" dirty="0">
              <a:solidFill>
                <a:schemeClr val="bg1"/>
              </a:solidFill>
            </a:endParaRPr>
          </a:p>
        </p:txBody>
      </p:sp>
      <p:sp>
        <p:nvSpPr>
          <p:cNvPr id="10" name="TextBox 9"/>
          <p:cNvSpPr txBox="1"/>
          <p:nvPr/>
        </p:nvSpPr>
        <p:spPr>
          <a:xfrm>
            <a:off x="304800" y="990600"/>
            <a:ext cx="8610600" cy="2062103"/>
          </a:xfrm>
          <a:prstGeom prst="rect">
            <a:avLst/>
          </a:prstGeom>
          <a:noFill/>
        </p:spPr>
        <p:txBody>
          <a:bodyPr wrap="square" rtlCol="0">
            <a:spAutoFit/>
          </a:bodyPr>
          <a:lstStyle/>
          <a:p>
            <a:pPr algn="just"/>
            <a:r>
              <a:rPr lang="en-US" sz="3200" i="1" dirty="0" smtClean="0">
                <a:solidFill>
                  <a:schemeClr val="bg1"/>
                </a:solidFill>
              </a:rPr>
              <a:t>that </a:t>
            </a:r>
            <a:r>
              <a:rPr lang="en-US" sz="3200" i="1" dirty="0">
                <a:solidFill>
                  <a:schemeClr val="bg1"/>
                </a:solidFill>
              </a:rPr>
              <a:t>He might present to Himself the church in all her glory, having no spot or wrinkle or any such thing; but that she would be holy and blameless</a:t>
            </a:r>
            <a:r>
              <a:rPr lang="en-US" sz="3200" i="1" dirty="0" smtClean="0">
                <a:solidFill>
                  <a:schemeClr val="bg1"/>
                </a:solidFill>
              </a:rPr>
              <a:t>.</a:t>
            </a:r>
          </a:p>
          <a:p>
            <a:pPr algn="r"/>
            <a:r>
              <a:rPr lang="en-US" sz="3200" i="1" dirty="0" smtClean="0">
                <a:solidFill>
                  <a:schemeClr val="bg1"/>
                </a:solidFill>
              </a:rPr>
              <a:t>Ephesians 5:27 </a:t>
            </a:r>
            <a:endParaRPr lang="en-US" sz="3200" dirty="0">
              <a:solidFill>
                <a:schemeClr val="bg1"/>
              </a:solidFill>
            </a:endParaRPr>
          </a:p>
        </p:txBody>
      </p:sp>
      <p:sp>
        <p:nvSpPr>
          <p:cNvPr id="6" name="TextBox 5"/>
          <p:cNvSpPr txBox="1"/>
          <p:nvPr/>
        </p:nvSpPr>
        <p:spPr>
          <a:xfrm>
            <a:off x="304800" y="3576697"/>
            <a:ext cx="8610600" cy="2554545"/>
          </a:xfrm>
          <a:prstGeom prst="rect">
            <a:avLst/>
          </a:prstGeom>
          <a:noFill/>
        </p:spPr>
        <p:txBody>
          <a:bodyPr wrap="square" rtlCol="0">
            <a:spAutoFit/>
          </a:bodyPr>
          <a:lstStyle/>
          <a:p>
            <a:pPr algn="just"/>
            <a:r>
              <a:rPr lang="en-US" sz="3200" i="1" dirty="0">
                <a:solidFill>
                  <a:schemeClr val="bg1"/>
                </a:solidFill>
              </a:rPr>
              <a:t>“8 For man does not originate from woman, but woman from man; 9 for indeed man was not created for the woman's sake, but woman for the man's sake.”</a:t>
            </a:r>
            <a:r>
              <a:rPr lang="en-US" sz="3200" dirty="0">
                <a:solidFill>
                  <a:schemeClr val="bg1"/>
                </a:solidFill>
              </a:rPr>
              <a:t> </a:t>
            </a:r>
            <a:endParaRPr lang="en-US" sz="3200" dirty="0" smtClean="0">
              <a:solidFill>
                <a:schemeClr val="bg1"/>
              </a:solidFill>
            </a:endParaRPr>
          </a:p>
          <a:p>
            <a:pPr algn="r"/>
            <a:r>
              <a:rPr lang="en-US" sz="3200" i="1" dirty="0" smtClean="0">
                <a:solidFill>
                  <a:schemeClr val="bg1"/>
                </a:solidFill>
              </a:rPr>
              <a:t>1 Corinthians 11:8-9</a:t>
            </a:r>
            <a:endParaRPr lang="en-US" sz="3200" i="1" dirty="0">
              <a:solidFill>
                <a:schemeClr val="bg1"/>
              </a:solidFill>
            </a:endParaRPr>
          </a:p>
        </p:txBody>
      </p:sp>
    </p:spTree>
    <p:extLst>
      <p:ext uri="{BB962C8B-B14F-4D97-AF65-F5344CB8AC3E}">
        <p14:creationId xmlns:p14="http://schemas.microsoft.com/office/powerpoint/2010/main" val="334692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646331"/>
          </a:xfrm>
          <a:prstGeom prst="rect">
            <a:avLst/>
          </a:prstGeom>
          <a:noFill/>
          <a:ln>
            <a:solidFill>
              <a:schemeClr val="tx2">
                <a:lumMod val="20000"/>
                <a:lumOff val="80000"/>
              </a:schemeClr>
            </a:solidFill>
          </a:ln>
        </p:spPr>
        <p:txBody>
          <a:bodyPr wrap="square" rtlCol="0">
            <a:spAutoFit/>
          </a:bodyPr>
          <a:lstStyle/>
          <a:p>
            <a:pPr algn="ctr"/>
            <a:r>
              <a:rPr lang="en-US" sz="3600" dirty="0" smtClean="0">
                <a:solidFill>
                  <a:schemeClr val="bg1"/>
                </a:solidFill>
              </a:rPr>
              <a:t>The “wrong ways” to perfect your spouse</a:t>
            </a:r>
            <a:endParaRPr lang="en-US" sz="3600" dirty="0">
              <a:solidFill>
                <a:schemeClr val="bg1"/>
              </a:solidFill>
            </a:endParaRPr>
          </a:p>
        </p:txBody>
      </p:sp>
      <p:sp>
        <p:nvSpPr>
          <p:cNvPr id="10" name="TextBox 9"/>
          <p:cNvSpPr txBox="1"/>
          <p:nvPr/>
        </p:nvSpPr>
        <p:spPr>
          <a:xfrm>
            <a:off x="304800" y="812423"/>
            <a:ext cx="8610600" cy="5816977"/>
          </a:xfrm>
          <a:prstGeom prst="rect">
            <a:avLst/>
          </a:prstGeom>
          <a:noFill/>
        </p:spPr>
        <p:txBody>
          <a:bodyPr wrap="square" rtlCol="0">
            <a:spAutoFit/>
          </a:bodyPr>
          <a:lstStyle/>
          <a:p>
            <a:pPr marL="457200" lvl="0" indent="-457200" algn="just">
              <a:buFont typeface="Wingdings" panose="05000000000000000000" pitchFamily="2" charset="2"/>
              <a:buChar char="§"/>
            </a:pPr>
            <a:r>
              <a:rPr lang="en-US" sz="3100" dirty="0">
                <a:solidFill>
                  <a:schemeClr val="bg1"/>
                </a:solidFill>
              </a:rPr>
              <a:t>Having a critical attitude toward them (privately or publically).</a:t>
            </a:r>
          </a:p>
          <a:p>
            <a:pPr marL="457200" lvl="0" indent="-457200" algn="just">
              <a:buFont typeface="Wingdings" panose="05000000000000000000" pitchFamily="2" charset="2"/>
              <a:buChar char="§"/>
            </a:pPr>
            <a:r>
              <a:rPr lang="en-US" sz="3100" dirty="0">
                <a:solidFill>
                  <a:schemeClr val="bg1"/>
                </a:solidFill>
              </a:rPr>
              <a:t>Being silent about their faults and sins.</a:t>
            </a:r>
          </a:p>
          <a:p>
            <a:pPr marL="457200" lvl="0" indent="-457200" algn="just">
              <a:buFont typeface="Wingdings" panose="05000000000000000000" pitchFamily="2" charset="2"/>
              <a:buChar char="§"/>
            </a:pPr>
            <a:r>
              <a:rPr lang="en-US" sz="3100" dirty="0">
                <a:solidFill>
                  <a:schemeClr val="bg1"/>
                </a:solidFill>
              </a:rPr>
              <a:t>Comparing them to other people.</a:t>
            </a:r>
          </a:p>
          <a:p>
            <a:pPr marL="457200" lvl="0" indent="-457200" algn="just">
              <a:buFont typeface="Wingdings" panose="05000000000000000000" pitchFamily="2" charset="2"/>
              <a:buChar char="§"/>
            </a:pPr>
            <a:r>
              <a:rPr lang="en-US" sz="3100" dirty="0">
                <a:solidFill>
                  <a:schemeClr val="bg1"/>
                </a:solidFill>
              </a:rPr>
              <a:t>Nagging them about something.</a:t>
            </a:r>
          </a:p>
          <a:p>
            <a:pPr marL="457200" lvl="0" indent="-457200" algn="just">
              <a:buFont typeface="Wingdings" panose="05000000000000000000" pitchFamily="2" charset="2"/>
              <a:buChar char="§"/>
            </a:pPr>
            <a:r>
              <a:rPr lang="en-US" sz="3100" dirty="0">
                <a:solidFill>
                  <a:schemeClr val="bg1"/>
                </a:solidFill>
              </a:rPr>
              <a:t>Manipulating them, bribing them with affection or other “favors” when they do what you want them to do.</a:t>
            </a:r>
          </a:p>
          <a:p>
            <a:pPr marL="457200" lvl="0" indent="-457200" algn="just">
              <a:buFont typeface="Wingdings" panose="05000000000000000000" pitchFamily="2" charset="2"/>
              <a:buChar char="§"/>
            </a:pPr>
            <a:r>
              <a:rPr lang="en-US" sz="3100" dirty="0">
                <a:solidFill>
                  <a:schemeClr val="bg1"/>
                </a:solidFill>
              </a:rPr>
              <a:t>Being passive-aggressive (giving them the “silent treatment”; the cold-shoulder; sulking around or withdrawing; crying to forge sympathy, finding things about which to be or remain angry about).</a:t>
            </a:r>
          </a:p>
        </p:txBody>
      </p:sp>
    </p:spTree>
    <p:extLst>
      <p:ext uri="{BB962C8B-B14F-4D97-AF65-F5344CB8AC3E}">
        <p14:creationId xmlns:p14="http://schemas.microsoft.com/office/powerpoint/2010/main" val="141404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par>
                          <p:cTn id="8" fill="hold">
                            <p:stCondLst>
                              <p:cond delay="2250"/>
                            </p:stCondLst>
                            <p:childTnLst>
                              <p:par>
                                <p:cTn id="9" presetID="10" presetClass="entr" presetSubtype="0" fill="hold" grpId="0" nodeType="afterEffect">
                                  <p:stCondLst>
                                    <p:cond delay="17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1750"/>
                                        <p:tgtEl>
                                          <p:spTgt spid="10">
                                            <p:txEl>
                                              <p:pRg st="1" end="1"/>
                                            </p:txEl>
                                          </p:spTgt>
                                        </p:tgtEl>
                                      </p:cBhvr>
                                    </p:animEffect>
                                  </p:childTnLst>
                                </p:cTn>
                              </p:par>
                            </p:childTnLst>
                          </p:cTn>
                        </p:par>
                        <p:par>
                          <p:cTn id="12" fill="hold">
                            <p:stCondLst>
                              <p:cond delay="5750"/>
                            </p:stCondLst>
                            <p:childTnLst>
                              <p:par>
                                <p:cTn id="13" presetID="10" presetClass="entr" presetSubtype="0" fill="hold" grpId="0" nodeType="afterEffect">
                                  <p:stCondLst>
                                    <p:cond delay="175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1750"/>
                                        <p:tgtEl>
                                          <p:spTgt spid="10">
                                            <p:txEl>
                                              <p:pRg st="2" end="2"/>
                                            </p:txEl>
                                          </p:spTgt>
                                        </p:tgtEl>
                                      </p:cBhvr>
                                    </p:animEffect>
                                  </p:childTnLst>
                                </p:cTn>
                              </p:par>
                            </p:childTnLst>
                          </p:cTn>
                        </p:par>
                        <p:par>
                          <p:cTn id="16" fill="hold">
                            <p:stCondLst>
                              <p:cond delay="9250"/>
                            </p:stCondLst>
                            <p:childTnLst>
                              <p:par>
                                <p:cTn id="17" presetID="10" presetClass="entr" presetSubtype="0" fill="hold" grpId="0" nodeType="afterEffect">
                                  <p:stCondLst>
                                    <p:cond delay="175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1750"/>
                                        <p:tgtEl>
                                          <p:spTgt spid="10">
                                            <p:txEl>
                                              <p:pRg st="3" end="3"/>
                                            </p:txEl>
                                          </p:spTgt>
                                        </p:tgtEl>
                                      </p:cBhvr>
                                    </p:animEffect>
                                  </p:childTnLst>
                                </p:cTn>
                              </p:par>
                            </p:childTnLst>
                          </p:cTn>
                        </p:par>
                        <p:par>
                          <p:cTn id="20" fill="hold">
                            <p:stCondLst>
                              <p:cond delay="12750"/>
                            </p:stCondLst>
                            <p:childTnLst>
                              <p:par>
                                <p:cTn id="21" presetID="10" presetClass="entr" presetSubtype="0" fill="hold" grpId="0" nodeType="afterEffect">
                                  <p:stCondLst>
                                    <p:cond delay="175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1750"/>
                                        <p:tgtEl>
                                          <p:spTgt spid="10">
                                            <p:txEl>
                                              <p:pRg st="4" end="4"/>
                                            </p:txEl>
                                          </p:spTgt>
                                        </p:tgtEl>
                                      </p:cBhvr>
                                    </p:animEffect>
                                  </p:childTnLst>
                                </p:cTn>
                              </p:par>
                            </p:childTnLst>
                          </p:cTn>
                        </p:par>
                        <p:par>
                          <p:cTn id="24" fill="hold">
                            <p:stCondLst>
                              <p:cond delay="16250"/>
                            </p:stCondLst>
                            <p:childTnLst>
                              <p:par>
                                <p:cTn id="25" presetID="10" presetClass="entr" presetSubtype="0" fill="hold" grpId="0" nodeType="afterEffect">
                                  <p:stCondLst>
                                    <p:cond delay="175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fade">
                                      <p:cBhvr>
                                        <p:cTn id="27" dur="175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17775</TotalTime>
  <Words>1284</Words>
  <Application>Microsoft Office PowerPoint</Application>
  <PresentationFormat>On-screen Show (4:3)</PresentationFormat>
  <Paragraphs>78</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c:creator>
  <cp:lastModifiedBy>Ed Godfrey</cp:lastModifiedBy>
  <cp:revision>616</cp:revision>
  <dcterms:created xsi:type="dcterms:W3CDTF">2013-08-08T16:28:40Z</dcterms:created>
  <dcterms:modified xsi:type="dcterms:W3CDTF">2017-03-04T16:07:57Z</dcterms:modified>
</cp:coreProperties>
</file>