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1223" r:id="rId2"/>
    <p:sldId id="818" r:id="rId3"/>
    <p:sldId id="1403" r:id="rId4"/>
    <p:sldId id="1394" r:id="rId5"/>
    <p:sldId id="1413" r:id="rId6"/>
    <p:sldId id="1414" r:id="rId7"/>
    <p:sldId id="1415" r:id="rId8"/>
    <p:sldId id="1392" r:id="rId9"/>
    <p:sldId id="1416" r:id="rId10"/>
    <p:sldId id="1402" r:id="rId11"/>
    <p:sldId id="1417" r:id="rId12"/>
    <p:sldId id="1418" r:id="rId13"/>
    <p:sldId id="1419" r:id="rId14"/>
    <p:sldId id="1422" r:id="rId15"/>
    <p:sldId id="1423" r:id="rId16"/>
    <p:sldId id="1424" r:id="rId17"/>
    <p:sldId id="1425" r:id="rId18"/>
    <p:sldId id="1420" r:id="rId19"/>
    <p:sldId id="1426" r:id="rId20"/>
    <p:sldId id="1427" r:id="rId21"/>
    <p:sldId id="1412" r:id="rId22"/>
    <p:sldId id="1428" r:id="rId23"/>
    <p:sldId id="853"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7D5A32"/>
    <a:srgbClr val="966432"/>
    <a:srgbClr val="D7AE85"/>
    <a:srgbClr val="006F96"/>
    <a:srgbClr val="33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75" autoAdjust="0"/>
    <p:restoredTop sz="94343" autoAdjust="0"/>
  </p:normalViewPr>
  <p:slideViewPr>
    <p:cSldViewPr>
      <p:cViewPr>
        <p:scale>
          <a:sx n="77" d="100"/>
          <a:sy n="77" d="100"/>
        </p:scale>
        <p:origin x="-630" y="-3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C55510-0E1F-44C6-8AFB-D0F4A4418F2E}" type="datetimeFigureOut">
              <a:rPr lang="en-US" smtClean="0"/>
              <a:t>2/18/2017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9C474C-1614-4BFD-840E-B3E3D39068AB}" type="slidenum">
              <a:rPr lang="en-US" smtClean="0"/>
              <a:t>‹#›</a:t>
            </a:fld>
            <a:endParaRPr lang="en-US"/>
          </a:p>
        </p:txBody>
      </p:sp>
    </p:spTree>
    <p:extLst>
      <p:ext uri="{BB962C8B-B14F-4D97-AF65-F5344CB8AC3E}">
        <p14:creationId xmlns:p14="http://schemas.microsoft.com/office/powerpoint/2010/main" val="3582212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6BD85C9-9387-4AF8-A2FF-EF850E82DB46}" type="datetimeFigureOut">
              <a:rPr lang="en-US" smtClean="0"/>
              <a:t>2/18/2017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3973239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BD85C9-9387-4AF8-A2FF-EF850E82DB46}" type="datetimeFigureOut">
              <a:rPr lang="en-US" smtClean="0"/>
              <a:t>2/18/2017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3967128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BD85C9-9387-4AF8-A2FF-EF850E82DB46}" type="datetimeFigureOut">
              <a:rPr lang="en-US" smtClean="0"/>
              <a:t>2/18/2017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738746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BD85C9-9387-4AF8-A2FF-EF850E82DB46}" type="datetimeFigureOut">
              <a:rPr lang="en-US" smtClean="0"/>
              <a:t>2/18/2017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2789283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BD85C9-9387-4AF8-A2FF-EF850E82DB46}" type="datetimeFigureOut">
              <a:rPr lang="en-US" smtClean="0"/>
              <a:t>2/18/2017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1919540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6BD85C9-9387-4AF8-A2FF-EF850E82DB46}" type="datetimeFigureOut">
              <a:rPr lang="en-US" smtClean="0"/>
              <a:t>2/18/2017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1572522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BD85C9-9387-4AF8-A2FF-EF850E82DB46}" type="datetimeFigureOut">
              <a:rPr lang="en-US" smtClean="0"/>
              <a:t>2/18/2017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3786926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BD85C9-9387-4AF8-A2FF-EF850E82DB46}" type="datetimeFigureOut">
              <a:rPr lang="en-US" smtClean="0"/>
              <a:t>2/18/2017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2335454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BD85C9-9387-4AF8-A2FF-EF850E82DB46}" type="datetimeFigureOut">
              <a:rPr lang="en-US" smtClean="0"/>
              <a:t>2/18/2017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428828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BD85C9-9387-4AF8-A2FF-EF850E82DB46}" type="datetimeFigureOut">
              <a:rPr lang="en-US" smtClean="0"/>
              <a:t>2/18/2017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779287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BD85C9-9387-4AF8-A2FF-EF850E82DB46}" type="datetimeFigureOut">
              <a:rPr lang="en-US" smtClean="0"/>
              <a:t>2/18/2017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1280027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BD85C9-9387-4AF8-A2FF-EF850E82DB46}" type="datetimeFigureOut">
              <a:rPr lang="en-US" smtClean="0"/>
              <a:t>2/18/2017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5B8810-6185-4F03-9AB9-9A1B0505DA80}" type="slidenum">
              <a:rPr lang="en-US" smtClean="0"/>
              <a:t>‹#›</a:t>
            </a:fld>
            <a:endParaRPr lang="en-US"/>
          </a:p>
        </p:txBody>
      </p:sp>
    </p:spTree>
    <p:extLst>
      <p:ext uri="{BB962C8B-B14F-4D97-AF65-F5344CB8AC3E}">
        <p14:creationId xmlns:p14="http://schemas.microsoft.com/office/powerpoint/2010/main" val="20321826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pic>
        <p:nvPicPr>
          <p:cNvPr id="2" name="Picture 1"/>
          <p:cNvPicPr>
            <a:picLocks noChangeAspect="1"/>
          </p:cNvPicPr>
          <p:nvPr/>
        </p:nvPicPr>
        <p:blipFill>
          <a:blip r:embed="rId3" cstate="print">
            <a:extLst>
              <a:ext uri="{BEBA8EAE-BF5A-486C-A8C5-ECC9F3942E4B}">
                <a14:imgProps xmlns:a14="http://schemas.microsoft.com/office/drawing/2010/main">
                  <a14:imgLayer r:embed="rId4">
                    <a14:imgEffect>
                      <a14:artisticTexturizer trans="77000"/>
                    </a14:imgEffect>
                  </a14:imgLayer>
                </a14:imgProps>
              </a:ext>
              <a:ext uri="{28A0092B-C50C-407E-A947-70E740481C1C}">
                <a14:useLocalDpi xmlns:a14="http://schemas.microsoft.com/office/drawing/2010/main" val="0"/>
              </a:ext>
            </a:extLst>
          </a:blip>
          <a:stretch>
            <a:fillRect/>
          </a:stretch>
        </p:blipFill>
        <p:spPr>
          <a:xfrm>
            <a:off x="213320" y="1066800"/>
            <a:ext cx="8778279" cy="4878215"/>
          </a:xfrm>
          <a:prstGeom prst="rect">
            <a:avLst/>
          </a:prstGeom>
          <a:effectLst>
            <a:glow rad="228600">
              <a:schemeClr val="accent5">
                <a:satMod val="175000"/>
                <a:alpha val="40000"/>
              </a:schemeClr>
            </a:glow>
            <a:softEdge rad="635000"/>
          </a:effectLst>
        </p:spPr>
      </p:pic>
    </p:spTree>
    <p:extLst>
      <p:ext uri="{BB962C8B-B14F-4D97-AF65-F5344CB8AC3E}">
        <p14:creationId xmlns:p14="http://schemas.microsoft.com/office/powerpoint/2010/main" val="160202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1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Big Idea of Ephesians 5:22, 24</a:t>
            </a:r>
            <a:endParaRPr lang="en-US" sz="4800" dirty="0">
              <a:solidFill>
                <a:schemeClr val="bg1"/>
              </a:solidFill>
            </a:endParaRPr>
          </a:p>
        </p:txBody>
      </p:sp>
      <p:sp>
        <p:nvSpPr>
          <p:cNvPr id="10" name="TextBox 9"/>
          <p:cNvSpPr txBox="1"/>
          <p:nvPr/>
        </p:nvSpPr>
        <p:spPr>
          <a:xfrm>
            <a:off x="304800" y="1219200"/>
            <a:ext cx="8610600" cy="4832092"/>
          </a:xfrm>
          <a:prstGeom prst="rect">
            <a:avLst/>
          </a:prstGeom>
          <a:noFill/>
        </p:spPr>
        <p:txBody>
          <a:bodyPr wrap="square" rtlCol="0">
            <a:spAutoFit/>
          </a:bodyPr>
          <a:lstStyle/>
          <a:p>
            <a:pPr algn="just"/>
            <a:r>
              <a:rPr lang="en-US" sz="4400" i="1" dirty="0">
                <a:solidFill>
                  <a:schemeClr val="bg1"/>
                </a:solidFill>
              </a:rPr>
              <a:t>T</a:t>
            </a:r>
            <a:r>
              <a:rPr lang="en-US" sz="4400" i="1" dirty="0" smtClean="0">
                <a:solidFill>
                  <a:schemeClr val="bg1"/>
                </a:solidFill>
              </a:rPr>
              <a:t>he </a:t>
            </a:r>
            <a:r>
              <a:rPr lang="en-US" sz="4400" i="1" dirty="0">
                <a:solidFill>
                  <a:schemeClr val="bg1"/>
                </a:solidFill>
              </a:rPr>
              <a:t>Christian wife’s motivation for being subject to her husband </a:t>
            </a:r>
            <a:r>
              <a:rPr lang="en-US" sz="4400" i="1" dirty="0" smtClean="0">
                <a:solidFill>
                  <a:schemeClr val="bg1"/>
                </a:solidFill>
              </a:rPr>
              <a:t>comes </a:t>
            </a:r>
            <a:r>
              <a:rPr lang="en-US" sz="4400" i="1" dirty="0">
                <a:solidFill>
                  <a:schemeClr val="bg1"/>
                </a:solidFill>
              </a:rPr>
              <a:t>from her faith in the power and goodness of </a:t>
            </a:r>
            <a:r>
              <a:rPr lang="en-US" sz="4400" i="1" dirty="0" smtClean="0">
                <a:solidFill>
                  <a:schemeClr val="bg1"/>
                </a:solidFill>
              </a:rPr>
              <a:t>God (God’s sovereignty) through which she loves her husband and is an example of the submission of the Church to Christ.</a:t>
            </a:r>
            <a:endParaRPr lang="en-US" sz="4400" i="1" dirty="0">
              <a:solidFill>
                <a:schemeClr val="bg1"/>
              </a:solidFill>
            </a:endParaRPr>
          </a:p>
        </p:txBody>
      </p:sp>
    </p:spTree>
    <p:extLst>
      <p:ext uri="{BB962C8B-B14F-4D97-AF65-F5344CB8AC3E}">
        <p14:creationId xmlns:p14="http://schemas.microsoft.com/office/powerpoint/2010/main" val="4139804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1384995"/>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Genesis </a:t>
            </a:r>
            <a:r>
              <a:rPr lang="en-US" sz="4800" dirty="0" smtClean="0">
                <a:solidFill>
                  <a:schemeClr val="bg1"/>
                </a:solidFill>
              </a:rPr>
              <a:t>3:16b</a:t>
            </a:r>
          </a:p>
          <a:p>
            <a:pPr algn="ctr"/>
            <a:r>
              <a:rPr lang="en-US" sz="3600" dirty="0">
                <a:solidFill>
                  <a:schemeClr val="bg1"/>
                </a:solidFill>
              </a:rPr>
              <a:t>t</a:t>
            </a:r>
            <a:r>
              <a:rPr lang="en-US" sz="3600" dirty="0" smtClean="0">
                <a:solidFill>
                  <a:schemeClr val="bg1"/>
                </a:solidFill>
              </a:rPr>
              <a:t>he effect of sin in marriage</a:t>
            </a:r>
            <a:endParaRPr lang="en-US" sz="3600" dirty="0">
              <a:solidFill>
                <a:schemeClr val="bg1"/>
              </a:solidFill>
            </a:endParaRPr>
          </a:p>
        </p:txBody>
      </p:sp>
      <p:sp>
        <p:nvSpPr>
          <p:cNvPr id="10" name="TextBox 9"/>
          <p:cNvSpPr txBox="1"/>
          <p:nvPr/>
        </p:nvSpPr>
        <p:spPr>
          <a:xfrm>
            <a:off x="304800" y="1434405"/>
            <a:ext cx="8610600" cy="1446550"/>
          </a:xfrm>
          <a:prstGeom prst="rect">
            <a:avLst/>
          </a:prstGeom>
          <a:noFill/>
        </p:spPr>
        <p:txBody>
          <a:bodyPr wrap="square" rtlCol="0">
            <a:spAutoFit/>
          </a:bodyPr>
          <a:lstStyle/>
          <a:p>
            <a:pPr algn="just"/>
            <a:r>
              <a:rPr lang="en-US" sz="4400" dirty="0" smtClean="0">
                <a:solidFill>
                  <a:schemeClr val="bg1"/>
                </a:solidFill>
              </a:rPr>
              <a:t>“Yet </a:t>
            </a:r>
            <a:r>
              <a:rPr lang="en-US" sz="4400" dirty="0">
                <a:solidFill>
                  <a:schemeClr val="bg1"/>
                </a:solidFill>
              </a:rPr>
              <a:t>your </a:t>
            </a:r>
            <a:r>
              <a:rPr lang="en-US" sz="4400" u="sng" dirty="0">
                <a:solidFill>
                  <a:schemeClr val="bg1"/>
                </a:solidFill>
              </a:rPr>
              <a:t>desire</a:t>
            </a:r>
            <a:r>
              <a:rPr lang="en-US" sz="4400" dirty="0">
                <a:solidFill>
                  <a:schemeClr val="bg1"/>
                </a:solidFill>
              </a:rPr>
              <a:t> will be for your husband, And he will </a:t>
            </a:r>
            <a:r>
              <a:rPr lang="en-US" sz="4400" u="sng" dirty="0">
                <a:solidFill>
                  <a:schemeClr val="bg1"/>
                </a:solidFill>
              </a:rPr>
              <a:t>rule</a:t>
            </a:r>
            <a:r>
              <a:rPr lang="en-US" sz="4400" dirty="0">
                <a:solidFill>
                  <a:schemeClr val="bg1"/>
                </a:solidFill>
              </a:rPr>
              <a:t> over you.”</a:t>
            </a:r>
          </a:p>
        </p:txBody>
      </p:sp>
      <p:sp>
        <p:nvSpPr>
          <p:cNvPr id="6" name="TextBox 5"/>
          <p:cNvSpPr txBox="1"/>
          <p:nvPr/>
        </p:nvSpPr>
        <p:spPr>
          <a:xfrm>
            <a:off x="304800" y="2996386"/>
            <a:ext cx="8610600" cy="2185214"/>
          </a:xfrm>
          <a:prstGeom prst="rect">
            <a:avLst/>
          </a:prstGeom>
          <a:noFill/>
        </p:spPr>
        <p:txBody>
          <a:bodyPr wrap="square" rtlCol="0">
            <a:spAutoFit/>
          </a:bodyPr>
          <a:lstStyle/>
          <a:p>
            <a:pPr algn="just"/>
            <a:r>
              <a:rPr lang="en-US" sz="3400" i="1" dirty="0" smtClean="0">
                <a:solidFill>
                  <a:schemeClr val="bg1"/>
                </a:solidFill>
              </a:rPr>
              <a:t>“</a:t>
            </a:r>
            <a:r>
              <a:rPr lang="en-US" sz="3400" i="1" u="sng" dirty="0" smtClean="0">
                <a:solidFill>
                  <a:schemeClr val="bg1"/>
                </a:solidFill>
              </a:rPr>
              <a:t>desire</a:t>
            </a:r>
            <a:r>
              <a:rPr lang="en-US" sz="3400" i="1" dirty="0" smtClean="0">
                <a:solidFill>
                  <a:schemeClr val="bg1"/>
                </a:solidFill>
              </a:rPr>
              <a:t>” - </a:t>
            </a:r>
            <a:r>
              <a:rPr lang="en-US" sz="3400" i="1" dirty="0">
                <a:solidFill>
                  <a:schemeClr val="bg1"/>
                </a:solidFill>
              </a:rPr>
              <a:t>“to run after, to have a craving for something that is willing to do anything to obtain, even to subvert, usurp, or violently take control.”</a:t>
            </a:r>
            <a:r>
              <a:rPr lang="en-US" sz="3400" dirty="0">
                <a:solidFill>
                  <a:schemeClr val="bg1"/>
                </a:solidFill>
              </a:rPr>
              <a:t> </a:t>
            </a:r>
            <a:endParaRPr lang="en-US" sz="3400" i="1" dirty="0">
              <a:solidFill>
                <a:schemeClr val="bg1"/>
              </a:solidFill>
            </a:endParaRPr>
          </a:p>
        </p:txBody>
      </p:sp>
      <p:sp>
        <p:nvSpPr>
          <p:cNvPr id="7" name="TextBox 6"/>
          <p:cNvSpPr txBox="1"/>
          <p:nvPr/>
        </p:nvSpPr>
        <p:spPr>
          <a:xfrm>
            <a:off x="304800" y="5200471"/>
            <a:ext cx="8610600" cy="1138773"/>
          </a:xfrm>
          <a:prstGeom prst="rect">
            <a:avLst/>
          </a:prstGeom>
          <a:noFill/>
        </p:spPr>
        <p:txBody>
          <a:bodyPr wrap="square" rtlCol="0">
            <a:spAutoFit/>
          </a:bodyPr>
          <a:lstStyle/>
          <a:p>
            <a:pPr algn="just"/>
            <a:r>
              <a:rPr lang="en-US" sz="3400" i="1" dirty="0" smtClean="0">
                <a:solidFill>
                  <a:schemeClr val="bg1"/>
                </a:solidFill>
              </a:rPr>
              <a:t>“</a:t>
            </a:r>
            <a:r>
              <a:rPr lang="en-US" sz="3400" i="1" u="sng" dirty="0" smtClean="0">
                <a:solidFill>
                  <a:schemeClr val="bg1"/>
                </a:solidFill>
              </a:rPr>
              <a:t>rule</a:t>
            </a:r>
            <a:r>
              <a:rPr lang="en-US" sz="3400" i="1" dirty="0" smtClean="0">
                <a:solidFill>
                  <a:schemeClr val="bg1"/>
                </a:solidFill>
              </a:rPr>
              <a:t>” </a:t>
            </a:r>
            <a:r>
              <a:rPr lang="en-US" sz="3400" i="1" dirty="0" smtClean="0">
                <a:solidFill>
                  <a:schemeClr val="bg1"/>
                </a:solidFill>
              </a:rPr>
              <a:t>- </a:t>
            </a:r>
            <a:r>
              <a:rPr lang="en-US" sz="3400" i="1" dirty="0" smtClean="0">
                <a:solidFill>
                  <a:schemeClr val="bg1"/>
                </a:solidFill>
              </a:rPr>
              <a:t>“a despoti</a:t>
            </a:r>
            <a:r>
              <a:rPr lang="en-US" sz="3400" i="1" dirty="0" smtClean="0">
                <a:solidFill>
                  <a:schemeClr val="bg1"/>
                </a:solidFill>
              </a:rPr>
              <a:t>c kind of authoritarianism; a superior holding it over an inferior.”</a:t>
            </a:r>
            <a:endParaRPr lang="en-US" sz="3400" i="1" dirty="0">
              <a:solidFill>
                <a:schemeClr val="bg1"/>
              </a:solidFill>
            </a:endParaRPr>
          </a:p>
        </p:txBody>
      </p:sp>
    </p:spTree>
    <p:extLst>
      <p:ext uri="{BB962C8B-B14F-4D97-AF65-F5344CB8AC3E}">
        <p14:creationId xmlns:p14="http://schemas.microsoft.com/office/powerpoint/2010/main" val="1578733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500"/>
                            </p:stCondLst>
                            <p:childTnLst>
                              <p:par>
                                <p:cTn id="9" presetID="10" presetClass="entr" presetSubtype="0" fill="hold" grpId="0" nodeType="afterEffect">
                                  <p:stCondLst>
                                    <p:cond delay="475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250"/>
                                        <p:tgtEl>
                                          <p:spTgt spid="6"/>
                                        </p:tgtEl>
                                      </p:cBhvr>
                                    </p:animEffect>
                                  </p:childTnLst>
                                </p:cTn>
                              </p:par>
                            </p:childTnLst>
                          </p:cTn>
                        </p:par>
                        <p:par>
                          <p:cTn id="12" fill="hold">
                            <p:stCondLst>
                              <p:cond delay="7500"/>
                            </p:stCondLst>
                            <p:childTnLst>
                              <p:par>
                                <p:cTn id="13" presetID="10" presetClass="entr" presetSubtype="0" fill="hold" grpId="0" nodeType="afterEffect">
                                  <p:stCondLst>
                                    <p:cond delay="475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Ephesians 5:22</a:t>
            </a:r>
            <a:endParaRPr lang="en-US" sz="4800" dirty="0">
              <a:solidFill>
                <a:schemeClr val="bg1"/>
              </a:solidFill>
            </a:endParaRPr>
          </a:p>
        </p:txBody>
      </p:sp>
      <p:sp>
        <p:nvSpPr>
          <p:cNvPr id="10" name="TextBox 9"/>
          <p:cNvSpPr txBox="1"/>
          <p:nvPr/>
        </p:nvSpPr>
        <p:spPr>
          <a:xfrm>
            <a:off x="304800" y="1219200"/>
            <a:ext cx="8610600" cy="1446550"/>
          </a:xfrm>
          <a:prstGeom prst="rect">
            <a:avLst/>
          </a:prstGeom>
          <a:noFill/>
        </p:spPr>
        <p:txBody>
          <a:bodyPr wrap="square" rtlCol="0">
            <a:spAutoFit/>
          </a:bodyPr>
          <a:lstStyle/>
          <a:p>
            <a:pPr algn="just"/>
            <a:r>
              <a:rPr lang="en-US" sz="4400" i="1" dirty="0" smtClean="0">
                <a:solidFill>
                  <a:schemeClr val="bg1"/>
                </a:solidFill>
              </a:rPr>
              <a:t>Wives, be </a:t>
            </a:r>
            <a:r>
              <a:rPr lang="en-US" sz="4400" i="1" dirty="0">
                <a:solidFill>
                  <a:schemeClr val="bg1"/>
                </a:solidFill>
              </a:rPr>
              <a:t>subject to </a:t>
            </a:r>
            <a:r>
              <a:rPr lang="en-US" sz="4400" i="1" dirty="0" smtClean="0">
                <a:solidFill>
                  <a:schemeClr val="bg1"/>
                </a:solidFill>
              </a:rPr>
              <a:t>your own husbands, </a:t>
            </a:r>
            <a:r>
              <a:rPr lang="en-US" sz="4400" i="1" dirty="0">
                <a:solidFill>
                  <a:schemeClr val="bg1"/>
                </a:solidFill>
              </a:rPr>
              <a:t>as to the Lord. </a:t>
            </a:r>
            <a:endParaRPr lang="en-US" sz="4400" i="1" dirty="0">
              <a:solidFill>
                <a:schemeClr val="bg1"/>
              </a:solidFill>
            </a:endParaRPr>
          </a:p>
        </p:txBody>
      </p:sp>
      <p:sp>
        <p:nvSpPr>
          <p:cNvPr id="6" name="TextBox 5"/>
          <p:cNvSpPr txBox="1"/>
          <p:nvPr/>
        </p:nvSpPr>
        <p:spPr>
          <a:xfrm>
            <a:off x="304800" y="2744450"/>
            <a:ext cx="8610600" cy="3046988"/>
          </a:xfrm>
          <a:prstGeom prst="rect">
            <a:avLst/>
          </a:prstGeom>
          <a:noFill/>
        </p:spPr>
        <p:txBody>
          <a:bodyPr wrap="square" rtlCol="0">
            <a:spAutoFit/>
          </a:bodyPr>
          <a:lstStyle/>
          <a:p>
            <a:pPr algn="just"/>
            <a:r>
              <a:rPr lang="en-US" sz="3600" dirty="0">
                <a:solidFill>
                  <a:schemeClr val="bg1"/>
                </a:solidFill>
              </a:rPr>
              <a:t>“</a:t>
            </a:r>
            <a:r>
              <a:rPr lang="en-US" sz="3600" u="sng" dirty="0">
                <a:solidFill>
                  <a:schemeClr val="bg1"/>
                </a:solidFill>
              </a:rPr>
              <a:t>be subject</a:t>
            </a:r>
            <a:r>
              <a:rPr lang="en-US" sz="3600" dirty="0">
                <a:solidFill>
                  <a:schemeClr val="bg1"/>
                </a:solidFill>
              </a:rPr>
              <a:t>” </a:t>
            </a:r>
            <a:r>
              <a:rPr lang="en-US" sz="3600" dirty="0" err="1" smtClean="0">
                <a:solidFill>
                  <a:schemeClr val="bg1"/>
                </a:solidFill>
              </a:rPr>
              <a:t>hupotasso</a:t>
            </a:r>
            <a:r>
              <a:rPr lang="en-US" sz="3600" dirty="0" smtClean="0">
                <a:solidFill>
                  <a:schemeClr val="bg1"/>
                </a:solidFill>
              </a:rPr>
              <a:t> (</a:t>
            </a:r>
            <a:r>
              <a:rPr lang="en-US" sz="3600" dirty="0" smtClean="0">
                <a:solidFill>
                  <a:schemeClr val="bg1"/>
                </a:solidFill>
                <a:latin typeface="PCSB Greek" panose="020B0500000000000000" pitchFamily="34" charset="0"/>
              </a:rPr>
              <a:t>u(</a:t>
            </a:r>
            <a:r>
              <a:rPr lang="en-US" sz="3600" dirty="0" err="1" smtClean="0">
                <a:solidFill>
                  <a:schemeClr val="bg1"/>
                </a:solidFill>
                <a:latin typeface="PCSB Greek" panose="020B0500000000000000" pitchFamily="34" charset="0"/>
              </a:rPr>
              <a:t>pota</a:t>
            </a:r>
            <a:r>
              <a:rPr lang="en-US" sz="3600" dirty="0" smtClean="0">
                <a:solidFill>
                  <a:schemeClr val="bg1"/>
                </a:solidFill>
                <a:latin typeface="PCSB Greek" panose="020B0500000000000000" pitchFamily="34" charset="0"/>
              </a:rPr>
              <a:t>/</a:t>
            </a:r>
            <a:r>
              <a:rPr lang="en-US" sz="3600" dirty="0" err="1" smtClean="0">
                <a:solidFill>
                  <a:schemeClr val="bg1"/>
                </a:solidFill>
                <a:latin typeface="PCSB Greek" panose="020B0500000000000000" pitchFamily="34" charset="0"/>
              </a:rPr>
              <a:t>ssw</a:t>
            </a:r>
            <a:r>
              <a:rPr lang="en-US" sz="3600" dirty="0" smtClean="0">
                <a:solidFill>
                  <a:schemeClr val="bg1"/>
                </a:solidFill>
              </a:rPr>
              <a:t>), </a:t>
            </a:r>
            <a:r>
              <a:rPr lang="en-US" sz="3600" dirty="0">
                <a:solidFill>
                  <a:schemeClr val="bg1"/>
                </a:solidFill>
              </a:rPr>
              <a:t>literally, “to arrange under.”  </a:t>
            </a:r>
            <a:endParaRPr lang="en-US" sz="1200" dirty="0" smtClean="0">
              <a:solidFill>
                <a:schemeClr val="bg1"/>
              </a:solidFill>
            </a:endParaRPr>
          </a:p>
          <a:p>
            <a:pPr algn="just"/>
            <a:endParaRPr lang="en-US" sz="1200" dirty="0">
              <a:solidFill>
                <a:schemeClr val="bg1"/>
              </a:solidFill>
            </a:endParaRPr>
          </a:p>
          <a:p>
            <a:pPr algn="just"/>
            <a:r>
              <a:rPr lang="en-US" sz="3600" dirty="0" smtClean="0">
                <a:solidFill>
                  <a:schemeClr val="bg1"/>
                </a:solidFill>
              </a:rPr>
              <a:t>A </a:t>
            </a:r>
            <a:r>
              <a:rPr lang="en-US" sz="3600" dirty="0">
                <a:solidFill>
                  <a:schemeClr val="bg1"/>
                </a:solidFill>
              </a:rPr>
              <a:t>more practical definition is, </a:t>
            </a:r>
            <a:r>
              <a:rPr lang="en-US" sz="3600" i="1" dirty="0">
                <a:solidFill>
                  <a:schemeClr val="bg1"/>
                </a:solidFill>
              </a:rPr>
              <a:t>“to be subordinate to another; to be or place one’s self under the authority or lead of another.”</a:t>
            </a:r>
            <a:r>
              <a:rPr lang="en-US" sz="3600" dirty="0">
                <a:solidFill>
                  <a:schemeClr val="bg1"/>
                </a:solidFill>
              </a:rPr>
              <a:t> </a:t>
            </a:r>
            <a:endParaRPr lang="en-US" sz="3600" dirty="0" smtClean="0">
              <a:solidFill>
                <a:schemeClr val="bg1"/>
              </a:solidFill>
            </a:endParaRPr>
          </a:p>
        </p:txBody>
      </p:sp>
    </p:spTree>
    <p:extLst>
      <p:ext uri="{BB962C8B-B14F-4D97-AF65-F5344CB8AC3E}">
        <p14:creationId xmlns:p14="http://schemas.microsoft.com/office/powerpoint/2010/main" val="4063559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500"/>
                            </p:stCondLst>
                            <p:childTnLst>
                              <p:par>
                                <p:cTn id="9" presetID="10" presetClass="entr" presetSubtype="0" fill="hold" grpId="0" nodeType="afterEffect">
                                  <p:stCondLst>
                                    <p:cond delay="75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2250"/>
                                        <p:tgtEl>
                                          <p:spTgt spid="6">
                                            <p:txEl>
                                              <p:pRg st="0" end="0"/>
                                            </p:txEl>
                                          </p:spTgt>
                                        </p:tgtEl>
                                      </p:cBhvr>
                                    </p:animEffect>
                                  </p:childTnLst>
                                </p:cTn>
                              </p:par>
                            </p:childTnLst>
                          </p:cTn>
                        </p:par>
                        <p:par>
                          <p:cTn id="12" fill="hold">
                            <p:stCondLst>
                              <p:cond delay="4500"/>
                            </p:stCondLst>
                            <p:childTnLst>
                              <p:par>
                                <p:cTn id="13" presetID="10" presetClass="entr" presetSubtype="0" fill="hold" grpId="0" nodeType="afterEffect">
                                  <p:stCondLst>
                                    <p:cond delay="125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775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just"/>
            <a:r>
              <a:rPr lang="en-US" sz="4800" dirty="0" smtClean="0">
                <a:solidFill>
                  <a:schemeClr val="bg1"/>
                </a:solidFill>
              </a:rPr>
              <a:t>I. The Meaning of Submission</a:t>
            </a:r>
            <a:endParaRPr lang="en-US" sz="4800" dirty="0">
              <a:solidFill>
                <a:schemeClr val="bg1"/>
              </a:solidFill>
            </a:endParaRPr>
          </a:p>
        </p:txBody>
      </p:sp>
      <p:sp>
        <p:nvSpPr>
          <p:cNvPr id="10" name="TextBox 9"/>
          <p:cNvSpPr txBox="1"/>
          <p:nvPr/>
        </p:nvSpPr>
        <p:spPr>
          <a:xfrm>
            <a:off x="304800" y="990600"/>
            <a:ext cx="8610600" cy="3970318"/>
          </a:xfrm>
          <a:prstGeom prst="rect">
            <a:avLst/>
          </a:prstGeom>
          <a:noFill/>
        </p:spPr>
        <p:txBody>
          <a:bodyPr wrap="square" rtlCol="0">
            <a:spAutoFit/>
          </a:bodyPr>
          <a:lstStyle/>
          <a:p>
            <a:pPr algn="just"/>
            <a:r>
              <a:rPr lang="en-US" sz="3600" i="1" dirty="0">
                <a:solidFill>
                  <a:schemeClr val="bg1"/>
                </a:solidFill>
              </a:rPr>
              <a:t>22 Wives, be subject to your own husbands, as to the Lord. 23 For the husband is the head of the wife, as Christ also is the head of the church, He Himself being the Savior of the body. 24 But as the church is subject to Christ, so also the wives ought to be to their husbands in everything. </a:t>
            </a:r>
            <a:endParaRPr lang="en-US" sz="3600" dirty="0">
              <a:solidFill>
                <a:schemeClr val="bg1"/>
              </a:solidFill>
            </a:endParaRPr>
          </a:p>
        </p:txBody>
      </p:sp>
    </p:spTree>
    <p:extLst>
      <p:ext uri="{BB962C8B-B14F-4D97-AF65-F5344CB8AC3E}">
        <p14:creationId xmlns:p14="http://schemas.microsoft.com/office/powerpoint/2010/main" val="3346925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just"/>
            <a:r>
              <a:rPr lang="en-US" sz="4800" dirty="0" smtClean="0">
                <a:solidFill>
                  <a:schemeClr val="bg1"/>
                </a:solidFill>
              </a:rPr>
              <a:t>I. The Meaning of Submission</a:t>
            </a:r>
            <a:endParaRPr lang="en-US" sz="4800" dirty="0">
              <a:solidFill>
                <a:schemeClr val="bg1"/>
              </a:solidFill>
            </a:endParaRPr>
          </a:p>
        </p:txBody>
      </p:sp>
      <p:sp>
        <p:nvSpPr>
          <p:cNvPr id="10" name="TextBox 9"/>
          <p:cNvSpPr txBox="1"/>
          <p:nvPr/>
        </p:nvSpPr>
        <p:spPr>
          <a:xfrm>
            <a:off x="304800" y="990600"/>
            <a:ext cx="8610600" cy="2308324"/>
          </a:xfrm>
          <a:prstGeom prst="rect">
            <a:avLst/>
          </a:prstGeom>
          <a:noFill/>
        </p:spPr>
        <p:txBody>
          <a:bodyPr wrap="square" rtlCol="0">
            <a:spAutoFit/>
          </a:bodyPr>
          <a:lstStyle/>
          <a:p>
            <a:pPr marL="742950" indent="-742950" algn="just">
              <a:buAutoNum type="alphaUcPeriod"/>
            </a:pPr>
            <a:r>
              <a:rPr lang="en-US" sz="3600" i="1" dirty="0" smtClean="0">
                <a:solidFill>
                  <a:schemeClr val="bg1"/>
                </a:solidFill>
              </a:rPr>
              <a:t>To be subject (in context) is not to an external authority.</a:t>
            </a:r>
          </a:p>
          <a:p>
            <a:pPr marL="742950" indent="-742950" algn="just">
              <a:buAutoNum type="alphaUcPeriod"/>
            </a:pPr>
            <a:r>
              <a:rPr lang="en-US" sz="3600" i="1" dirty="0" smtClean="0">
                <a:solidFill>
                  <a:schemeClr val="bg1"/>
                </a:solidFill>
              </a:rPr>
              <a:t>To be subject is not blind obedience.</a:t>
            </a:r>
          </a:p>
          <a:p>
            <a:pPr marL="742950" indent="-742950" algn="just">
              <a:buAutoNum type="alphaUcPeriod"/>
            </a:pPr>
            <a:r>
              <a:rPr lang="en-US" sz="3600" i="1" dirty="0" smtClean="0">
                <a:solidFill>
                  <a:schemeClr val="bg1"/>
                </a:solidFill>
              </a:rPr>
              <a:t>To be subject does NOT imply inferiority.</a:t>
            </a:r>
            <a:endParaRPr lang="en-US" sz="3600" dirty="0">
              <a:solidFill>
                <a:schemeClr val="bg1"/>
              </a:solidFill>
            </a:endParaRPr>
          </a:p>
        </p:txBody>
      </p:sp>
      <p:sp>
        <p:nvSpPr>
          <p:cNvPr id="6" name="TextBox 5"/>
          <p:cNvSpPr txBox="1"/>
          <p:nvPr/>
        </p:nvSpPr>
        <p:spPr>
          <a:xfrm>
            <a:off x="304800" y="3787676"/>
            <a:ext cx="8610600" cy="2862322"/>
          </a:xfrm>
          <a:prstGeom prst="rect">
            <a:avLst/>
          </a:prstGeom>
          <a:noFill/>
        </p:spPr>
        <p:txBody>
          <a:bodyPr wrap="square" rtlCol="0">
            <a:spAutoFit/>
          </a:bodyPr>
          <a:lstStyle/>
          <a:p>
            <a:pPr algn="just"/>
            <a:r>
              <a:rPr lang="en-US" sz="3600" i="1" dirty="0">
                <a:solidFill>
                  <a:schemeClr val="bg1"/>
                </a:solidFill>
              </a:rPr>
              <a:t>“There is neither Jew nor Greek, there is neither slave nor free man, there is neither male nor female; for you are all one in Christ Jesus.” </a:t>
            </a:r>
            <a:endParaRPr lang="en-US" sz="3600" i="1" dirty="0" smtClean="0">
              <a:solidFill>
                <a:schemeClr val="bg1"/>
              </a:solidFill>
            </a:endParaRPr>
          </a:p>
          <a:p>
            <a:pPr algn="r"/>
            <a:r>
              <a:rPr lang="en-US" sz="3600" i="1" dirty="0" smtClean="0">
                <a:solidFill>
                  <a:schemeClr val="bg1"/>
                </a:solidFill>
              </a:rPr>
              <a:t>Galatians 3:28</a:t>
            </a:r>
            <a:endParaRPr lang="en-US" sz="3600" dirty="0">
              <a:solidFill>
                <a:schemeClr val="bg1"/>
              </a:solidFill>
            </a:endParaRPr>
          </a:p>
        </p:txBody>
      </p:sp>
    </p:spTree>
    <p:extLst>
      <p:ext uri="{BB962C8B-B14F-4D97-AF65-F5344CB8AC3E}">
        <p14:creationId xmlns:p14="http://schemas.microsoft.com/office/powerpoint/2010/main" val="30137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25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125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125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just"/>
            <a:r>
              <a:rPr lang="en-US" sz="4800" dirty="0" smtClean="0">
                <a:solidFill>
                  <a:schemeClr val="bg1"/>
                </a:solidFill>
              </a:rPr>
              <a:t>II. The Motivation of Submission</a:t>
            </a:r>
            <a:endParaRPr lang="en-US" sz="4800" dirty="0">
              <a:solidFill>
                <a:schemeClr val="bg1"/>
              </a:solidFill>
            </a:endParaRPr>
          </a:p>
        </p:txBody>
      </p:sp>
      <p:sp>
        <p:nvSpPr>
          <p:cNvPr id="10" name="TextBox 9"/>
          <p:cNvSpPr txBox="1"/>
          <p:nvPr/>
        </p:nvSpPr>
        <p:spPr>
          <a:xfrm>
            <a:off x="304800" y="990600"/>
            <a:ext cx="8610600" cy="3046988"/>
          </a:xfrm>
          <a:prstGeom prst="rect">
            <a:avLst/>
          </a:prstGeom>
          <a:noFill/>
        </p:spPr>
        <p:txBody>
          <a:bodyPr wrap="square" rtlCol="0">
            <a:spAutoFit/>
          </a:bodyPr>
          <a:lstStyle/>
          <a:p>
            <a:pPr algn="just"/>
            <a:r>
              <a:rPr lang="en-US" sz="4800" i="1" dirty="0">
                <a:solidFill>
                  <a:schemeClr val="bg1"/>
                </a:solidFill>
              </a:rPr>
              <a:t>“Subjecting yourselves to one another in the fear of Christ; wives to your husbands as to the </a:t>
            </a:r>
            <a:r>
              <a:rPr lang="en-US" sz="4800" i="1" dirty="0" smtClean="0">
                <a:solidFill>
                  <a:schemeClr val="bg1"/>
                </a:solidFill>
              </a:rPr>
              <a:t>Lord</a:t>
            </a:r>
            <a:r>
              <a:rPr lang="en-US" sz="4800" i="1" dirty="0">
                <a:solidFill>
                  <a:schemeClr val="bg1"/>
                </a:solidFill>
              </a:rPr>
              <a:t>.</a:t>
            </a:r>
            <a:r>
              <a:rPr lang="en-US" sz="4800" i="1" dirty="0" smtClean="0">
                <a:solidFill>
                  <a:schemeClr val="bg1"/>
                </a:solidFill>
              </a:rPr>
              <a:t>”</a:t>
            </a:r>
            <a:r>
              <a:rPr lang="en-US" sz="4800" baseline="30000" dirty="0" smtClean="0">
                <a:solidFill>
                  <a:schemeClr val="bg1"/>
                </a:solidFill>
              </a:rPr>
              <a:t>  </a:t>
            </a:r>
            <a:r>
              <a:rPr lang="en-US" sz="4400" baseline="30000" dirty="0" smtClean="0">
                <a:solidFill>
                  <a:schemeClr val="bg1"/>
                </a:solidFill>
              </a:rPr>
              <a:t>(personal translation of Ephesians 5:21-22)</a:t>
            </a:r>
            <a:endParaRPr lang="en-US" sz="4400" baseline="30000" dirty="0">
              <a:solidFill>
                <a:schemeClr val="bg1"/>
              </a:solidFill>
            </a:endParaRPr>
          </a:p>
        </p:txBody>
      </p:sp>
    </p:spTree>
    <p:extLst>
      <p:ext uri="{BB962C8B-B14F-4D97-AF65-F5344CB8AC3E}">
        <p14:creationId xmlns:p14="http://schemas.microsoft.com/office/powerpoint/2010/main" val="3925355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75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Testimony</a:t>
            </a:r>
            <a:endParaRPr lang="en-US" sz="4800" dirty="0">
              <a:solidFill>
                <a:schemeClr val="bg1"/>
              </a:solidFill>
            </a:endParaRPr>
          </a:p>
        </p:txBody>
      </p:sp>
      <p:sp>
        <p:nvSpPr>
          <p:cNvPr id="10" name="TextBox 9"/>
          <p:cNvSpPr txBox="1"/>
          <p:nvPr/>
        </p:nvSpPr>
        <p:spPr>
          <a:xfrm>
            <a:off x="304800" y="990600"/>
            <a:ext cx="8610600" cy="1846659"/>
          </a:xfrm>
          <a:prstGeom prst="rect">
            <a:avLst/>
          </a:prstGeom>
          <a:noFill/>
        </p:spPr>
        <p:txBody>
          <a:bodyPr wrap="square" rtlCol="0">
            <a:spAutoFit/>
          </a:bodyPr>
          <a:lstStyle/>
          <a:p>
            <a:pPr algn="just"/>
            <a:r>
              <a:rPr lang="en-US" sz="3800" i="1" dirty="0">
                <a:solidFill>
                  <a:schemeClr val="bg1"/>
                </a:solidFill>
              </a:rPr>
              <a:t>“My submission to my husband is a kind of gauge or a measure of the decree to which I am submitted to </a:t>
            </a:r>
            <a:r>
              <a:rPr lang="en-US" sz="3800" i="1" dirty="0" smtClean="0">
                <a:solidFill>
                  <a:schemeClr val="bg1"/>
                </a:solidFill>
              </a:rPr>
              <a:t>Christ…</a:t>
            </a:r>
            <a:endParaRPr lang="en-US" sz="3800" i="1" dirty="0">
              <a:solidFill>
                <a:schemeClr val="bg1"/>
              </a:solidFill>
            </a:endParaRPr>
          </a:p>
        </p:txBody>
      </p:sp>
    </p:spTree>
    <p:extLst>
      <p:ext uri="{BB962C8B-B14F-4D97-AF65-F5344CB8AC3E}">
        <p14:creationId xmlns:p14="http://schemas.microsoft.com/office/powerpoint/2010/main" val="935641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Testimony</a:t>
            </a:r>
            <a:endParaRPr lang="en-US" sz="4800" dirty="0">
              <a:solidFill>
                <a:schemeClr val="bg1"/>
              </a:solidFill>
            </a:endParaRPr>
          </a:p>
        </p:txBody>
      </p:sp>
      <p:sp>
        <p:nvSpPr>
          <p:cNvPr id="10" name="TextBox 9"/>
          <p:cNvSpPr txBox="1"/>
          <p:nvPr/>
        </p:nvSpPr>
        <p:spPr>
          <a:xfrm>
            <a:off x="304800" y="990600"/>
            <a:ext cx="8610600" cy="5940088"/>
          </a:xfrm>
          <a:prstGeom prst="rect">
            <a:avLst/>
          </a:prstGeom>
          <a:noFill/>
        </p:spPr>
        <p:txBody>
          <a:bodyPr wrap="square" rtlCol="0">
            <a:spAutoFit/>
          </a:bodyPr>
          <a:lstStyle/>
          <a:p>
            <a:pPr algn="just"/>
            <a:r>
              <a:rPr lang="en-US" sz="3800" i="1" dirty="0">
                <a:solidFill>
                  <a:schemeClr val="bg1"/>
                </a:solidFill>
              </a:rPr>
              <a:t>I realize that my submission to my husband is not my gift to him, to be received gratefully on his party, and to be returned in kind.  Nor is it to be a subtle form of blackmail (see how submissive I was in this circumstance, Lord? Now what about seeing some results!). In fact, if I were submitting to him as unto the Lord, I wouldn’t care what the results were – that’s [the Lord’s] business.”</a:t>
            </a:r>
            <a:r>
              <a:rPr lang="en-US" sz="3800" dirty="0">
                <a:solidFill>
                  <a:schemeClr val="bg1"/>
                </a:solidFill>
              </a:rPr>
              <a:t> </a:t>
            </a:r>
            <a:endParaRPr lang="en-US" sz="3800" i="1" dirty="0">
              <a:solidFill>
                <a:schemeClr val="bg1"/>
              </a:solidFill>
            </a:endParaRPr>
          </a:p>
        </p:txBody>
      </p:sp>
    </p:spTree>
    <p:extLst>
      <p:ext uri="{BB962C8B-B14F-4D97-AF65-F5344CB8AC3E}">
        <p14:creationId xmlns:p14="http://schemas.microsoft.com/office/powerpoint/2010/main" val="4258862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Romans 13:1</a:t>
            </a:r>
            <a:endParaRPr lang="en-US" sz="4800" dirty="0">
              <a:solidFill>
                <a:schemeClr val="bg1"/>
              </a:solidFill>
            </a:endParaRPr>
          </a:p>
        </p:txBody>
      </p:sp>
      <p:sp>
        <p:nvSpPr>
          <p:cNvPr id="10" name="TextBox 9"/>
          <p:cNvSpPr txBox="1"/>
          <p:nvPr/>
        </p:nvSpPr>
        <p:spPr>
          <a:xfrm>
            <a:off x="304800" y="1219200"/>
            <a:ext cx="8610600" cy="3477875"/>
          </a:xfrm>
          <a:prstGeom prst="rect">
            <a:avLst/>
          </a:prstGeom>
          <a:noFill/>
        </p:spPr>
        <p:txBody>
          <a:bodyPr wrap="square" rtlCol="0">
            <a:spAutoFit/>
          </a:bodyPr>
          <a:lstStyle/>
          <a:p>
            <a:pPr algn="just"/>
            <a:r>
              <a:rPr lang="en-US" sz="4400" i="1" dirty="0">
                <a:solidFill>
                  <a:schemeClr val="bg1"/>
                </a:solidFill>
              </a:rPr>
              <a:t>“Every person is to be in subjection to the governing authorities. For there is no authority except from God, and those which exist are established by God.”</a:t>
            </a:r>
            <a:r>
              <a:rPr lang="en-US" sz="4400" dirty="0">
                <a:solidFill>
                  <a:schemeClr val="bg1"/>
                </a:solidFill>
              </a:rPr>
              <a:t> </a:t>
            </a:r>
            <a:endParaRPr lang="en-US" sz="4400" i="1" dirty="0">
              <a:solidFill>
                <a:schemeClr val="bg1"/>
              </a:solidFill>
            </a:endParaRPr>
          </a:p>
        </p:txBody>
      </p:sp>
    </p:spTree>
    <p:extLst>
      <p:ext uri="{BB962C8B-B14F-4D97-AF65-F5344CB8AC3E}">
        <p14:creationId xmlns:p14="http://schemas.microsoft.com/office/powerpoint/2010/main" val="3346925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Big Idea of Ephesians 5:22, 24</a:t>
            </a:r>
            <a:endParaRPr lang="en-US" sz="4800" dirty="0">
              <a:solidFill>
                <a:schemeClr val="bg1"/>
              </a:solidFill>
            </a:endParaRPr>
          </a:p>
        </p:txBody>
      </p:sp>
      <p:sp>
        <p:nvSpPr>
          <p:cNvPr id="10" name="TextBox 9"/>
          <p:cNvSpPr txBox="1"/>
          <p:nvPr/>
        </p:nvSpPr>
        <p:spPr>
          <a:xfrm>
            <a:off x="304800" y="1219200"/>
            <a:ext cx="8610600" cy="4832092"/>
          </a:xfrm>
          <a:prstGeom prst="rect">
            <a:avLst/>
          </a:prstGeom>
          <a:noFill/>
        </p:spPr>
        <p:txBody>
          <a:bodyPr wrap="square" rtlCol="0">
            <a:spAutoFit/>
          </a:bodyPr>
          <a:lstStyle/>
          <a:p>
            <a:pPr algn="just"/>
            <a:r>
              <a:rPr lang="en-US" sz="4400" i="1" dirty="0">
                <a:solidFill>
                  <a:schemeClr val="bg1"/>
                </a:solidFill>
              </a:rPr>
              <a:t>T</a:t>
            </a:r>
            <a:r>
              <a:rPr lang="en-US" sz="4400" i="1" dirty="0" smtClean="0">
                <a:solidFill>
                  <a:schemeClr val="bg1"/>
                </a:solidFill>
              </a:rPr>
              <a:t>he </a:t>
            </a:r>
            <a:r>
              <a:rPr lang="en-US" sz="4400" i="1" dirty="0">
                <a:solidFill>
                  <a:schemeClr val="bg1"/>
                </a:solidFill>
              </a:rPr>
              <a:t>Christian wife’s motivation for being subject to her husband </a:t>
            </a:r>
            <a:r>
              <a:rPr lang="en-US" sz="4400" i="1" dirty="0" smtClean="0">
                <a:solidFill>
                  <a:schemeClr val="bg1"/>
                </a:solidFill>
              </a:rPr>
              <a:t>comes </a:t>
            </a:r>
            <a:r>
              <a:rPr lang="en-US" sz="4400" i="1" dirty="0">
                <a:solidFill>
                  <a:schemeClr val="bg1"/>
                </a:solidFill>
              </a:rPr>
              <a:t>from her faith in the power and goodness of </a:t>
            </a:r>
            <a:r>
              <a:rPr lang="en-US" sz="4400" i="1" dirty="0" smtClean="0">
                <a:solidFill>
                  <a:schemeClr val="bg1"/>
                </a:solidFill>
              </a:rPr>
              <a:t>God (God’s sovereignty) through which she loves her husband and is an example of the submission of the Church to Christ.</a:t>
            </a:r>
            <a:endParaRPr lang="en-US" sz="4400" i="1" dirty="0">
              <a:solidFill>
                <a:schemeClr val="bg1"/>
              </a:solidFill>
            </a:endParaRPr>
          </a:p>
        </p:txBody>
      </p:sp>
    </p:spTree>
    <p:extLst>
      <p:ext uri="{BB962C8B-B14F-4D97-AF65-F5344CB8AC3E}">
        <p14:creationId xmlns:p14="http://schemas.microsoft.com/office/powerpoint/2010/main" val="3539730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Ephesians 5:22-24</a:t>
            </a:r>
          </a:p>
        </p:txBody>
      </p:sp>
      <p:sp>
        <p:nvSpPr>
          <p:cNvPr id="10" name="TextBox 9"/>
          <p:cNvSpPr txBox="1"/>
          <p:nvPr/>
        </p:nvSpPr>
        <p:spPr>
          <a:xfrm>
            <a:off x="304800" y="1219200"/>
            <a:ext cx="8610600" cy="5262979"/>
          </a:xfrm>
          <a:prstGeom prst="rect">
            <a:avLst/>
          </a:prstGeom>
          <a:noFill/>
        </p:spPr>
        <p:txBody>
          <a:bodyPr wrap="square" rtlCol="0">
            <a:spAutoFit/>
          </a:bodyPr>
          <a:lstStyle/>
          <a:p>
            <a:pPr algn="just"/>
            <a:r>
              <a:rPr lang="en-US" sz="4200" i="1" dirty="0">
                <a:solidFill>
                  <a:schemeClr val="bg1"/>
                </a:solidFill>
              </a:rPr>
              <a:t>22 Wives, be subject to your own husbands, as to the Lord. 23 For the husband is the head of the wife, as Christ also is the head of the church, He Himself being the Savior of the body. 24 But as the church is subject to Christ, so also the wives ought to be to their husbands in everything. </a:t>
            </a:r>
            <a:endParaRPr lang="en-US" sz="4200" dirty="0">
              <a:solidFill>
                <a:schemeClr val="bg1"/>
              </a:solidFill>
            </a:endParaRPr>
          </a:p>
        </p:txBody>
      </p:sp>
    </p:spTree>
    <p:extLst>
      <p:ext uri="{BB962C8B-B14F-4D97-AF65-F5344CB8AC3E}">
        <p14:creationId xmlns:p14="http://schemas.microsoft.com/office/powerpoint/2010/main" val="2298734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just"/>
            <a:r>
              <a:rPr lang="en-US" sz="4800" dirty="0" smtClean="0">
                <a:solidFill>
                  <a:schemeClr val="bg1"/>
                </a:solidFill>
              </a:rPr>
              <a:t>II. The Measure of Submission</a:t>
            </a:r>
            <a:endParaRPr lang="en-US" sz="4800" dirty="0">
              <a:solidFill>
                <a:schemeClr val="bg1"/>
              </a:solidFill>
            </a:endParaRPr>
          </a:p>
        </p:txBody>
      </p:sp>
      <p:sp>
        <p:nvSpPr>
          <p:cNvPr id="10" name="TextBox 9"/>
          <p:cNvSpPr txBox="1"/>
          <p:nvPr/>
        </p:nvSpPr>
        <p:spPr>
          <a:xfrm>
            <a:off x="304800" y="990600"/>
            <a:ext cx="8610600" cy="6083717"/>
          </a:xfrm>
          <a:prstGeom prst="rect">
            <a:avLst/>
          </a:prstGeom>
          <a:noFill/>
        </p:spPr>
        <p:txBody>
          <a:bodyPr wrap="square" rtlCol="0">
            <a:spAutoFit/>
          </a:bodyPr>
          <a:lstStyle/>
          <a:p>
            <a:pPr algn="just"/>
            <a:r>
              <a:rPr lang="en-US" sz="3600" i="1" dirty="0" smtClean="0">
                <a:solidFill>
                  <a:schemeClr val="bg1"/>
                </a:solidFill>
              </a:rPr>
              <a:t>Ephesians 5:22, 24 does not say that a wife is to be subject to her husband:</a:t>
            </a:r>
          </a:p>
          <a:p>
            <a:pPr marL="571500" lvl="0" indent="-571500" algn="just">
              <a:buFont typeface="Wingdings" panose="05000000000000000000" pitchFamily="2" charset="2"/>
              <a:buChar char="§"/>
            </a:pPr>
            <a:r>
              <a:rPr lang="en-US" sz="3600" dirty="0">
                <a:solidFill>
                  <a:schemeClr val="bg1"/>
                </a:solidFill>
              </a:rPr>
              <a:t>Only in those cases where I am wrong and my husband is right</a:t>
            </a:r>
          </a:p>
          <a:p>
            <a:pPr marL="571500" lvl="0" indent="-571500" algn="just">
              <a:buFont typeface="Wingdings" panose="05000000000000000000" pitchFamily="2" charset="2"/>
              <a:buChar char="§"/>
            </a:pPr>
            <a:r>
              <a:rPr lang="en-US" sz="3600" dirty="0">
                <a:solidFill>
                  <a:schemeClr val="bg1"/>
                </a:solidFill>
              </a:rPr>
              <a:t>Only when I feel like it</a:t>
            </a:r>
          </a:p>
          <a:p>
            <a:pPr marL="571500" lvl="0" indent="-571500" algn="just">
              <a:buFont typeface="Wingdings" panose="05000000000000000000" pitchFamily="2" charset="2"/>
              <a:buChar char="§"/>
            </a:pPr>
            <a:r>
              <a:rPr lang="en-US" sz="3600" dirty="0">
                <a:solidFill>
                  <a:schemeClr val="bg1"/>
                </a:solidFill>
              </a:rPr>
              <a:t>Only on the unimportant issues of life</a:t>
            </a:r>
          </a:p>
          <a:p>
            <a:pPr marL="571500" lvl="0" indent="-571500" algn="just">
              <a:buFont typeface="Wingdings" panose="05000000000000000000" pitchFamily="2" charset="2"/>
              <a:buChar char="§"/>
            </a:pPr>
            <a:r>
              <a:rPr lang="en-US" sz="3600" dirty="0">
                <a:solidFill>
                  <a:schemeClr val="bg1"/>
                </a:solidFill>
              </a:rPr>
              <a:t>Only as a reward for when my husband demonstrates his love for me</a:t>
            </a:r>
          </a:p>
          <a:p>
            <a:pPr marL="571500" lvl="0" indent="-571500" algn="just">
              <a:buFont typeface="Wingdings" panose="05000000000000000000" pitchFamily="2" charset="2"/>
              <a:buChar char="§"/>
            </a:pPr>
            <a:r>
              <a:rPr lang="en-US" sz="3600" dirty="0">
                <a:solidFill>
                  <a:schemeClr val="bg1"/>
                </a:solidFill>
              </a:rPr>
              <a:t>Only as a reward for when my husband acts like a godly man</a:t>
            </a:r>
          </a:p>
          <a:p>
            <a:pPr algn="just"/>
            <a:endParaRPr lang="en-US" sz="4400" baseline="30000" dirty="0">
              <a:solidFill>
                <a:schemeClr val="bg1"/>
              </a:solidFill>
            </a:endParaRPr>
          </a:p>
        </p:txBody>
      </p:sp>
    </p:spTree>
    <p:extLst>
      <p:ext uri="{BB962C8B-B14F-4D97-AF65-F5344CB8AC3E}">
        <p14:creationId xmlns:p14="http://schemas.microsoft.com/office/powerpoint/2010/main" val="1946273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225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225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225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fade">
                                      <p:cBhvr>
                                        <p:cTn id="22" dur="2250"/>
                                        <p:tgtEl>
                                          <p:spTgt spid="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animEffect transition="in" filter="fade">
                                      <p:cBhvr>
                                        <p:cTn id="27" dur="2250"/>
                                        <p:tgtEl>
                                          <p:spTgt spid="1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xEl>
                                              <p:pRg st="5" end="5"/>
                                            </p:txEl>
                                          </p:spTgt>
                                        </p:tgtEl>
                                        <p:attrNameLst>
                                          <p:attrName>style.visibility</p:attrName>
                                        </p:attrNameLst>
                                      </p:cBhvr>
                                      <p:to>
                                        <p:strVal val="visible"/>
                                      </p:to>
                                    </p:set>
                                    <p:animEffect transition="in" filter="fade">
                                      <p:cBhvr>
                                        <p:cTn id="32" dur="225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Ephesians </a:t>
            </a:r>
            <a:r>
              <a:rPr lang="en-US" sz="4800" dirty="0" smtClean="0">
                <a:solidFill>
                  <a:schemeClr val="bg1"/>
                </a:solidFill>
              </a:rPr>
              <a:t>5:24</a:t>
            </a:r>
            <a:endParaRPr lang="en-US" sz="4800" dirty="0" smtClean="0">
              <a:solidFill>
                <a:schemeClr val="bg1"/>
              </a:solidFill>
            </a:endParaRPr>
          </a:p>
        </p:txBody>
      </p:sp>
      <p:sp>
        <p:nvSpPr>
          <p:cNvPr id="10" name="TextBox 9"/>
          <p:cNvSpPr txBox="1"/>
          <p:nvPr/>
        </p:nvSpPr>
        <p:spPr>
          <a:xfrm>
            <a:off x="304800" y="1219200"/>
            <a:ext cx="8610600" cy="2031325"/>
          </a:xfrm>
          <a:prstGeom prst="rect">
            <a:avLst/>
          </a:prstGeom>
          <a:noFill/>
        </p:spPr>
        <p:txBody>
          <a:bodyPr wrap="square" rtlCol="0">
            <a:spAutoFit/>
          </a:bodyPr>
          <a:lstStyle/>
          <a:p>
            <a:pPr algn="just"/>
            <a:r>
              <a:rPr lang="en-US" sz="4200" i="1" dirty="0" smtClean="0">
                <a:solidFill>
                  <a:schemeClr val="bg1"/>
                </a:solidFill>
              </a:rPr>
              <a:t>But </a:t>
            </a:r>
            <a:r>
              <a:rPr lang="en-US" sz="4200" i="1" dirty="0">
                <a:solidFill>
                  <a:schemeClr val="bg1"/>
                </a:solidFill>
              </a:rPr>
              <a:t>as the church is subject to Christ, so also the wives ought to be to their husbands in everything. </a:t>
            </a:r>
            <a:endParaRPr lang="en-US" sz="4200" dirty="0">
              <a:solidFill>
                <a:schemeClr val="bg1"/>
              </a:solidFill>
            </a:endParaRPr>
          </a:p>
        </p:txBody>
      </p:sp>
    </p:spTree>
    <p:extLst>
      <p:ext uri="{BB962C8B-B14F-4D97-AF65-F5344CB8AC3E}">
        <p14:creationId xmlns:p14="http://schemas.microsoft.com/office/powerpoint/2010/main" val="3617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Big Idea of Ephesians 5:22, 24</a:t>
            </a:r>
            <a:endParaRPr lang="en-US" sz="4800" dirty="0">
              <a:solidFill>
                <a:schemeClr val="bg1"/>
              </a:solidFill>
            </a:endParaRPr>
          </a:p>
        </p:txBody>
      </p:sp>
      <p:sp>
        <p:nvSpPr>
          <p:cNvPr id="10" name="TextBox 9"/>
          <p:cNvSpPr txBox="1"/>
          <p:nvPr/>
        </p:nvSpPr>
        <p:spPr>
          <a:xfrm>
            <a:off x="304800" y="1219200"/>
            <a:ext cx="8610600" cy="4832092"/>
          </a:xfrm>
          <a:prstGeom prst="rect">
            <a:avLst/>
          </a:prstGeom>
          <a:noFill/>
        </p:spPr>
        <p:txBody>
          <a:bodyPr wrap="square" rtlCol="0">
            <a:spAutoFit/>
          </a:bodyPr>
          <a:lstStyle/>
          <a:p>
            <a:pPr algn="just"/>
            <a:r>
              <a:rPr lang="en-US" sz="4400" i="1" dirty="0">
                <a:solidFill>
                  <a:schemeClr val="bg1"/>
                </a:solidFill>
              </a:rPr>
              <a:t>T</a:t>
            </a:r>
            <a:r>
              <a:rPr lang="en-US" sz="4400" i="1" dirty="0" smtClean="0">
                <a:solidFill>
                  <a:schemeClr val="bg1"/>
                </a:solidFill>
              </a:rPr>
              <a:t>he </a:t>
            </a:r>
            <a:r>
              <a:rPr lang="en-US" sz="4400" i="1" dirty="0">
                <a:solidFill>
                  <a:schemeClr val="bg1"/>
                </a:solidFill>
              </a:rPr>
              <a:t>Christian wife’s motivation for being subject to her husband </a:t>
            </a:r>
            <a:r>
              <a:rPr lang="en-US" sz="4400" i="1" dirty="0" smtClean="0">
                <a:solidFill>
                  <a:schemeClr val="bg1"/>
                </a:solidFill>
              </a:rPr>
              <a:t>comes </a:t>
            </a:r>
            <a:r>
              <a:rPr lang="en-US" sz="4400" i="1" dirty="0">
                <a:solidFill>
                  <a:schemeClr val="bg1"/>
                </a:solidFill>
              </a:rPr>
              <a:t>from her faith in the power and goodness of </a:t>
            </a:r>
            <a:r>
              <a:rPr lang="en-US" sz="4400" i="1" dirty="0" smtClean="0">
                <a:solidFill>
                  <a:schemeClr val="bg1"/>
                </a:solidFill>
              </a:rPr>
              <a:t>God (God’s sovereignty) through which she loves her husband and is an example of the submission of the Church to Christ.</a:t>
            </a:r>
            <a:endParaRPr lang="en-US" sz="4400" i="1" dirty="0">
              <a:solidFill>
                <a:schemeClr val="bg1"/>
              </a:solidFill>
            </a:endParaRPr>
          </a:p>
        </p:txBody>
      </p:sp>
    </p:spTree>
    <p:extLst>
      <p:ext uri="{BB962C8B-B14F-4D97-AF65-F5344CB8AC3E}">
        <p14:creationId xmlns:p14="http://schemas.microsoft.com/office/powerpoint/2010/main" val="2134431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pic>
        <p:nvPicPr>
          <p:cNvPr id="2" name="Picture 1"/>
          <p:cNvPicPr>
            <a:picLocks noChangeAspect="1"/>
          </p:cNvPicPr>
          <p:nvPr/>
        </p:nvPicPr>
        <p:blipFill>
          <a:blip r:embed="rId3" cstate="print">
            <a:extLst>
              <a:ext uri="{BEBA8EAE-BF5A-486C-A8C5-ECC9F3942E4B}">
                <a14:imgProps xmlns:a14="http://schemas.microsoft.com/office/drawing/2010/main">
                  <a14:imgLayer r:embed="rId4">
                    <a14:imgEffect>
                      <a14:artisticTexturizer trans="77000"/>
                    </a14:imgEffect>
                  </a14:imgLayer>
                </a14:imgProps>
              </a:ext>
              <a:ext uri="{28A0092B-C50C-407E-A947-70E740481C1C}">
                <a14:useLocalDpi xmlns:a14="http://schemas.microsoft.com/office/drawing/2010/main" val="0"/>
              </a:ext>
            </a:extLst>
          </a:blip>
          <a:stretch>
            <a:fillRect/>
          </a:stretch>
        </p:blipFill>
        <p:spPr>
          <a:xfrm>
            <a:off x="213320" y="1066800"/>
            <a:ext cx="8778279" cy="4878215"/>
          </a:xfrm>
          <a:prstGeom prst="rect">
            <a:avLst/>
          </a:prstGeom>
          <a:effectLst>
            <a:glow rad="228600">
              <a:schemeClr val="accent5">
                <a:satMod val="175000"/>
                <a:alpha val="40000"/>
              </a:schemeClr>
            </a:glow>
            <a:softEdge rad="635000"/>
          </a:effectLst>
        </p:spPr>
      </p:pic>
    </p:spTree>
    <p:extLst>
      <p:ext uri="{BB962C8B-B14F-4D97-AF65-F5344CB8AC3E}">
        <p14:creationId xmlns:p14="http://schemas.microsoft.com/office/powerpoint/2010/main" val="5556600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1384995"/>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Genesis </a:t>
            </a:r>
            <a:r>
              <a:rPr lang="en-US" sz="4800" dirty="0" smtClean="0">
                <a:solidFill>
                  <a:schemeClr val="bg1"/>
                </a:solidFill>
              </a:rPr>
              <a:t>3:16b</a:t>
            </a:r>
          </a:p>
          <a:p>
            <a:pPr algn="ctr"/>
            <a:r>
              <a:rPr lang="en-US" sz="3600" dirty="0">
                <a:solidFill>
                  <a:schemeClr val="bg1"/>
                </a:solidFill>
              </a:rPr>
              <a:t>t</a:t>
            </a:r>
            <a:r>
              <a:rPr lang="en-US" sz="3600" dirty="0" smtClean="0">
                <a:solidFill>
                  <a:schemeClr val="bg1"/>
                </a:solidFill>
              </a:rPr>
              <a:t>he effect of sin in marriage</a:t>
            </a:r>
            <a:endParaRPr lang="en-US" sz="3600" dirty="0">
              <a:solidFill>
                <a:schemeClr val="bg1"/>
              </a:solidFill>
            </a:endParaRPr>
          </a:p>
        </p:txBody>
      </p:sp>
      <p:sp>
        <p:nvSpPr>
          <p:cNvPr id="10" name="TextBox 9"/>
          <p:cNvSpPr txBox="1"/>
          <p:nvPr/>
        </p:nvSpPr>
        <p:spPr>
          <a:xfrm>
            <a:off x="304800" y="1434405"/>
            <a:ext cx="8610600" cy="1446550"/>
          </a:xfrm>
          <a:prstGeom prst="rect">
            <a:avLst/>
          </a:prstGeom>
          <a:noFill/>
        </p:spPr>
        <p:txBody>
          <a:bodyPr wrap="square" rtlCol="0">
            <a:spAutoFit/>
          </a:bodyPr>
          <a:lstStyle/>
          <a:p>
            <a:pPr algn="just"/>
            <a:r>
              <a:rPr lang="en-US" sz="4400" dirty="0" smtClean="0">
                <a:solidFill>
                  <a:schemeClr val="bg1"/>
                </a:solidFill>
              </a:rPr>
              <a:t>“Yet </a:t>
            </a:r>
            <a:r>
              <a:rPr lang="en-US" sz="4400" dirty="0">
                <a:solidFill>
                  <a:schemeClr val="bg1"/>
                </a:solidFill>
              </a:rPr>
              <a:t>your </a:t>
            </a:r>
            <a:r>
              <a:rPr lang="en-US" sz="4400" u="sng" dirty="0">
                <a:solidFill>
                  <a:schemeClr val="bg1"/>
                </a:solidFill>
              </a:rPr>
              <a:t>desire</a:t>
            </a:r>
            <a:r>
              <a:rPr lang="en-US" sz="4400" dirty="0">
                <a:solidFill>
                  <a:schemeClr val="bg1"/>
                </a:solidFill>
              </a:rPr>
              <a:t> will be for your husband, And he will </a:t>
            </a:r>
            <a:r>
              <a:rPr lang="en-US" sz="4400" u="sng" dirty="0">
                <a:solidFill>
                  <a:schemeClr val="bg1"/>
                </a:solidFill>
              </a:rPr>
              <a:t>rule</a:t>
            </a:r>
            <a:r>
              <a:rPr lang="en-US" sz="4400" dirty="0">
                <a:solidFill>
                  <a:schemeClr val="bg1"/>
                </a:solidFill>
              </a:rPr>
              <a:t> over you.”</a:t>
            </a:r>
          </a:p>
        </p:txBody>
      </p:sp>
      <p:sp>
        <p:nvSpPr>
          <p:cNvPr id="6" name="TextBox 5"/>
          <p:cNvSpPr txBox="1"/>
          <p:nvPr/>
        </p:nvSpPr>
        <p:spPr>
          <a:xfrm>
            <a:off x="304800" y="2996386"/>
            <a:ext cx="8610600" cy="2185214"/>
          </a:xfrm>
          <a:prstGeom prst="rect">
            <a:avLst/>
          </a:prstGeom>
          <a:noFill/>
        </p:spPr>
        <p:txBody>
          <a:bodyPr wrap="square" rtlCol="0">
            <a:spAutoFit/>
          </a:bodyPr>
          <a:lstStyle/>
          <a:p>
            <a:pPr algn="just"/>
            <a:r>
              <a:rPr lang="en-US" sz="3400" i="1" dirty="0" smtClean="0">
                <a:solidFill>
                  <a:schemeClr val="bg1"/>
                </a:solidFill>
              </a:rPr>
              <a:t>“</a:t>
            </a:r>
            <a:r>
              <a:rPr lang="en-US" sz="3400" i="1" u="sng" dirty="0" smtClean="0">
                <a:solidFill>
                  <a:schemeClr val="bg1"/>
                </a:solidFill>
              </a:rPr>
              <a:t>desire</a:t>
            </a:r>
            <a:r>
              <a:rPr lang="en-US" sz="3400" i="1" dirty="0" smtClean="0">
                <a:solidFill>
                  <a:schemeClr val="bg1"/>
                </a:solidFill>
              </a:rPr>
              <a:t>” - </a:t>
            </a:r>
            <a:r>
              <a:rPr lang="en-US" sz="3400" i="1" dirty="0">
                <a:solidFill>
                  <a:schemeClr val="bg1"/>
                </a:solidFill>
              </a:rPr>
              <a:t>“to run after, to have a craving for something that is willing to do anything to obtain, even to subvert, usurp, or violently take control.”</a:t>
            </a:r>
            <a:r>
              <a:rPr lang="en-US" sz="3400" dirty="0">
                <a:solidFill>
                  <a:schemeClr val="bg1"/>
                </a:solidFill>
              </a:rPr>
              <a:t> </a:t>
            </a:r>
            <a:endParaRPr lang="en-US" sz="3400" i="1" dirty="0">
              <a:solidFill>
                <a:schemeClr val="bg1"/>
              </a:solidFill>
            </a:endParaRPr>
          </a:p>
        </p:txBody>
      </p:sp>
      <p:sp>
        <p:nvSpPr>
          <p:cNvPr id="7" name="TextBox 6"/>
          <p:cNvSpPr txBox="1"/>
          <p:nvPr/>
        </p:nvSpPr>
        <p:spPr>
          <a:xfrm>
            <a:off x="304800" y="5200471"/>
            <a:ext cx="8610600" cy="1138773"/>
          </a:xfrm>
          <a:prstGeom prst="rect">
            <a:avLst/>
          </a:prstGeom>
          <a:noFill/>
        </p:spPr>
        <p:txBody>
          <a:bodyPr wrap="square" rtlCol="0">
            <a:spAutoFit/>
          </a:bodyPr>
          <a:lstStyle/>
          <a:p>
            <a:pPr algn="just"/>
            <a:r>
              <a:rPr lang="en-US" sz="3400" i="1" dirty="0" smtClean="0">
                <a:solidFill>
                  <a:schemeClr val="bg1"/>
                </a:solidFill>
              </a:rPr>
              <a:t>“</a:t>
            </a:r>
            <a:r>
              <a:rPr lang="en-US" sz="3400" i="1" u="sng" dirty="0" smtClean="0">
                <a:solidFill>
                  <a:schemeClr val="bg1"/>
                </a:solidFill>
              </a:rPr>
              <a:t>rule</a:t>
            </a:r>
            <a:r>
              <a:rPr lang="en-US" sz="3400" i="1" dirty="0" smtClean="0">
                <a:solidFill>
                  <a:schemeClr val="bg1"/>
                </a:solidFill>
              </a:rPr>
              <a:t>” </a:t>
            </a:r>
            <a:r>
              <a:rPr lang="en-US" sz="3400" i="1" dirty="0" smtClean="0">
                <a:solidFill>
                  <a:schemeClr val="bg1"/>
                </a:solidFill>
              </a:rPr>
              <a:t>- </a:t>
            </a:r>
            <a:r>
              <a:rPr lang="en-US" sz="3400" i="1" dirty="0" smtClean="0">
                <a:solidFill>
                  <a:schemeClr val="bg1"/>
                </a:solidFill>
              </a:rPr>
              <a:t>“a despoti</a:t>
            </a:r>
            <a:r>
              <a:rPr lang="en-US" sz="3400" i="1" dirty="0" smtClean="0">
                <a:solidFill>
                  <a:schemeClr val="bg1"/>
                </a:solidFill>
              </a:rPr>
              <a:t>c kind of authoritarianism; a superior holding it over an inferior.”</a:t>
            </a:r>
            <a:endParaRPr lang="en-US" sz="3400" i="1" dirty="0">
              <a:solidFill>
                <a:schemeClr val="bg1"/>
              </a:solidFill>
            </a:endParaRPr>
          </a:p>
        </p:txBody>
      </p:sp>
    </p:spTree>
    <p:extLst>
      <p:ext uri="{BB962C8B-B14F-4D97-AF65-F5344CB8AC3E}">
        <p14:creationId xmlns:p14="http://schemas.microsoft.com/office/powerpoint/2010/main" val="1175910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500"/>
                            </p:stCondLst>
                            <p:childTnLst>
                              <p:par>
                                <p:cTn id="9" presetID="10" presetClass="entr" presetSubtype="0" fill="hold" grpId="0" nodeType="afterEffect">
                                  <p:stCondLst>
                                    <p:cond delay="475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250"/>
                                        <p:tgtEl>
                                          <p:spTgt spid="6"/>
                                        </p:tgtEl>
                                      </p:cBhvr>
                                    </p:animEffect>
                                  </p:childTnLst>
                                </p:cTn>
                              </p:par>
                            </p:childTnLst>
                          </p:cTn>
                        </p:par>
                        <p:par>
                          <p:cTn id="12" fill="hold">
                            <p:stCondLst>
                              <p:cond delay="7500"/>
                            </p:stCondLst>
                            <p:childTnLst>
                              <p:par>
                                <p:cTn id="13" presetID="10" presetClass="entr" presetSubtype="0" fill="hold" grpId="0" nodeType="afterEffect">
                                  <p:stCondLst>
                                    <p:cond delay="475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Ephesians 4:1-2</a:t>
            </a:r>
            <a:endParaRPr lang="en-US" sz="4800" dirty="0">
              <a:solidFill>
                <a:schemeClr val="bg1"/>
              </a:solidFill>
            </a:endParaRPr>
          </a:p>
        </p:txBody>
      </p:sp>
      <p:sp>
        <p:nvSpPr>
          <p:cNvPr id="10" name="TextBox 9"/>
          <p:cNvSpPr txBox="1"/>
          <p:nvPr/>
        </p:nvSpPr>
        <p:spPr>
          <a:xfrm>
            <a:off x="304800" y="1219200"/>
            <a:ext cx="8610600" cy="4832092"/>
          </a:xfrm>
          <a:prstGeom prst="rect">
            <a:avLst/>
          </a:prstGeom>
          <a:noFill/>
        </p:spPr>
        <p:txBody>
          <a:bodyPr wrap="square" rtlCol="0">
            <a:spAutoFit/>
          </a:bodyPr>
          <a:lstStyle/>
          <a:p>
            <a:pPr algn="just"/>
            <a:r>
              <a:rPr lang="en-US" sz="4400" i="1" dirty="0">
                <a:solidFill>
                  <a:schemeClr val="bg1"/>
                </a:solidFill>
              </a:rPr>
              <a:t>“1 Therefore I, the prisoner of the Lord, implore you to walk in a manner worthy of the calling with which you have been called, 2 with all humility and gentleness, with patience, </a:t>
            </a:r>
            <a:r>
              <a:rPr lang="en-US" sz="4400" i="1" u="sng" dirty="0">
                <a:solidFill>
                  <a:schemeClr val="bg1"/>
                </a:solidFill>
              </a:rPr>
              <a:t>showing tolerance for one another in love</a:t>
            </a:r>
            <a:r>
              <a:rPr lang="en-US" sz="4400" i="1" dirty="0">
                <a:solidFill>
                  <a:schemeClr val="bg1"/>
                </a:solidFill>
              </a:rPr>
              <a:t>…”</a:t>
            </a:r>
            <a:r>
              <a:rPr lang="en-US" sz="4400" dirty="0">
                <a:solidFill>
                  <a:schemeClr val="bg1"/>
                </a:solidFill>
              </a:rPr>
              <a:t> </a:t>
            </a:r>
            <a:endParaRPr lang="en-US" sz="4400" i="1" dirty="0">
              <a:solidFill>
                <a:schemeClr val="bg1"/>
              </a:solidFill>
            </a:endParaRPr>
          </a:p>
        </p:txBody>
      </p:sp>
    </p:spTree>
    <p:extLst>
      <p:ext uri="{BB962C8B-B14F-4D97-AF65-F5344CB8AC3E}">
        <p14:creationId xmlns:p14="http://schemas.microsoft.com/office/powerpoint/2010/main" val="457922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Ephesians 4:15</a:t>
            </a:r>
            <a:endParaRPr lang="en-US" sz="4800" dirty="0">
              <a:solidFill>
                <a:schemeClr val="bg1"/>
              </a:solidFill>
            </a:endParaRPr>
          </a:p>
        </p:txBody>
      </p:sp>
      <p:sp>
        <p:nvSpPr>
          <p:cNvPr id="10" name="TextBox 9"/>
          <p:cNvSpPr txBox="1"/>
          <p:nvPr/>
        </p:nvSpPr>
        <p:spPr>
          <a:xfrm>
            <a:off x="304800" y="1219200"/>
            <a:ext cx="8610600" cy="2123658"/>
          </a:xfrm>
          <a:prstGeom prst="rect">
            <a:avLst/>
          </a:prstGeom>
          <a:noFill/>
        </p:spPr>
        <p:txBody>
          <a:bodyPr wrap="square" rtlCol="0">
            <a:spAutoFit/>
          </a:bodyPr>
          <a:lstStyle/>
          <a:p>
            <a:pPr algn="just"/>
            <a:r>
              <a:rPr lang="en-US" sz="4400" i="1" dirty="0">
                <a:solidFill>
                  <a:schemeClr val="bg1"/>
                </a:solidFill>
              </a:rPr>
              <a:t>“but </a:t>
            </a:r>
            <a:r>
              <a:rPr lang="en-US" sz="4400" i="1" u="sng" dirty="0">
                <a:solidFill>
                  <a:schemeClr val="bg1"/>
                </a:solidFill>
              </a:rPr>
              <a:t>speaking the truth in love</a:t>
            </a:r>
            <a:r>
              <a:rPr lang="en-US" sz="4400" i="1" dirty="0">
                <a:solidFill>
                  <a:schemeClr val="bg1"/>
                </a:solidFill>
              </a:rPr>
              <a:t>, we are to grow up in all aspects into Him who is the head, even Christ..” </a:t>
            </a:r>
            <a:endParaRPr lang="en-US" sz="4400" i="1" dirty="0">
              <a:solidFill>
                <a:schemeClr val="bg1"/>
              </a:solidFill>
            </a:endParaRPr>
          </a:p>
        </p:txBody>
      </p:sp>
    </p:spTree>
    <p:extLst>
      <p:ext uri="{BB962C8B-B14F-4D97-AF65-F5344CB8AC3E}">
        <p14:creationId xmlns:p14="http://schemas.microsoft.com/office/powerpoint/2010/main" val="2800345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Ephesians 5:1-2</a:t>
            </a:r>
            <a:endParaRPr lang="en-US" sz="4800" dirty="0">
              <a:solidFill>
                <a:schemeClr val="bg1"/>
              </a:solidFill>
            </a:endParaRPr>
          </a:p>
        </p:txBody>
      </p:sp>
      <p:sp>
        <p:nvSpPr>
          <p:cNvPr id="10" name="TextBox 9"/>
          <p:cNvSpPr txBox="1"/>
          <p:nvPr/>
        </p:nvSpPr>
        <p:spPr>
          <a:xfrm>
            <a:off x="304800" y="1219200"/>
            <a:ext cx="8610600" cy="4154984"/>
          </a:xfrm>
          <a:prstGeom prst="rect">
            <a:avLst/>
          </a:prstGeom>
          <a:noFill/>
        </p:spPr>
        <p:txBody>
          <a:bodyPr wrap="square" rtlCol="0">
            <a:spAutoFit/>
          </a:bodyPr>
          <a:lstStyle/>
          <a:p>
            <a:pPr algn="just"/>
            <a:r>
              <a:rPr lang="en-US" sz="4400" i="1" dirty="0">
                <a:solidFill>
                  <a:schemeClr val="bg1"/>
                </a:solidFill>
              </a:rPr>
              <a:t>“1 Therefore be imitators of God, as beloved children; 2 and </a:t>
            </a:r>
            <a:r>
              <a:rPr lang="en-US" sz="4400" i="1" u="sng" dirty="0">
                <a:solidFill>
                  <a:schemeClr val="bg1"/>
                </a:solidFill>
              </a:rPr>
              <a:t>walk in love</a:t>
            </a:r>
            <a:r>
              <a:rPr lang="en-US" sz="4400" i="1" dirty="0">
                <a:solidFill>
                  <a:schemeClr val="bg1"/>
                </a:solidFill>
              </a:rPr>
              <a:t>, just as Christ also loved you and gave Himself up for us, an offering and a sacrifice to God as a fragrant aroma.”</a:t>
            </a:r>
            <a:r>
              <a:rPr lang="en-US" sz="4400" dirty="0">
                <a:solidFill>
                  <a:schemeClr val="bg1"/>
                </a:solidFill>
              </a:rPr>
              <a:t> </a:t>
            </a:r>
            <a:endParaRPr lang="en-US" sz="4400" i="1" dirty="0">
              <a:solidFill>
                <a:schemeClr val="bg1"/>
              </a:solidFill>
            </a:endParaRPr>
          </a:p>
        </p:txBody>
      </p:sp>
    </p:spTree>
    <p:extLst>
      <p:ext uri="{BB962C8B-B14F-4D97-AF65-F5344CB8AC3E}">
        <p14:creationId xmlns:p14="http://schemas.microsoft.com/office/powerpoint/2010/main" val="2800345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Ephesians 5:21</a:t>
            </a:r>
            <a:endParaRPr lang="en-US" sz="4800" dirty="0">
              <a:solidFill>
                <a:schemeClr val="bg1"/>
              </a:solidFill>
            </a:endParaRPr>
          </a:p>
        </p:txBody>
      </p:sp>
      <p:sp>
        <p:nvSpPr>
          <p:cNvPr id="10" name="TextBox 9"/>
          <p:cNvSpPr txBox="1"/>
          <p:nvPr/>
        </p:nvSpPr>
        <p:spPr>
          <a:xfrm>
            <a:off x="304800" y="1219200"/>
            <a:ext cx="8610600" cy="1446550"/>
          </a:xfrm>
          <a:prstGeom prst="rect">
            <a:avLst/>
          </a:prstGeom>
          <a:noFill/>
        </p:spPr>
        <p:txBody>
          <a:bodyPr wrap="square" rtlCol="0">
            <a:spAutoFit/>
          </a:bodyPr>
          <a:lstStyle/>
          <a:p>
            <a:pPr algn="just"/>
            <a:r>
              <a:rPr lang="en-US" sz="4400" i="1" dirty="0">
                <a:solidFill>
                  <a:schemeClr val="bg1"/>
                </a:solidFill>
              </a:rPr>
              <a:t>“and be subject to one another in the fear of Christ.”</a:t>
            </a:r>
            <a:endParaRPr lang="en-US" sz="4400" i="1" dirty="0">
              <a:solidFill>
                <a:schemeClr val="bg1"/>
              </a:solidFill>
            </a:endParaRPr>
          </a:p>
        </p:txBody>
      </p:sp>
    </p:spTree>
    <p:extLst>
      <p:ext uri="{BB962C8B-B14F-4D97-AF65-F5344CB8AC3E}">
        <p14:creationId xmlns:p14="http://schemas.microsoft.com/office/powerpoint/2010/main" val="2800345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LOVE – </a:t>
            </a:r>
            <a:r>
              <a:rPr lang="en-US" sz="4800" dirty="0" err="1" smtClean="0">
                <a:solidFill>
                  <a:schemeClr val="bg1"/>
                </a:solidFill>
              </a:rPr>
              <a:t>agapao</a:t>
            </a:r>
            <a:r>
              <a:rPr lang="en-US" sz="4800" dirty="0" smtClean="0">
                <a:solidFill>
                  <a:schemeClr val="bg1"/>
                </a:solidFill>
              </a:rPr>
              <a:t> (</a:t>
            </a:r>
            <a:r>
              <a:rPr lang="en-US" sz="4800" dirty="0" smtClean="0">
                <a:solidFill>
                  <a:schemeClr val="bg1"/>
                </a:solidFill>
                <a:latin typeface="PCSB Greek" panose="020B0500000000000000" pitchFamily="34" charset="0"/>
              </a:rPr>
              <a:t>a)</a:t>
            </a:r>
            <a:r>
              <a:rPr lang="en-US" sz="4800" dirty="0" err="1" smtClean="0">
                <a:solidFill>
                  <a:schemeClr val="bg1"/>
                </a:solidFill>
                <a:latin typeface="PCSB Greek" panose="020B0500000000000000" pitchFamily="34" charset="0"/>
              </a:rPr>
              <a:t>ga</a:t>
            </a:r>
            <a:r>
              <a:rPr lang="en-US" sz="4800" dirty="0" smtClean="0">
                <a:solidFill>
                  <a:schemeClr val="bg1"/>
                </a:solidFill>
                <a:latin typeface="PCSB Greek" panose="020B0500000000000000" pitchFamily="34" charset="0"/>
              </a:rPr>
              <a:t>/pw</a:t>
            </a:r>
            <a:r>
              <a:rPr lang="en-US" sz="4800" dirty="0" smtClean="0">
                <a:solidFill>
                  <a:schemeClr val="bg1"/>
                </a:solidFill>
              </a:rPr>
              <a:t>)</a:t>
            </a:r>
            <a:endParaRPr lang="en-US" sz="4800" dirty="0" smtClean="0">
              <a:solidFill>
                <a:schemeClr val="bg1"/>
              </a:solidFill>
            </a:endParaRPr>
          </a:p>
        </p:txBody>
      </p:sp>
      <p:sp>
        <p:nvSpPr>
          <p:cNvPr id="10" name="TextBox 9"/>
          <p:cNvSpPr txBox="1"/>
          <p:nvPr/>
        </p:nvSpPr>
        <p:spPr>
          <a:xfrm>
            <a:off x="304800" y="1219200"/>
            <a:ext cx="8610600" cy="3785652"/>
          </a:xfrm>
          <a:prstGeom prst="rect">
            <a:avLst/>
          </a:prstGeom>
          <a:noFill/>
        </p:spPr>
        <p:txBody>
          <a:bodyPr wrap="square" rtlCol="0">
            <a:spAutoFit/>
          </a:bodyPr>
          <a:lstStyle/>
          <a:p>
            <a:pPr lvl="0" algn="just"/>
            <a:r>
              <a:rPr lang="en-US" sz="4800" i="1" dirty="0" smtClean="0">
                <a:solidFill>
                  <a:schemeClr val="bg1"/>
                </a:solidFill>
              </a:rPr>
              <a:t>a one-way</a:t>
            </a:r>
            <a:r>
              <a:rPr lang="en-US" sz="4800" i="1" dirty="0">
                <a:solidFill>
                  <a:schemeClr val="bg1"/>
                </a:solidFill>
              </a:rPr>
              <a:t>, unconditional act of the will and motivation of the heart that seeks the highest good for another, regardless of the cost and all for the glory of God.</a:t>
            </a:r>
            <a:r>
              <a:rPr lang="en-US" sz="4800" dirty="0">
                <a:solidFill>
                  <a:schemeClr val="bg1"/>
                </a:solidFill>
              </a:rPr>
              <a:t> </a:t>
            </a:r>
            <a:endParaRPr lang="en-US" sz="4800" i="1" dirty="0">
              <a:solidFill>
                <a:schemeClr val="bg1"/>
              </a:solidFill>
            </a:endParaRPr>
          </a:p>
        </p:txBody>
      </p:sp>
    </p:spTree>
    <p:extLst>
      <p:ext uri="{BB962C8B-B14F-4D97-AF65-F5344CB8AC3E}">
        <p14:creationId xmlns:p14="http://schemas.microsoft.com/office/powerpoint/2010/main" val="1478135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2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25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Ephesians 5:22</a:t>
            </a:r>
            <a:endParaRPr lang="en-US" sz="4800" dirty="0">
              <a:solidFill>
                <a:schemeClr val="bg1"/>
              </a:solidFill>
            </a:endParaRPr>
          </a:p>
        </p:txBody>
      </p:sp>
      <p:sp>
        <p:nvSpPr>
          <p:cNvPr id="10" name="TextBox 9"/>
          <p:cNvSpPr txBox="1"/>
          <p:nvPr/>
        </p:nvSpPr>
        <p:spPr>
          <a:xfrm>
            <a:off x="304800" y="1219200"/>
            <a:ext cx="8610600" cy="1446550"/>
          </a:xfrm>
          <a:prstGeom prst="rect">
            <a:avLst/>
          </a:prstGeom>
          <a:noFill/>
        </p:spPr>
        <p:txBody>
          <a:bodyPr wrap="square" rtlCol="0">
            <a:spAutoFit/>
          </a:bodyPr>
          <a:lstStyle/>
          <a:p>
            <a:pPr algn="just"/>
            <a:r>
              <a:rPr lang="en-US" sz="4400" i="1" dirty="0" smtClean="0">
                <a:solidFill>
                  <a:schemeClr val="bg1"/>
                </a:solidFill>
              </a:rPr>
              <a:t>Wives, be </a:t>
            </a:r>
            <a:r>
              <a:rPr lang="en-US" sz="4400" i="1" dirty="0">
                <a:solidFill>
                  <a:schemeClr val="bg1"/>
                </a:solidFill>
              </a:rPr>
              <a:t>subject to </a:t>
            </a:r>
            <a:r>
              <a:rPr lang="en-US" sz="4400" i="1" dirty="0" smtClean="0">
                <a:solidFill>
                  <a:schemeClr val="bg1"/>
                </a:solidFill>
              </a:rPr>
              <a:t>your own husbands, </a:t>
            </a:r>
            <a:r>
              <a:rPr lang="en-US" sz="4400" i="1" dirty="0">
                <a:solidFill>
                  <a:schemeClr val="bg1"/>
                </a:solidFill>
              </a:rPr>
              <a:t>as to the Lord. </a:t>
            </a:r>
            <a:endParaRPr lang="en-US" sz="4400" i="1" dirty="0">
              <a:solidFill>
                <a:schemeClr val="bg1"/>
              </a:solidFill>
            </a:endParaRPr>
          </a:p>
        </p:txBody>
      </p:sp>
      <p:sp>
        <p:nvSpPr>
          <p:cNvPr id="6" name="TextBox 5"/>
          <p:cNvSpPr txBox="1"/>
          <p:nvPr/>
        </p:nvSpPr>
        <p:spPr>
          <a:xfrm>
            <a:off x="304800" y="2744450"/>
            <a:ext cx="8610600" cy="2800767"/>
          </a:xfrm>
          <a:prstGeom prst="rect">
            <a:avLst/>
          </a:prstGeom>
          <a:noFill/>
        </p:spPr>
        <p:txBody>
          <a:bodyPr wrap="square" rtlCol="0">
            <a:spAutoFit/>
          </a:bodyPr>
          <a:lstStyle/>
          <a:p>
            <a:pPr algn="just"/>
            <a:r>
              <a:rPr lang="en-US" sz="4400" dirty="0" smtClean="0">
                <a:solidFill>
                  <a:schemeClr val="bg1"/>
                </a:solidFill>
              </a:rPr>
              <a:t>To be subject is…</a:t>
            </a:r>
          </a:p>
          <a:p>
            <a:pPr marL="571500" indent="-571500" algn="just">
              <a:buFont typeface="Wingdings" panose="05000000000000000000" pitchFamily="2" charset="2"/>
              <a:buChar char="§"/>
            </a:pPr>
            <a:r>
              <a:rPr lang="en-US" sz="4400" dirty="0" smtClean="0">
                <a:solidFill>
                  <a:schemeClr val="bg1"/>
                </a:solidFill>
              </a:rPr>
              <a:t>A statement of rank</a:t>
            </a:r>
          </a:p>
          <a:p>
            <a:pPr marL="571500" indent="-571500" algn="just">
              <a:buFont typeface="Wingdings" panose="05000000000000000000" pitchFamily="2" charset="2"/>
              <a:buChar char="§"/>
            </a:pPr>
            <a:r>
              <a:rPr lang="en-US" sz="4400" dirty="0" smtClean="0">
                <a:solidFill>
                  <a:schemeClr val="bg1"/>
                </a:solidFill>
              </a:rPr>
              <a:t>A statement of respect</a:t>
            </a:r>
          </a:p>
          <a:p>
            <a:pPr marL="571500" indent="-571500" algn="just">
              <a:buFont typeface="Wingdings" panose="05000000000000000000" pitchFamily="2" charset="2"/>
              <a:buChar char="§"/>
            </a:pPr>
            <a:r>
              <a:rPr lang="en-US" sz="4400" dirty="0" smtClean="0">
                <a:solidFill>
                  <a:schemeClr val="bg1"/>
                </a:solidFill>
              </a:rPr>
              <a:t>A statement of realization</a:t>
            </a:r>
          </a:p>
        </p:txBody>
      </p:sp>
    </p:spTree>
    <p:extLst>
      <p:ext uri="{BB962C8B-B14F-4D97-AF65-F5344CB8AC3E}">
        <p14:creationId xmlns:p14="http://schemas.microsoft.com/office/powerpoint/2010/main" val="4274416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1000"/>
                                        <p:tgtEl>
                                          <p:spTgt spid="6">
                                            <p:txEl>
                                              <p:pRg st="0" end="0"/>
                                            </p:txEl>
                                          </p:spTgt>
                                        </p:tgtEl>
                                      </p:cBhvr>
                                    </p:animEffect>
                                  </p:childTnLst>
                                </p:cTn>
                              </p:par>
                            </p:childTnLst>
                          </p:cTn>
                        </p:par>
                        <p:par>
                          <p:cTn id="13" fill="hold">
                            <p:stCondLst>
                              <p:cond delay="1000"/>
                            </p:stCondLst>
                            <p:childTnLst>
                              <p:par>
                                <p:cTn id="14" presetID="10" presetClass="entr" presetSubtype="0" fill="hold" grpId="0" nodeType="afterEffect">
                                  <p:stCondLst>
                                    <p:cond delay="750"/>
                                  </p:stCondLst>
                                  <p:childTnLst>
                                    <p:set>
                                      <p:cBhvr>
                                        <p:cTn id="15" dur="1" fill="hold">
                                          <p:stCondLst>
                                            <p:cond delay="0"/>
                                          </p:stCondLst>
                                        </p:cTn>
                                        <p:tgtEl>
                                          <p:spTgt spid="6">
                                            <p:txEl>
                                              <p:pRg st="1" end="1"/>
                                            </p:txEl>
                                          </p:spTgt>
                                        </p:tgtEl>
                                        <p:attrNameLst>
                                          <p:attrName>style.visibility</p:attrName>
                                        </p:attrNameLst>
                                      </p:cBhvr>
                                      <p:to>
                                        <p:strVal val="visible"/>
                                      </p:to>
                                    </p:set>
                                    <p:animEffect transition="in" filter="fade">
                                      <p:cBhvr>
                                        <p:cTn id="16" dur="1250"/>
                                        <p:tgtEl>
                                          <p:spTgt spid="6">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250"/>
                                        <p:tgtEl>
                                          <p:spTgt spid="6">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6">
                                            <p:txEl>
                                              <p:pRg st="3" end="3"/>
                                            </p:txEl>
                                          </p:spTgt>
                                        </p:tgtEl>
                                        <p:attrNameLst>
                                          <p:attrName>style.visibility</p:attrName>
                                        </p:attrNameLst>
                                      </p:cBhvr>
                                      <p:to>
                                        <p:strVal val="visible"/>
                                      </p:to>
                                    </p:set>
                                    <p:animEffect transition="in" filter="fade">
                                      <p:cBhvr>
                                        <p:cTn id="26" dur="125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17559</TotalTime>
  <Words>1074</Words>
  <Application>Microsoft Office PowerPoint</Application>
  <PresentationFormat>On-screen Show (4:3)</PresentationFormat>
  <Paragraphs>64</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dc:creator>
  <cp:lastModifiedBy>Ed Godfrey</cp:lastModifiedBy>
  <cp:revision>605</cp:revision>
  <dcterms:created xsi:type="dcterms:W3CDTF">2013-08-08T16:28:40Z</dcterms:created>
  <dcterms:modified xsi:type="dcterms:W3CDTF">2017-02-18T22:37:44Z</dcterms:modified>
</cp:coreProperties>
</file>