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223" r:id="rId2"/>
    <p:sldId id="818" r:id="rId3"/>
    <p:sldId id="1392" r:id="rId4"/>
    <p:sldId id="1394" r:id="rId5"/>
    <p:sldId id="1402" r:id="rId6"/>
    <p:sldId id="1403" r:id="rId7"/>
    <p:sldId id="1380" r:id="rId8"/>
    <p:sldId id="1404" r:id="rId9"/>
    <p:sldId id="1405" r:id="rId10"/>
    <p:sldId id="1406" r:id="rId11"/>
    <p:sldId id="1407" r:id="rId12"/>
    <p:sldId id="1395" r:id="rId13"/>
    <p:sldId id="1408" r:id="rId14"/>
    <p:sldId id="1409" r:id="rId15"/>
    <p:sldId id="1410" r:id="rId16"/>
    <p:sldId id="1411" r:id="rId17"/>
    <p:sldId id="1412" r:id="rId18"/>
    <p:sldId id="85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4:7</a:t>
            </a:r>
            <a:endParaRPr lang="en-US" sz="4800" dirty="0">
              <a:solidFill>
                <a:schemeClr val="bg1"/>
              </a:solidFill>
            </a:endParaRPr>
          </a:p>
        </p:txBody>
      </p:sp>
      <p:sp>
        <p:nvSpPr>
          <p:cNvPr id="10" name="TextBox 9"/>
          <p:cNvSpPr txBox="1"/>
          <p:nvPr/>
        </p:nvSpPr>
        <p:spPr>
          <a:xfrm>
            <a:off x="304800" y="943213"/>
            <a:ext cx="8610600" cy="4524315"/>
          </a:xfrm>
          <a:prstGeom prst="rect">
            <a:avLst/>
          </a:prstGeom>
          <a:noFill/>
        </p:spPr>
        <p:txBody>
          <a:bodyPr wrap="square" rtlCol="0">
            <a:spAutoFit/>
          </a:bodyPr>
          <a:lstStyle/>
          <a:p>
            <a:pPr algn="just"/>
            <a:r>
              <a:rPr lang="en-US" sz="4800" i="1" dirty="0" smtClean="0">
                <a:solidFill>
                  <a:schemeClr val="bg1"/>
                </a:solidFill>
              </a:rPr>
              <a:t>"If </a:t>
            </a:r>
            <a:r>
              <a:rPr lang="en-US" sz="4800" i="1" dirty="0">
                <a:solidFill>
                  <a:schemeClr val="bg1"/>
                </a:solidFill>
              </a:rPr>
              <a:t>you do well, will not your countenance be lifted up? And if you do not do well, sin is crouching at the door; and its </a:t>
            </a:r>
            <a:r>
              <a:rPr lang="en-US" sz="4800" i="1" u="sng" dirty="0">
                <a:solidFill>
                  <a:schemeClr val="bg1"/>
                </a:solidFill>
              </a:rPr>
              <a:t>desire</a:t>
            </a:r>
            <a:r>
              <a:rPr lang="en-US" sz="4800" i="1" dirty="0">
                <a:solidFill>
                  <a:schemeClr val="bg1"/>
                </a:solidFill>
              </a:rPr>
              <a:t> is for you, but you must </a:t>
            </a:r>
            <a:r>
              <a:rPr lang="en-US" sz="4800" i="1" u="sng" dirty="0">
                <a:solidFill>
                  <a:schemeClr val="bg1"/>
                </a:solidFill>
              </a:rPr>
              <a:t>master</a:t>
            </a:r>
            <a:r>
              <a:rPr lang="en-US" sz="4800" i="1" dirty="0">
                <a:solidFill>
                  <a:schemeClr val="bg1"/>
                </a:solidFill>
              </a:rPr>
              <a:t> </a:t>
            </a:r>
            <a:r>
              <a:rPr lang="en-US" sz="4800" i="1" dirty="0" smtClean="0">
                <a:solidFill>
                  <a:schemeClr val="bg1"/>
                </a:solidFill>
              </a:rPr>
              <a:t>[rule] it."</a:t>
            </a:r>
            <a:endParaRPr lang="en-US" sz="4800" i="1" dirty="0">
              <a:solidFill>
                <a:schemeClr val="bg1"/>
              </a:solidFill>
            </a:endParaRPr>
          </a:p>
        </p:txBody>
      </p:sp>
    </p:spTree>
    <p:extLst>
      <p:ext uri="{BB962C8B-B14F-4D97-AF65-F5344CB8AC3E}">
        <p14:creationId xmlns:p14="http://schemas.microsoft.com/office/powerpoint/2010/main" val="137965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3:16b</a:t>
            </a:r>
            <a:endParaRPr lang="en-US" sz="4800" dirty="0">
              <a:solidFill>
                <a:schemeClr val="bg1"/>
              </a:solidFill>
            </a:endParaRPr>
          </a:p>
        </p:txBody>
      </p:sp>
      <p:sp>
        <p:nvSpPr>
          <p:cNvPr id="10" name="TextBox 9"/>
          <p:cNvSpPr txBox="1"/>
          <p:nvPr/>
        </p:nvSpPr>
        <p:spPr>
          <a:xfrm>
            <a:off x="304800" y="943213"/>
            <a:ext cx="8610600" cy="1446550"/>
          </a:xfrm>
          <a:prstGeom prst="rect">
            <a:avLst/>
          </a:prstGeom>
          <a:noFill/>
        </p:spPr>
        <p:txBody>
          <a:bodyPr wrap="square" rtlCol="0">
            <a:spAutoFit/>
          </a:bodyPr>
          <a:lstStyle/>
          <a:p>
            <a:pPr algn="just"/>
            <a:r>
              <a:rPr lang="en-US" sz="4400" i="1" dirty="0" smtClean="0">
                <a:solidFill>
                  <a:schemeClr val="bg1"/>
                </a:solidFill>
              </a:rPr>
              <a:t>Yet </a:t>
            </a:r>
            <a:r>
              <a:rPr lang="en-US" sz="4400" i="1" dirty="0">
                <a:solidFill>
                  <a:schemeClr val="bg1"/>
                </a:solidFill>
              </a:rPr>
              <a:t>your desire will be for your husband, And he will rule over you</a:t>
            </a:r>
            <a:r>
              <a:rPr lang="en-US" sz="4400" i="1" dirty="0" smtClean="0">
                <a:solidFill>
                  <a:schemeClr val="bg1"/>
                </a:solidFill>
              </a:rPr>
              <a:t>.</a:t>
            </a:r>
            <a:endParaRPr lang="en-US" sz="4400" i="1" dirty="0">
              <a:solidFill>
                <a:schemeClr val="bg1"/>
              </a:solidFill>
            </a:endParaRPr>
          </a:p>
        </p:txBody>
      </p:sp>
    </p:spTree>
    <p:extLst>
      <p:ext uri="{BB962C8B-B14F-4D97-AF65-F5344CB8AC3E}">
        <p14:creationId xmlns:p14="http://schemas.microsoft.com/office/powerpoint/2010/main" val="12491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 book of relationships</a:t>
            </a:r>
            <a:endParaRPr lang="en-US" sz="4800" dirty="0">
              <a:solidFill>
                <a:schemeClr val="bg1"/>
              </a:solidFill>
            </a:endParaRPr>
          </a:p>
        </p:txBody>
      </p:sp>
      <p:sp>
        <p:nvSpPr>
          <p:cNvPr id="10" name="TextBox 9"/>
          <p:cNvSpPr txBox="1"/>
          <p:nvPr/>
        </p:nvSpPr>
        <p:spPr>
          <a:xfrm>
            <a:off x="304800" y="990600"/>
            <a:ext cx="8610600" cy="5970865"/>
          </a:xfrm>
          <a:prstGeom prst="rect">
            <a:avLst/>
          </a:prstGeom>
          <a:noFill/>
        </p:spPr>
        <p:txBody>
          <a:bodyPr wrap="square" rtlCol="0">
            <a:spAutoFit/>
          </a:bodyPr>
          <a:lstStyle/>
          <a:p>
            <a:pPr marL="571500" indent="-571500" algn="just">
              <a:buFont typeface="Wingdings" panose="05000000000000000000" pitchFamily="2" charset="2"/>
              <a:buChar char="§"/>
            </a:pPr>
            <a:r>
              <a:rPr lang="en-US" sz="3800" i="1" dirty="0" smtClean="0">
                <a:solidFill>
                  <a:schemeClr val="bg1"/>
                </a:solidFill>
              </a:rPr>
              <a:t>Chapter 1 – the believers relationshi</a:t>
            </a:r>
            <a:r>
              <a:rPr lang="en-US" sz="3800" i="1" dirty="0" smtClean="0">
                <a:solidFill>
                  <a:schemeClr val="bg1"/>
                </a:solidFill>
              </a:rPr>
              <a:t>p to God because of God.</a:t>
            </a:r>
          </a:p>
          <a:p>
            <a:pPr marL="571500" indent="-571500" algn="just">
              <a:buFont typeface="Wingdings" panose="05000000000000000000" pitchFamily="2" charset="2"/>
              <a:buChar char="§"/>
            </a:pPr>
            <a:r>
              <a:rPr lang="en-US" sz="3800" i="1" dirty="0" smtClean="0">
                <a:solidFill>
                  <a:schemeClr val="bg1"/>
                </a:solidFill>
              </a:rPr>
              <a:t>Chapters 2-3 – how sin affected our relationship with God and others.</a:t>
            </a:r>
          </a:p>
          <a:p>
            <a:pPr marL="571500" indent="-571500" algn="just">
              <a:buFont typeface="Wingdings" panose="05000000000000000000" pitchFamily="2" charset="2"/>
              <a:buChar char="§"/>
            </a:pPr>
            <a:r>
              <a:rPr lang="en-US" sz="3800" i="1" dirty="0" smtClean="0">
                <a:solidFill>
                  <a:schemeClr val="bg1"/>
                </a:solidFill>
              </a:rPr>
              <a:t>Chapters 4-5 – How the believer lives out his/her relationship to God and toward other believers.</a:t>
            </a:r>
          </a:p>
          <a:p>
            <a:pPr marL="571500" indent="-571500" algn="just">
              <a:buFont typeface="Wingdings" panose="05000000000000000000" pitchFamily="2" charset="2"/>
              <a:buChar char="§"/>
            </a:pPr>
            <a:r>
              <a:rPr lang="en-US" sz="3800" i="1" dirty="0" smtClean="0">
                <a:solidFill>
                  <a:schemeClr val="bg1"/>
                </a:solidFill>
              </a:rPr>
              <a:t>Chapter 5:22-33 – a “corrective” for the relationship between husband and wife.</a:t>
            </a:r>
          </a:p>
          <a:p>
            <a:pPr marL="571500" indent="-571500" algn="just">
              <a:buFont typeface="Wingdings" panose="05000000000000000000" pitchFamily="2" charset="2"/>
              <a:buChar char="§"/>
            </a:pPr>
            <a:endParaRPr lang="en-US" sz="4000" dirty="0">
              <a:solidFill>
                <a:schemeClr val="bg1"/>
              </a:solidFill>
            </a:endParaRPr>
          </a:p>
        </p:txBody>
      </p:sp>
    </p:spTree>
    <p:extLst>
      <p:ext uri="{BB962C8B-B14F-4D97-AF65-F5344CB8AC3E}">
        <p14:creationId xmlns:p14="http://schemas.microsoft.com/office/powerpoint/2010/main" val="42050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6500"/>
                            </p:stCondLst>
                            <p:childTnLst>
                              <p:par>
                                <p:cTn id="13" presetID="10" presetClass="entr" presetSubtype="0" fill="hold" grpId="0" nodeType="afterEffect">
                                  <p:stCondLst>
                                    <p:cond delay="2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75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5:22, 24</a:t>
            </a:r>
            <a:endParaRPr lang="en-US" sz="4800" dirty="0" smtClean="0">
              <a:solidFill>
                <a:schemeClr val="bg1"/>
              </a:solidFill>
            </a:endParaRPr>
          </a:p>
        </p:txBody>
      </p:sp>
      <p:sp>
        <p:nvSpPr>
          <p:cNvPr id="10" name="TextBox 9"/>
          <p:cNvSpPr txBox="1"/>
          <p:nvPr/>
        </p:nvSpPr>
        <p:spPr>
          <a:xfrm>
            <a:off x="304800" y="1219200"/>
            <a:ext cx="8610600" cy="3323987"/>
          </a:xfrm>
          <a:prstGeom prst="rect">
            <a:avLst/>
          </a:prstGeom>
          <a:noFill/>
        </p:spPr>
        <p:txBody>
          <a:bodyPr wrap="square" rtlCol="0">
            <a:spAutoFit/>
          </a:bodyPr>
          <a:lstStyle/>
          <a:p>
            <a:pPr algn="just"/>
            <a:r>
              <a:rPr lang="en-US" sz="4200" i="1" dirty="0">
                <a:solidFill>
                  <a:schemeClr val="bg1"/>
                </a:solidFill>
              </a:rPr>
              <a:t>22 Wives, be subject to your own husbands, as to the </a:t>
            </a:r>
            <a:r>
              <a:rPr lang="en-US" sz="4200" i="1" dirty="0" smtClean="0">
                <a:solidFill>
                  <a:schemeClr val="bg1"/>
                </a:solidFill>
              </a:rPr>
              <a:t>Lord…24 But </a:t>
            </a:r>
            <a:r>
              <a:rPr lang="en-US" sz="4200" i="1" dirty="0">
                <a:solidFill>
                  <a:schemeClr val="bg1"/>
                </a:solidFill>
              </a:rPr>
              <a:t>as the church is subject to Christ, so also the wives ought to be to their husbands in everything. </a:t>
            </a:r>
            <a:endParaRPr lang="en-US" sz="4200" dirty="0">
              <a:solidFill>
                <a:schemeClr val="bg1"/>
              </a:solidFill>
            </a:endParaRPr>
          </a:p>
        </p:txBody>
      </p:sp>
    </p:spTree>
    <p:extLst>
      <p:ext uri="{BB962C8B-B14F-4D97-AF65-F5344CB8AC3E}">
        <p14:creationId xmlns:p14="http://schemas.microsoft.com/office/powerpoint/2010/main" val="35887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The “essence” of Ephesians 5:22-30</a:t>
            </a:r>
            <a:endParaRPr lang="en-US" sz="4400" dirty="0">
              <a:solidFill>
                <a:schemeClr val="bg1"/>
              </a:solidFill>
            </a:endParaRPr>
          </a:p>
        </p:txBody>
      </p:sp>
      <p:sp>
        <p:nvSpPr>
          <p:cNvPr id="10" name="TextBox 9"/>
          <p:cNvSpPr txBox="1"/>
          <p:nvPr/>
        </p:nvSpPr>
        <p:spPr>
          <a:xfrm>
            <a:off x="304800" y="943213"/>
            <a:ext cx="8610600" cy="3477875"/>
          </a:xfrm>
          <a:prstGeom prst="rect">
            <a:avLst/>
          </a:prstGeom>
          <a:noFill/>
        </p:spPr>
        <p:txBody>
          <a:bodyPr wrap="square" rtlCol="0">
            <a:spAutoFit/>
          </a:bodyPr>
          <a:lstStyle/>
          <a:p>
            <a:pPr algn="just"/>
            <a:r>
              <a:rPr lang="en-US" sz="4400" i="1" dirty="0" smtClean="0">
                <a:solidFill>
                  <a:schemeClr val="bg1"/>
                </a:solidFill>
              </a:rPr>
              <a:t>The husband’s job is to protect (and provide) for his wife…</a:t>
            </a:r>
          </a:p>
          <a:p>
            <a:pPr algn="just"/>
            <a:endParaRPr lang="en-US" sz="4400" i="1" dirty="0">
              <a:solidFill>
                <a:schemeClr val="bg1"/>
              </a:solidFill>
            </a:endParaRPr>
          </a:p>
          <a:p>
            <a:pPr algn="just"/>
            <a:r>
              <a:rPr lang="en-US" sz="4400" i="1" dirty="0" smtClean="0">
                <a:solidFill>
                  <a:schemeClr val="bg1"/>
                </a:solidFill>
              </a:rPr>
              <a:t>The wife’s job is to make the husband’s job easy</a:t>
            </a:r>
            <a:endParaRPr lang="en-US" sz="4400" i="1" dirty="0">
              <a:solidFill>
                <a:schemeClr val="bg1"/>
              </a:solidFill>
            </a:endParaRPr>
          </a:p>
        </p:txBody>
      </p:sp>
    </p:spTree>
    <p:extLst>
      <p:ext uri="{BB962C8B-B14F-4D97-AF65-F5344CB8AC3E}">
        <p14:creationId xmlns:p14="http://schemas.microsoft.com/office/powerpoint/2010/main" val="15990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5:22</a:t>
            </a:r>
            <a:endParaRPr lang="en-US" sz="4800" dirty="0" smtClean="0">
              <a:solidFill>
                <a:schemeClr val="bg1"/>
              </a:solidFill>
            </a:endParaRPr>
          </a:p>
        </p:txBody>
      </p:sp>
      <p:sp>
        <p:nvSpPr>
          <p:cNvPr id="10" name="TextBox 9"/>
          <p:cNvSpPr txBox="1"/>
          <p:nvPr/>
        </p:nvSpPr>
        <p:spPr>
          <a:xfrm>
            <a:off x="304800" y="1219200"/>
            <a:ext cx="8610600" cy="1384995"/>
          </a:xfrm>
          <a:prstGeom prst="rect">
            <a:avLst/>
          </a:prstGeom>
          <a:noFill/>
        </p:spPr>
        <p:txBody>
          <a:bodyPr wrap="square" rtlCol="0">
            <a:spAutoFit/>
          </a:bodyPr>
          <a:lstStyle/>
          <a:p>
            <a:pPr algn="just"/>
            <a:r>
              <a:rPr lang="en-US" sz="4200" i="1" dirty="0" smtClean="0">
                <a:solidFill>
                  <a:schemeClr val="bg1"/>
                </a:solidFill>
              </a:rPr>
              <a:t>Wives</a:t>
            </a:r>
            <a:r>
              <a:rPr lang="en-US" sz="4200" i="1" dirty="0">
                <a:solidFill>
                  <a:schemeClr val="bg1"/>
                </a:solidFill>
              </a:rPr>
              <a:t>, </a:t>
            </a:r>
            <a:r>
              <a:rPr lang="en-US" sz="4200" i="1" u="sng" dirty="0">
                <a:solidFill>
                  <a:schemeClr val="bg1"/>
                </a:solidFill>
              </a:rPr>
              <a:t>be subject</a:t>
            </a:r>
            <a:r>
              <a:rPr lang="en-US" sz="4200" i="1" dirty="0">
                <a:solidFill>
                  <a:schemeClr val="bg1"/>
                </a:solidFill>
              </a:rPr>
              <a:t> to your own </a:t>
            </a:r>
            <a:r>
              <a:rPr lang="en-US" sz="4200" i="1" dirty="0" smtClean="0">
                <a:solidFill>
                  <a:schemeClr val="bg1"/>
                </a:solidFill>
              </a:rPr>
              <a:t>husbands…</a:t>
            </a:r>
            <a:endParaRPr lang="en-US" sz="4200" dirty="0">
              <a:solidFill>
                <a:schemeClr val="bg1"/>
              </a:solidFill>
            </a:endParaRPr>
          </a:p>
        </p:txBody>
      </p:sp>
      <p:sp>
        <p:nvSpPr>
          <p:cNvPr id="6" name="TextBox 5"/>
          <p:cNvSpPr txBox="1"/>
          <p:nvPr/>
        </p:nvSpPr>
        <p:spPr>
          <a:xfrm>
            <a:off x="304800" y="2806005"/>
            <a:ext cx="8610600" cy="2123658"/>
          </a:xfrm>
          <a:prstGeom prst="rect">
            <a:avLst/>
          </a:prstGeom>
          <a:noFill/>
        </p:spPr>
        <p:txBody>
          <a:bodyPr wrap="square" rtlCol="0">
            <a:spAutoFit/>
          </a:bodyPr>
          <a:lstStyle/>
          <a:p>
            <a:pPr algn="just"/>
            <a:r>
              <a:rPr lang="en-US" sz="4200" i="1" u="sng" dirty="0" smtClean="0">
                <a:solidFill>
                  <a:schemeClr val="bg1"/>
                </a:solidFill>
              </a:rPr>
              <a:t>be </a:t>
            </a:r>
            <a:r>
              <a:rPr lang="en-US" sz="4200" i="1" u="sng" dirty="0">
                <a:solidFill>
                  <a:schemeClr val="bg1"/>
                </a:solidFill>
              </a:rPr>
              <a:t>subject</a:t>
            </a:r>
            <a:r>
              <a:rPr lang="en-US" sz="4200" i="1" dirty="0">
                <a:solidFill>
                  <a:schemeClr val="bg1"/>
                </a:solidFill>
              </a:rPr>
              <a:t> </a:t>
            </a:r>
            <a:r>
              <a:rPr lang="en-US" sz="4200" i="1" dirty="0" smtClean="0">
                <a:solidFill>
                  <a:schemeClr val="bg1"/>
                </a:solidFill>
              </a:rPr>
              <a:t>- </a:t>
            </a:r>
            <a:r>
              <a:rPr lang="en-US" sz="4400" i="1" dirty="0">
                <a:solidFill>
                  <a:schemeClr val="bg1"/>
                </a:solidFill>
              </a:rPr>
              <a:t>“to be subordinate to another; to be or place one’s self under the authority of another.”</a:t>
            </a:r>
            <a:endParaRPr lang="en-US" sz="4200" dirty="0">
              <a:solidFill>
                <a:schemeClr val="bg1"/>
              </a:solidFill>
            </a:endParaRPr>
          </a:p>
        </p:txBody>
      </p:sp>
    </p:spTree>
    <p:extLst>
      <p:ext uri="{BB962C8B-B14F-4D97-AF65-F5344CB8AC3E}">
        <p14:creationId xmlns:p14="http://schemas.microsoft.com/office/powerpoint/2010/main" val="225160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1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To “be subject”</a:t>
            </a:r>
            <a:endParaRPr lang="en-US" sz="4800" dirty="0" smtClean="0">
              <a:solidFill>
                <a:schemeClr val="bg1"/>
              </a:solidFill>
            </a:endParaRPr>
          </a:p>
        </p:txBody>
      </p:sp>
      <p:sp>
        <p:nvSpPr>
          <p:cNvPr id="10" name="TextBox 9"/>
          <p:cNvSpPr txBox="1"/>
          <p:nvPr/>
        </p:nvSpPr>
        <p:spPr>
          <a:xfrm>
            <a:off x="304800" y="1219200"/>
            <a:ext cx="8610600" cy="4955203"/>
          </a:xfrm>
          <a:prstGeom prst="rect">
            <a:avLst/>
          </a:prstGeom>
          <a:noFill/>
        </p:spPr>
        <p:txBody>
          <a:bodyPr wrap="square" rtlCol="0">
            <a:spAutoFit/>
          </a:bodyPr>
          <a:lstStyle/>
          <a:p>
            <a:pPr marL="742950" indent="-742950" algn="just">
              <a:buAutoNum type="arabicPeriod"/>
            </a:pPr>
            <a:r>
              <a:rPr lang="en-US" sz="4200" i="1" dirty="0" smtClean="0">
                <a:solidFill>
                  <a:schemeClr val="bg1"/>
                </a:solidFill>
              </a:rPr>
              <a:t>Speaks of rank</a:t>
            </a:r>
          </a:p>
          <a:p>
            <a:pPr marL="742950" indent="-742950" algn="just">
              <a:buAutoNum type="arabicPeriod"/>
            </a:pPr>
            <a:r>
              <a:rPr lang="en-US" sz="4200" i="1" dirty="0" smtClean="0">
                <a:solidFill>
                  <a:schemeClr val="bg1"/>
                </a:solidFill>
              </a:rPr>
              <a:t>Speaks of respect</a:t>
            </a:r>
          </a:p>
          <a:p>
            <a:pPr marL="742950" indent="-742950" algn="just">
              <a:buAutoNum type="arabicPeriod"/>
            </a:pPr>
            <a:r>
              <a:rPr lang="en-US" sz="4200" i="1" dirty="0" smtClean="0">
                <a:solidFill>
                  <a:schemeClr val="bg1"/>
                </a:solidFill>
              </a:rPr>
              <a:t>Speaks of realization</a:t>
            </a:r>
          </a:p>
          <a:p>
            <a:pPr marL="1200150" lvl="1" indent="-742950" algn="just">
              <a:buFont typeface="+mj-lt"/>
              <a:buAutoNum type="alphaLcPeriod"/>
            </a:pPr>
            <a:r>
              <a:rPr lang="en-US" sz="3800" i="1" dirty="0" smtClean="0">
                <a:solidFill>
                  <a:schemeClr val="bg1"/>
                </a:solidFill>
              </a:rPr>
              <a:t>Honors God</a:t>
            </a:r>
          </a:p>
          <a:p>
            <a:pPr marL="1200150" lvl="1" indent="-742950" algn="just">
              <a:buFont typeface="+mj-lt"/>
              <a:buAutoNum type="alphaLcPeriod"/>
            </a:pPr>
            <a:r>
              <a:rPr lang="en-US" sz="3800" i="1" dirty="0" smtClean="0">
                <a:solidFill>
                  <a:schemeClr val="bg1"/>
                </a:solidFill>
              </a:rPr>
              <a:t>The husband will give an account</a:t>
            </a:r>
          </a:p>
          <a:p>
            <a:pPr marL="1200150" lvl="1" indent="-742950" algn="just">
              <a:buFont typeface="+mj-lt"/>
              <a:buAutoNum type="alphaLcPeriod"/>
            </a:pPr>
            <a:r>
              <a:rPr lang="en-US" sz="3800" i="1" dirty="0" smtClean="0">
                <a:solidFill>
                  <a:schemeClr val="bg1"/>
                </a:solidFill>
              </a:rPr>
              <a:t>Biblical subjection is never coerced.</a:t>
            </a:r>
          </a:p>
          <a:p>
            <a:pPr marL="1200150" lvl="1" indent="-742950" algn="just">
              <a:buFont typeface="+mj-lt"/>
              <a:buAutoNum type="alphaLcPeriod"/>
            </a:pPr>
            <a:r>
              <a:rPr lang="en-US" sz="3800" i="1" dirty="0" smtClean="0">
                <a:solidFill>
                  <a:schemeClr val="bg1"/>
                </a:solidFill>
              </a:rPr>
              <a:t>God’s will always supersedes the husband’s will</a:t>
            </a:r>
            <a:endParaRPr lang="en-US" sz="3800" dirty="0">
              <a:solidFill>
                <a:schemeClr val="bg1"/>
              </a:solidFill>
            </a:endParaRPr>
          </a:p>
        </p:txBody>
      </p:sp>
    </p:spTree>
    <p:extLst>
      <p:ext uri="{BB962C8B-B14F-4D97-AF65-F5344CB8AC3E}">
        <p14:creationId xmlns:p14="http://schemas.microsoft.com/office/powerpoint/2010/main" val="32833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2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2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25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2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5:22-24</a:t>
            </a:r>
            <a:endParaRPr lang="en-US" sz="4800" dirty="0" smtClean="0">
              <a:solidFill>
                <a:schemeClr val="bg1"/>
              </a:solidFill>
            </a:endParaRPr>
          </a:p>
        </p:txBody>
      </p:sp>
      <p:sp>
        <p:nvSpPr>
          <p:cNvPr id="10" name="TextBox 9"/>
          <p:cNvSpPr txBox="1"/>
          <p:nvPr/>
        </p:nvSpPr>
        <p:spPr>
          <a:xfrm>
            <a:off x="304800" y="1219200"/>
            <a:ext cx="8610600" cy="5262979"/>
          </a:xfrm>
          <a:prstGeom prst="rect">
            <a:avLst/>
          </a:prstGeom>
          <a:noFill/>
        </p:spPr>
        <p:txBody>
          <a:bodyPr wrap="square" rtlCol="0">
            <a:spAutoFit/>
          </a:bodyPr>
          <a:lstStyle/>
          <a:p>
            <a:pPr algn="just"/>
            <a:r>
              <a:rPr lang="en-US" sz="4200" i="1" dirty="0">
                <a:solidFill>
                  <a:schemeClr val="bg1"/>
                </a:solidFill>
              </a:rPr>
              <a:t>22 Wives, be subject to your own husbands, as to the Lord. 23 For the husband is the head of the wife, as Christ also is the head of the church, He Himself being the Savior of the body. 24 But as the church is subject to Christ, so also the wives ought to be to their husbands in everything. </a:t>
            </a:r>
            <a:endParaRPr lang="en-US" sz="4200" dirty="0">
              <a:solidFill>
                <a:schemeClr val="bg1"/>
              </a:solidFill>
            </a:endParaRPr>
          </a:p>
        </p:txBody>
      </p:sp>
    </p:spTree>
    <p:extLst>
      <p:ext uri="{BB962C8B-B14F-4D97-AF65-F5344CB8AC3E}">
        <p14:creationId xmlns:p14="http://schemas.microsoft.com/office/powerpoint/2010/main" val="3617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5:22-24</a:t>
            </a:r>
            <a:endParaRPr lang="en-US" sz="4800" dirty="0" smtClean="0">
              <a:solidFill>
                <a:schemeClr val="bg1"/>
              </a:solidFill>
            </a:endParaRPr>
          </a:p>
        </p:txBody>
      </p:sp>
      <p:sp>
        <p:nvSpPr>
          <p:cNvPr id="10" name="TextBox 9"/>
          <p:cNvSpPr txBox="1"/>
          <p:nvPr/>
        </p:nvSpPr>
        <p:spPr>
          <a:xfrm>
            <a:off x="304800" y="1219200"/>
            <a:ext cx="8610600" cy="5262979"/>
          </a:xfrm>
          <a:prstGeom prst="rect">
            <a:avLst/>
          </a:prstGeom>
          <a:noFill/>
        </p:spPr>
        <p:txBody>
          <a:bodyPr wrap="square" rtlCol="0">
            <a:spAutoFit/>
          </a:bodyPr>
          <a:lstStyle/>
          <a:p>
            <a:pPr algn="just"/>
            <a:r>
              <a:rPr lang="en-US" sz="4200" i="1" dirty="0">
                <a:solidFill>
                  <a:schemeClr val="bg1"/>
                </a:solidFill>
              </a:rPr>
              <a:t>22 Wives, be subject to your own husbands, as to the Lord. 23 For the husband is the head of the wife, as Christ also is the head of the church, He Himself being the Savior of the body. 24 But as the church is subject to Christ, so also the wives ought to be to their husbands in everything. </a:t>
            </a:r>
            <a:endParaRPr lang="en-US" sz="42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Word of God is…</a:t>
            </a:r>
            <a:endParaRPr lang="en-US" sz="4800" dirty="0" smtClean="0">
              <a:solidFill>
                <a:schemeClr val="bg1"/>
              </a:solidFill>
            </a:endParaRPr>
          </a:p>
        </p:txBody>
      </p:sp>
      <p:sp>
        <p:nvSpPr>
          <p:cNvPr id="10" name="TextBox 9"/>
          <p:cNvSpPr txBox="1"/>
          <p:nvPr/>
        </p:nvSpPr>
        <p:spPr>
          <a:xfrm>
            <a:off x="304800" y="1219200"/>
            <a:ext cx="8610600" cy="2123658"/>
          </a:xfrm>
          <a:prstGeom prst="rect">
            <a:avLst/>
          </a:prstGeom>
          <a:noFill/>
        </p:spPr>
        <p:txBody>
          <a:bodyPr wrap="square" rtlCol="0">
            <a:spAutoFit/>
          </a:bodyPr>
          <a:lstStyle/>
          <a:p>
            <a:pPr lvl="0" algn="ctr"/>
            <a:r>
              <a:rPr lang="en-US" sz="6600" i="1" dirty="0">
                <a:solidFill>
                  <a:schemeClr val="bg1"/>
                </a:solidFill>
              </a:rPr>
              <a:t>a</a:t>
            </a:r>
            <a:r>
              <a:rPr lang="en-US" sz="6600" i="1" dirty="0" smtClean="0">
                <a:solidFill>
                  <a:schemeClr val="bg1"/>
                </a:solidFill>
              </a:rPr>
              <a:t> book</a:t>
            </a:r>
          </a:p>
          <a:p>
            <a:pPr lvl="0" algn="ctr"/>
            <a:r>
              <a:rPr lang="en-US" sz="6600" i="1" dirty="0" smtClean="0">
                <a:solidFill>
                  <a:schemeClr val="bg1"/>
                </a:solidFill>
              </a:rPr>
              <a:t>about relationships</a:t>
            </a:r>
            <a:endParaRPr lang="en-US" sz="6600" i="1" dirty="0">
              <a:solidFill>
                <a:schemeClr val="bg1"/>
              </a:solidFill>
            </a:endParaRPr>
          </a:p>
        </p:txBody>
      </p:sp>
    </p:spTree>
    <p:extLst>
      <p:ext uri="{BB962C8B-B14F-4D97-AF65-F5344CB8AC3E}">
        <p14:creationId xmlns:p14="http://schemas.microsoft.com/office/powerpoint/2010/main" val="147813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4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3:6</a:t>
            </a:r>
            <a:endParaRPr lang="en-US" sz="4800" dirty="0">
              <a:solidFill>
                <a:schemeClr val="bg1"/>
              </a:solidFill>
            </a:endParaRPr>
          </a:p>
        </p:txBody>
      </p:sp>
      <p:sp>
        <p:nvSpPr>
          <p:cNvPr id="10" name="TextBox 9"/>
          <p:cNvSpPr txBox="1"/>
          <p:nvPr/>
        </p:nvSpPr>
        <p:spPr>
          <a:xfrm>
            <a:off x="304800" y="1219200"/>
            <a:ext cx="8610600" cy="4832092"/>
          </a:xfrm>
          <a:prstGeom prst="rect">
            <a:avLst/>
          </a:prstGeom>
          <a:noFill/>
        </p:spPr>
        <p:txBody>
          <a:bodyPr wrap="square" rtlCol="0">
            <a:spAutoFit/>
          </a:bodyPr>
          <a:lstStyle/>
          <a:p>
            <a:pPr algn="just"/>
            <a:r>
              <a:rPr lang="en-US" sz="4400" i="1" dirty="0" smtClean="0">
                <a:solidFill>
                  <a:schemeClr val="bg1"/>
                </a:solidFill>
              </a:rPr>
              <a:t>When </a:t>
            </a:r>
            <a:r>
              <a:rPr lang="en-US" sz="4400" i="1" dirty="0">
                <a:solidFill>
                  <a:schemeClr val="bg1"/>
                </a:solidFill>
              </a:rPr>
              <a:t>the woman saw that the tree was good for food, and that it was a delight to the eyes, and that the tree was desirable to make one wise, she took from its fruit and ate; and she gave also to her husband with her, and he ate. </a:t>
            </a:r>
          </a:p>
        </p:txBody>
      </p:sp>
    </p:spTree>
    <p:extLst>
      <p:ext uri="{BB962C8B-B14F-4D97-AF65-F5344CB8AC3E}">
        <p14:creationId xmlns:p14="http://schemas.microsoft.com/office/powerpoint/2010/main" val="45792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3:7</a:t>
            </a:r>
            <a:endParaRPr lang="en-US" sz="4800" dirty="0">
              <a:solidFill>
                <a:schemeClr val="bg1"/>
              </a:solidFill>
            </a:endParaRPr>
          </a:p>
        </p:txBody>
      </p:sp>
      <p:sp>
        <p:nvSpPr>
          <p:cNvPr id="10" name="TextBox 9"/>
          <p:cNvSpPr txBox="1"/>
          <p:nvPr/>
        </p:nvSpPr>
        <p:spPr>
          <a:xfrm>
            <a:off x="304800" y="1219200"/>
            <a:ext cx="8610600" cy="3477875"/>
          </a:xfrm>
          <a:prstGeom prst="rect">
            <a:avLst/>
          </a:prstGeom>
          <a:noFill/>
        </p:spPr>
        <p:txBody>
          <a:bodyPr wrap="square" rtlCol="0">
            <a:spAutoFit/>
          </a:bodyPr>
          <a:lstStyle/>
          <a:p>
            <a:pPr algn="just"/>
            <a:r>
              <a:rPr lang="en-US" sz="4400" i="1" dirty="0" smtClean="0">
                <a:solidFill>
                  <a:schemeClr val="bg1"/>
                </a:solidFill>
              </a:rPr>
              <a:t>Then </a:t>
            </a:r>
            <a:r>
              <a:rPr lang="en-US" sz="4400" i="1" dirty="0">
                <a:solidFill>
                  <a:schemeClr val="bg1"/>
                </a:solidFill>
              </a:rPr>
              <a:t>the eyes of both of them were opened, and they knew that they were naked; and they sewed fig leaves together and made themselves loin coverings. </a:t>
            </a: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3:16</a:t>
            </a:r>
            <a:endParaRPr lang="en-US" sz="4800" dirty="0">
              <a:solidFill>
                <a:schemeClr val="bg1"/>
              </a:solidFill>
            </a:endParaRPr>
          </a:p>
        </p:txBody>
      </p:sp>
      <p:sp>
        <p:nvSpPr>
          <p:cNvPr id="10" name="TextBox 9"/>
          <p:cNvSpPr txBox="1"/>
          <p:nvPr/>
        </p:nvSpPr>
        <p:spPr>
          <a:xfrm>
            <a:off x="304800" y="943213"/>
            <a:ext cx="8610600" cy="3323987"/>
          </a:xfrm>
          <a:prstGeom prst="rect">
            <a:avLst/>
          </a:prstGeom>
          <a:noFill/>
        </p:spPr>
        <p:txBody>
          <a:bodyPr wrap="square" rtlCol="0">
            <a:spAutoFit/>
          </a:bodyPr>
          <a:lstStyle/>
          <a:p>
            <a:pPr algn="just"/>
            <a:r>
              <a:rPr lang="en-US" sz="4200" i="1" dirty="0">
                <a:solidFill>
                  <a:schemeClr val="bg1"/>
                </a:solidFill>
              </a:rPr>
              <a:t>“I will greatly multiply Your pain in childbirth, In pain you will bring forth children; Yet your desire will be for your husband, And he will rule over you.”</a:t>
            </a:r>
            <a:endParaRPr lang="en-US" sz="4200" i="1" dirty="0">
              <a:solidFill>
                <a:schemeClr val="bg1"/>
              </a:solidFill>
            </a:endParaRPr>
          </a:p>
        </p:txBody>
      </p:sp>
      <p:sp>
        <p:nvSpPr>
          <p:cNvPr id="6" name="TextBox 5"/>
          <p:cNvSpPr txBox="1"/>
          <p:nvPr/>
        </p:nvSpPr>
        <p:spPr>
          <a:xfrm>
            <a:off x="304800" y="4267200"/>
            <a:ext cx="8610600" cy="2677656"/>
          </a:xfrm>
          <a:prstGeom prst="rect">
            <a:avLst/>
          </a:prstGeom>
          <a:noFill/>
        </p:spPr>
        <p:txBody>
          <a:bodyPr wrap="square" rtlCol="0">
            <a:spAutoFit/>
          </a:bodyPr>
          <a:lstStyle/>
          <a:p>
            <a:pPr algn="just"/>
            <a:r>
              <a:rPr lang="en-US" sz="4200" i="1" dirty="0" smtClean="0">
                <a:solidFill>
                  <a:schemeClr val="bg1"/>
                </a:solidFill>
              </a:rPr>
              <a:t>“</a:t>
            </a:r>
            <a:r>
              <a:rPr lang="en-US" sz="4200" i="1" u="sng" dirty="0" smtClean="0">
                <a:solidFill>
                  <a:schemeClr val="bg1"/>
                </a:solidFill>
              </a:rPr>
              <a:t>desire</a:t>
            </a:r>
            <a:r>
              <a:rPr lang="en-US" sz="4200" i="1" dirty="0" smtClean="0">
                <a:solidFill>
                  <a:schemeClr val="bg1"/>
                </a:solidFill>
              </a:rPr>
              <a:t>” - </a:t>
            </a:r>
            <a:r>
              <a:rPr lang="en-US" sz="4200" i="1" dirty="0">
                <a:solidFill>
                  <a:schemeClr val="bg1"/>
                </a:solidFill>
              </a:rPr>
              <a:t>“to run after, to have a craving for something that is willing to do anything to obtain, even to subvert, usurp, or violently take control.”</a:t>
            </a:r>
            <a:r>
              <a:rPr lang="en-US" sz="4200" dirty="0">
                <a:solidFill>
                  <a:schemeClr val="bg1"/>
                </a:solidFill>
              </a:rPr>
              <a:t> </a:t>
            </a:r>
            <a:endParaRPr lang="en-US" sz="4200" i="1" dirty="0">
              <a:solidFill>
                <a:schemeClr val="bg1"/>
              </a:solidFill>
            </a:endParaRPr>
          </a:p>
        </p:txBody>
      </p:sp>
    </p:spTree>
    <p:extLst>
      <p:ext uri="{BB962C8B-B14F-4D97-AF65-F5344CB8AC3E}">
        <p14:creationId xmlns:p14="http://schemas.microsoft.com/office/powerpoint/2010/main" val="11759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Henry</a:t>
            </a:r>
            <a:endParaRPr lang="en-US" sz="4800" dirty="0" smtClean="0">
              <a:solidFill>
                <a:schemeClr val="bg1"/>
              </a:solidFill>
            </a:endParaRPr>
          </a:p>
        </p:txBody>
      </p:sp>
      <p:sp>
        <p:nvSpPr>
          <p:cNvPr id="10" name="TextBox 9"/>
          <p:cNvSpPr txBox="1"/>
          <p:nvPr/>
        </p:nvSpPr>
        <p:spPr>
          <a:xfrm>
            <a:off x="304800" y="914400"/>
            <a:ext cx="8610600" cy="5940088"/>
          </a:xfrm>
          <a:prstGeom prst="rect">
            <a:avLst/>
          </a:prstGeom>
          <a:noFill/>
        </p:spPr>
        <p:txBody>
          <a:bodyPr wrap="square" rtlCol="0">
            <a:spAutoFit/>
          </a:bodyPr>
          <a:lstStyle/>
          <a:p>
            <a:pPr algn="just"/>
            <a:r>
              <a:rPr lang="en-US" sz="3800" i="1" dirty="0">
                <a:solidFill>
                  <a:schemeClr val="bg1"/>
                </a:solidFill>
              </a:rPr>
              <a:t>“the entrance of sin has made [the] duty [of submission] a punishment, which otherwise it would not have been. If man had not sinned, he would always have ruled with wisdom and love; and, if the woman had not sinned, she would always have obeyed with humility and meekness; and then the dominion would have been no grievance: but our own sin and folly make our yoke heavy.” </a:t>
            </a:r>
            <a:endParaRPr lang="en-US" sz="3800" dirty="0">
              <a:solidFill>
                <a:schemeClr val="bg1"/>
              </a:solidFill>
            </a:endParaRPr>
          </a:p>
        </p:txBody>
      </p:sp>
    </p:spTree>
    <p:extLst>
      <p:ext uri="{BB962C8B-B14F-4D97-AF65-F5344CB8AC3E}">
        <p14:creationId xmlns:p14="http://schemas.microsoft.com/office/powerpoint/2010/main" val="146231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Henry</a:t>
            </a:r>
            <a:endParaRPr lang="en-US" sz="4800" dirty="0" smtClean="0">
              <a:solidFill>
                <a:schemeClr val="bg1"/>
              </a:solidFill>
            </a:endParaRPr>
          </a:p>
        </p:txBody>
      </p:sp>
      <p:sp>
        <p:nvSpPr>
          <p:cNvPr id="10" name="TextBox 9"/>
          <p:cNvSpPr txBox="1"/>
          <p:nvPr/>
        </p:nvSpPr>
        <p:spPr>
          <a:xfrm>
            <a:off x="304800" y="914400"/>
            <a:ext cx="8610600" cy="5940088"/>
          </a:xfrm>
          <a:prstGeom prst="rect">
            <a:avLst/>
          </a:prstGeom>
          <a:noFill/>
        </p:spPr>
        <p:txBody>
          <a:bodyPr wrap="square" rtlCol="0">
            <a:spAutoFit/>
          </a:bodyPr>
          <a:lstStyle/>
          <a:p>
            <a:pPr algn="just"/>
            <a:r>
              <a:rPr lang="en-US" sz="3800" i="1" dirty="0">
                <a:solidFill>
                  <a:schemeClr val="bg1"/>
                </a:solidFill>
              </a:rPr>
              <a:t>“If Eve had not eaten forbidden fruit herself, and tempted her husband to eat it, she would never have complained of her subjection; therefore it ought never to be complained of, though harsh; but sin must be complained of, that made it so. Those wives who not only despise and disobey their husbands, but domineer over them, do not consider that </a:t>
            </a:r>
            <a:r>
              <a:rPr lang="en-US" sz="3800" i="1" dirty="0" smtClean="0">
                <a:solidFill>
                  <a:schemeClr val="bg1"/>
                </a:solidFill>
              </a:rPr>
              <a:t>they…violate </a:t>
            </a:r>
            <a:r>
              <a:rPr lang="en-US" sz="3800" i="1" dirty="0">
                <a:solidFill>
                  <a:schemeClr val="bg1"/>
                </a:solidFill>
              </a:rPr>
              <a:t>a divine </a:t>
            </a:r>
            <a:r>
              <a:rPr lang="en-US" sz="3800" i="1" dirty="0" smtClean="0">
                <a:solidFill>
                  <a:schemeClr val="bg1"/>
                </a:solidFill>
              </a:rPr>
              <a:t>law…”</a:t>
            </a:r>
            <a:endParaRPr lang="en-US" sz="3800" dirty="0">
              <a:solidFill>
                <a:schemeClr val="bg1"/>
              </a:solidFill>
            </a:endParaRPr>
          </a:p>
        </p:txBody>
      </p:sp>
    </p:spTree>
    <p:extLst>
      <p:ext uri="{BB962C8B-B14F-4D97-AF65-F5344CB8AC3E}">
        <p14:creationId xmlns:p14="http://schemas.microsoft.com/office/powerpoint/2010/main" val="42638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3:16</a:t>
            </a:r>
            <a:endParaRPr lang="en-US" sz="4800" dirty="0">
              <a:solidFill>
                <a:schemeClr val="bg1"/>
              </a:solidFill>
            </a:endParaRPr>
          </a:p>
        </p:txBody>
      </p:sp>
      <p:sp>
        <p:nvSpPr>
          <p:cNvPr id="10" name="TextBox 9"/>
          <p:cNvSpPr txBox="1"/>
          <p:nvPr/>
        </p:nvSpPr>
        <p:spPr>
          <a:xfrm>
            <a:off x="304800" y="943213"/>
            <a:ext cx="8610600" cy="2585323"/>
          </a:xfrm>
          <a:prstGeom prst="rect">
            <a:avLst/>
          </a:prstGeom>
          <a:noFill/>
        </p:spPr>
        <p:txBody>
          <a:bodyPr wrap="square" rtlCol="0">
            <a:spAutoFit/>
          </a:bodyPr>
          <a:lstStyle/>
          <a:p>
            <a:pPr algn="just"/>
            <a:r>
              <a:rPr lang="en-US" sz="5400" i="1" dirty="0">
                <a:solidFill>
                  <a:schemeClr val="bg1"/>
                </a:solidFill>
              </a:rPr>
              <a:t>“You will desire to control your husband, but he will rule over you.”</a:t>
            </a:r>
            <a:r>
              <a:rPr lang="en-US" sz="5400" dirty="0">
                <a:solidFill>
                  <a:schemeClr val="bg1"/>
                </a:solidFill>
              </a:rPr>
              <a:t>  </a:t>
            </a:r>
            <a:r>
              <a:rPr lang="en-US" sz="5400" dirty="0" smtClean="0">
                <a:solidFill>
                  <a:schemeClr val="bg1"/>
                </a:solidFill>
              </a:rPr>
              <a:t>(NLT)</a:t>
            </a:r>
            <a:endParaRPr lang="en-US" sz="5400" dirty="0">
              <a:solidFill>
                <a:schemeClr val="bg1"/>
              </a:solidFill>
            </a:endParaRPr>
          </a:p>
        </p:txBody>
      </p:sp>
    </p:spTree>
    <p:extLst>
      <p:ext uri="{BB962C8B-B14F-4D97-AF65-F5344CB8AC3E}">
        <p14:creationId xmlns:p14="http://schemas.microsoft.com/office/powerpoint/2010/main" val="3507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16886</TotalTime>
  <Words>760</Words>
  <Application>Microsoft Office PowerPoint</Application>
  <PresentationFormat>On-screen Show (4:3)</PresentationFormat>
  <Paragraphs>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597</cp:revision>
  <dcterms:created xsi:type="dcterms:W3CDTF">2013-08-08T16:28:40Z</dcterms:created>
  <dcterms:modified xsi:type="dcterms:W3CDTF">2017-02-12T00:31:27Z</dcterms:modified>
</cp:coreProperties>
</file>