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223" r:id="rId2"/>
    <p:sldId id="818" r:id="rId3"/>
    <p:sldId id="1379" r:id="rId4"/>
    <p:sldId id="1392" r:id="rId5"/>
    <p:sldId id="1380" r:id="rId6"/>
    <p:sldId id="1381" r:id="rId7"/>
    <p:sldId id="1394" r:id="rId8"/>
    <p:sldId id="1395" r:id="rId9"/>
    <p:sldId id="1399" r:id="rId10"/>
    <p:sldId id="1400" r:id="rId11"/>
    <p:sldId id="1401" r:id="rId12"/>
    <p:sldId id="1396" r:id="rId13"/>
    <p:sldId id="85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1602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Husbands and the love of Christ</a:t>
            </a:r>
            <a:endParaRPr lang="en-US" sz="4400" dirty="0">
              <a:solidFill>
                <a:schemeClr val="bg1"/>
              </a:solidFill>
            </a:endParaRPr>
          </a:p>
        </p:txBody>
      </p:sp>
      <p:sp>
        <p:nvSpPr>
          <p:cNvPr id="10" name="TextBox 9"/>
          <p:cNvSpPr txBox="1"/>
          <p:nvPr/>
        </p:nvSpPr>
        <p:spPr>
          <a:xfrm>
            <a:off x="304800" y="1219200"/>
            <a:ext cx="8610600" cy="769441"/>
          </a:xfrm>
          <a:prstGeom prst="rect">
            <a:avLst/>
          </a:prstGeom>
          <a:noFill/>
        </p:spPr>
        <p:txBody>
          <a:bodyPr wrap="square" rtlCol="0">
            <a:spAutoFit/>
          </a:bodyPr>
          <a:lstStyle/>
          <a:p>
            <a:pPr marL="1028700" indent="-1028700" algn="just">
              <a:buFont typeface="+mj-lt"/>
              <a:buAutoNum type="romanUcPeriod" startAt="3"/>
            </a:pPr>
            <a:r>
              <a:rPr lang="en-US" sz="4400" i="1" dirty="0" smtClean="0">
                <a:solidFill>
                  <a:schemeClr val="bg1"/>
                </a:solidFill>
              </a:rPr>
              <a:t>Husbands, it’s the little things…</a:t>
            </a:r>
          </a:p>
        </p:txBody>
      </p:sp>
      <p:sp>
        <p:nvSpPr>
          <p:cNvPr id="6" name="TextBox 5"/>
          <p:cNvSpPr txBox="1"/>
          <p:nvPr/>
        </p:nvSpPr>
        <p:spPr>
          <a:xfrm>
            <a:off x="304800" y="2126159"/>
            <a:ext cx="8610600" cy="1938992"/>
          </a:xfrm>
          <a:prstGeom prst="rect">
            <a:avLst/>
          </a:prstGeom>
          <a:noFill/>
        </p:spPr>
        <p:txBody>
          <a:bodyPr wrap="square" rtlCol="0">
            <a:spAutoFit/>
          </a:bodyPr>
          <a:lstStyle/>
          <a:p>
            <a:pPr algn="just"/>
            <a:r>
              <a:rPr lang="en-US" sz="4000" dirty="0">
                <a:solidFill>
                  <a:schemeClr val="bg1"/>
                </a:solidFill>
              </a:rPr>
              <a:t>“Do you sacrifice daily to do the little things that demonstrate to your wife that you cherish her?”</a:t>
            </a:r>
          </a:p>
        </p:txBody>
      </p:sp>
    </p:spTree>
    <p:extLst>
      <p:ext uri="{BB962C8B-B14F-4D97-AF65-F5344CB8AC3E}">
        <p14:creationId xmlns:p14="http://schemas.microsoft.com/office/powerpoint/2010/main" val="23376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Husbands and the love of Christ</a:t>
            </a:r>
            <a:endParaRPr lang="en-US" sz="4400" dirty="0">
              <a:solidFill>
                <a:schemeClr val="bg1"/>
              </a:solidFill>
            </a:endParaRPr>
          </a:p>
        </p:txBody>
      </p:sp>
      <p:sp>
        <p:nvSpPr>
          <p:cNvPr id="10" name="TextBox 9"/>
          <p:cNvSpPr txBox="1"/>
          <p:nvPr/>
        </p:nvSpPr>
        <p:spPr>
          <a:xfrm>
            <a:off x="304800" y="1219200"/>
            <a:ext cx="8610600" cy="1446550"/>
          </a:xfrm>
          <a:prstGeom prst="rect">
            <a:avLst/>
          </a:prstGeom>
          <a:noFill/>
        </p:spPr>
        <p:txBody>
          <a:bodyPr wrap="square" rtlCol="0">
            <a:spAutoFit/>
          </a:bodyPr>
          <a:lstStyle/>
          <a:p>
            <a:pPr marL="1028700" indent="-1028700" algn="just">
              <a:buFont typeface="+mj-lt"/>
              <a:buAutoNum type="romanUcPeriod" startAt="4"/>
            </a:pPr>
            <a:r>
              <a:rPr lang="en-US" sz="4400" i="1" dirty="0" smtClean="0">
                <a:solidFill>
                  <a:schemeClr val="bg1"/>
                </a:solidFill>
              </a:rPr>
              <a:t>Husbands, care for your own flesh…</a:t>
            </a:r>
          </a:p>
        </p:txBody>
      </p:sp>
      <p:sp>
        <p:nvSpPr>
          <p:cNvPr id="6" name="TextBox 5"/>
          <p:cNvSpPr txBox="1"/>
          <p:nvPr/>
        </p:nvSpPr>
        <p:spPr>
          <a:xfrm>
            <a:off x="304800" y="2785408"/>
            <a:ext cx="8610600" cy="3170099"/>
          </a:xfrm>
          <a:prstGeom prst="rect">
            <a:avLst/>
          </a:prstGeom>
          <a:noFill/>
        </p:spPr>
        <p:txBody>
          <a:bodyPr wrap="square" rtlCol="0">
            <a:spAutoFit/>
          </a:bodyPr>
          <a:lstStyle/>
          <a:p>
            <a:pPr algn="just"/>
            <a:r>
              <a:rPr lang="en-US" sz="4000" i="1" dirty="0">
                <a:solidFill>
                  <a:schemeClr val="bg1"/>
                </a:solidFill>
              </a:rPr>
              <a:t>“FOR THIS REASON A MAN SHALL LEAVE HIS FATHER AND MOTHER AND SHALL BE JOINED TO HIS WIFE, AND THE TWO SHALL BECOME </a:t>
            </a:r>
            <a:r>
              <a:rPr lang="en-US" sz="4000" i="1" u="sng" dirty="0">
                <a:solidFill>
                  <a:schemeClr val="bg1"/>
                </a:solidFill>
              </a:rPr>
              <a:t>ONE FLESH</a:t>
            </a:r>
            <a:r>
              <a:rPr lang="en-US" sz="4000" i="1" dirty="0">
                <a:solidFill>
                  <a:schemeClr val="bg1"/>
                </a:solidFill>
              </a:rPr>
              <a:t>.” </a:t>
            </a:r>
            <a:endParaRPr lang="en-US" sz="4000" i="1" dirty="0" smtClean="0">
              <a:solidFill>
                <a:schemeClr val="bg1"/>
              </a:solidFill>
            </a:endParaRPr>
          </a:p>
          <a:p>
            <a:pPr algn="r"/>
            <a:r>
              <a:rPr lang="en-US" sz="4000" i="1" dirty="0" smtClean="0">
                <a:solidFill>
                  <a:schemeClr val="bg1"/>
                </a:solidFill>
              </a:rPr>
              <a:t>Ephesians 5:31</a:t>
            </a:r>
            <a:endParaRPr lang="en-US" sz="4000" dirty="0">
              <a:solidFill>
                <a:schemeClr val="bg1"/>
              </a:solidFill>
            </a:endParaRPr>
          </a:p>
        </p:txBody>
      </p:sp>
    </p:spTree>
    <p:extLst>
      <p:ext uri="{BB962C8B-B14F-4D97-AF65-F5344CB8AC3E}">
        <p14:creationId xmlns:p14="http://schemas.microsoft.com/office/powerpoint/2010/main" val="133679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Ways to Nourish and Cherish Your Wife</a:t>
            </a:r>
            <a:endParaRPr lang="en-US" sz="4000" dirty="0" smtClean="0">
              <a:solidFill>
                <a:schemeClr val="bg1"/>
              </a:solidFill>
            </a:endParaRPr>
          </a:p>
        </p:txBody>
      </p:sp>
      <p:sp>
        <p:nvSpPr>
          <p:cNvPr id="10" name="TextBox 9"/>
          <p:cNvSpPr txBox="1"/>
          <p:nvPr/>
        </p:nvSpPr>
        <p:spPr>
          <a:xfrm>
            <a:off x="304800" y="1219200"/>
            <a:ext cx="8610600" cy="707886"/>
          </a:xfrm>
          <a:prstGeom prst="rect">
            <a:avLst/>
          </a:prstGeom>
          <a:noFill/>
        </p:spPr>
        <p:txBody>
          <a:bodyPr wrap="square" rtlCol="0">
            <a:spAutoFit/>
          </a:bodyPr>
          <a:lstStyle/>
          <a:p>
            <a:pPr marL="914400" indent="-914400" algn="just">
              <a:buAutoNum type="arabicPeriod"/>
            </a:pPr>
            <a:r>
              <a:rPr lang="en-US" sz="4000" dirty="0" smtClean="0">
                <a:solidFill>
                  <a:schemeClr val="bg1"/>
                </a:solidFill>
              </a:rPr>
              <a:t>C</a:t>
            </a:r>
            <a:r>
              <a:rPr lang="en-US" sz="4000" dirty="0" smtClean="0">
                <a:solidFill>
                  <a:schemeClr val="bg1"/>
                </a:solidFill>
              </a:rPr>
              <a:t>are </a:t>
            </a:r>
            <a:r>
              <a:rPr lang="en-US" sz="4000" dirty="0">
                <a:solidFill>
                  <a:schemeClr val="bg1"/>
                </a:solidFill>
              </a:rPr>
              <a:t>for your wife’s </a:t>
            </a:r>
            <a:r>
              <a:rPr lang="en-US" sz="4000" dirty="0" smtClean="0">
                <a:solidFill>
                  <a:schemeClr val="bg1"/>
                </a:solidFill>
              </a:rPr>
              <a:t>soul…</a:t>
            </a:r>
          </a:p>
        </p:txBody>
      </p:sp>
      <p:sp>
        <p:nvSpPr>
          <p:cNvPr id="6" name="TextBox 5"/>
          <p:cNvSpPr txBox="1"/>
          <p:nvPr/>
        </p:nvSpPr>
        <p:spPr>
          <a:xfrm>
            <a:off x="304800" y="2064603"/>
            <a:ext cx="8610600" cy="707886"/>
          </a:xfrm>
          <a:prstGeom prst="rect">
            <a:avLst/>
          </a:prstGeom>
          <a:noFill/>
        </p:spPr>
        <p:txBody>
          <a:bodyPr wrap="square" rtlCol="0">
            <a:spAutoFit/>
          </a:bodyPr>
          <a:lstStyle/>
          <a:p>
            <a:pPr marL="914400" indent="-914400" algn="just">
              <a:buFont typeface="+mj-lt"/>
              <a:buAutoNum type="arabicPeriod" startAt="2"/>
            </a:pPr>
            <a:r>
              <a:rPr lang="en-US" sz="4000" dirty="0" smtClean="0">
                <a:solidFill>
                  <a:schemeClr val="bg1"/>
                </a:solidFill>
              </a:rPr>
              <a:t>Cultivate </a:t>
            </a:r>
            <a:r>
              <a:rPr lang="en-US" sz="4000" dirty="0">
                <a:solidFill>
                  <a:schemeClr val="bg1"/>
                </a:solidFill>
              </a:rPr>
              <a:t>constant </a:t>
            </a:r>
            <a:r>
              <a:rPr lang="en-US" sz="4000" dirty="0" smtClean="0">
                <a:solidFill>
                  <a:schemeClr val="bg1"/>
                </a:solidFill>
              </a:rPr>
              <a:t>communication…</a:t>
            </a:r>
          </a:p>
        </p:txBody>
      </p:sp>
      <p:sp>
        <p:nvSpPr>
          <p:cNvPr id="7" name="TextBox 6"/>
          <p:cNvSpPr txBox="1"/>
          <p:nvPr/>
        </p:nvSpPr>
        <p:spPr>
          <a:xfrm>
            <a:off x="304800" y="3025914"/>
            <a:ext cx="8610600" cy="707886"/>
          </a:xfrm>
          <a:prstGeom prst="rect">
            <a:avLst/>
          </a:prstGeom>
          <a:noFill/>
        </p:spPr>
        <p:txBody>
          <a:bodyPr wrap="square" rtlCol="0">
            <a:spAutoFit/>
          </a:bodyPr>
          <a:lstStyle/>
          <a:p>
            <a:pPr marL="914400" indent="-914400" algn="just">
              <a:buFont typeface="+mj-lt"/>
              <a:buAutoNum type="arabicPeriod" startAt="3"/>
            </a:pPr>
            <a:r>
              <a:rPr lang="en-US" sz="4000" dirty="0">
                <a:solidFill>
                  <a:schemeClr val="bg1"/>
                </a:solidFill>
              </a:rPr>
              <a:t>C</a:t>
            </a:r>
            <a:r>
              <a:rPr lang="en-US" sz="4000" dirty="0" smtClean="0">
                <a:solidFill>
                  <a:schemeClr val="bg1"/>
                </a:solidFill>
              </a:rPr>
              <a:t>reate </a:t>
            </a:r>
            <a:r>
              <a:rPr lang="en-US" sz="4000" dirty="0">
                <a:solidFill>
                  <a:schemeClr val="bg1"/>
                </a:solidFill>
              </a:rPr>
              <a:t>memories with your wife</a:t>
            </a:r>
            <a:endParaRPr lang="en-US" sz="4000" dirty="0" smtClean="0">
              <a:solidFill>
                <a:schemeClr val="bg1"/>
              </a:solidFill>
            </a:endParaRPr>
          </a:p>
        </p:txBody>
      </p:sp>
    </p:spTree>
    <p:extLst>
      <p:ext uri="{BB962C8B-B14F-4D97-AF65-F5344CB8AC3E}">
        <p14:creationId xmlns:p14="http://schemas.microsoft.com/office/powerpoint/2010/main" val="27276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5:25-27</a:t>
            </a:r>
          </a:p>
        </p:txBody>
      </p:sp>
      <p:sp>
        <p:nvSpPr>
          <p:cNvPr id="10" name="TextBox 9"/>
          <p:cNvSpPr txBox="1"/>
          <p:nvPr/>
        </p:nvSpPr>
        <p:spPr>
          <a:xfrm>
            <a:off x="304800" y="1219200"/>
            <a:ext cx="8610600" cy="5632311"/>
          </a:xfrm>
          <a:prstGeom prst="rect">
            <a:avLst/>
          </a:prstGeom>
          <a:noFill/>
        </p:spPr>
        <p:txBody>
          <a:bodyPr wrap="square" rtlCol="0">
            <a:spAutoFit/>
          </a:bodyPr>
          <a:lstStyle/>
          <a:p>
            <a:pPr algn="just"/>
            <a:r>
              <a:rPr lang="en-US" sz="4000" i="1" dirty="0">
                <a:solidFill>
                  <a:schemeClr val="bg1"/>
                </a:solidFill>
              </a:rPr>
              <a:t>25 Husbands, love your wives, just as Christ also loved the church and gave Himself up for her, 26 so that He might sanctify her, having cleansed her by the washing of water with the word, 27 that He might present to Himself the church in all her glory, having no spot or wrinkle or any such thing; but that she would be holy and blameless. </a:t>
            </a:r>
            <a:endParaRPr lang="en-US" sz="40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5:28-30</a:t>
            </a:r>
          </a:p>
        </p:txBody>
      </p:sp>
      <p:sp>
        <p:nvSpPr>
          <p:cNvPr id="10" name="TextBox 9"/>
          <p:cNvSpPr txBox="1"/>
          <p:nvPr/>
        </p:nvSpPr>
        <p:spPr>
          <a:xfrm>
            <a:off x="304800" y="1219200"/>
            <a:ext cx="8610600" cy="4401205"/>
          </a:xfrm>
          <a:prstGeom prst="rect">
            <a:avLst/>
          </a:prstGeom>
          <a:noFill/>
        </p:spPr>
        <p:txBody>
          <a:bodyPr wrap="square" rtlCol="0">
            <a:spAutoFit/>
          </a:bodyPr>
          <a:lstStyle/>
          <a:p>
            <a:pPr algn="just"/>
            <a:r>
              <a:rPr lang="en-US" sz="4000" i="1" dirty="0">
                <a:solidFill>
                  <a:schemeClr val="bg1"/>
                </a:solidFill>
              </a:rPr>
              <a:t>28 So husbands ought also to love their own wives as their own bodies. He who loves his own wife loves himself; 29 for no one ever hated his own flesh, but nourishes and cherishes it, just as Christ also does the church, 30 because we are members of His body. </a:t>
            </a:r>
            <a:endParaRPr lang="en-US" sz="4000" dirty="0">
              <a:solidFill>
                <a:schemeClr val="bg1"/>
              </a:solidFill>
            </a:endParaRPr>
          </a:p>
        </p:txBody>
      </p:sp>
    </p:spTree>
    <p:extLst>
      <p:ext uri="{BB962C8B-B14F-4D97-AF65-F5344CB8AC3E}">
        <p14:creationId xmlns:p14="http://schemas.microsoft.com/office/powerpoint/2010/main" val="204422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5:25-29…Christ…</a:t>
            </a:r>
          </a:p>
        </p:txBody>
      </p:sp>
      <p:sp>
        <p:nvSpPr>
          <p:cNvPr id="10" name="TextBox 9"/>
          <p:cNvSpPr txBox="1"/>
          <p:nvPr/>
        </p:nvSpPr>
        <p:spPr>
          <a:xfrm>
            <a:off x="304800" y="1219200"/>
            <a:ext cx="8610600" cy="4154984"/>
          </a:xfrm>
          <a:prstGeom prst="rect">
            <a:avLst/>
          </a:prstGeom>
          <a:noFill/>
        </p:spPr>
        <p:txBody>
          <a:bodyPr wrap="square" rtlCol="0">
            <a:spAutoFit/>
          </a:bodyPr>
          <a:lstStyle/>
          <a:p>
            <a:pPr marL="571500" lvl="0" indent="-571500">
              <a:buFont typeface="Wingdings" panose="05000000000000000000" pitchFamily="2" charset="2"/>
              <a:buChar char="§"/>
            </a:pPr>
            <a:r>
              <a:rPr lang="en-US" sz="4400" u="sng" dirty="0">
                <a:solidFill>
                  <a:schemeClr val="bg1"/>
                </a:solidFill>
              </a:rPr>
              <a:t>Loved</a:t>
            </a:r>
            <a:r>
              <a:rPr lang="en-US" sz="4400" dirty="0">
                <a:solidFill>
                  <a:schemeClr val="bg1"/>
                </a:solidFill>
              </a:rPr>
              <a:t> the church (5:25)</a:t>
            </a:r>
          </a:p>
          <a:p>
            <a:pPr marL="571500" lvl="0" indent="-571500">
              <a:buFont typeface="Wingdings" panose="05000000000000000000" pitchFamily="2" charset="2"/>
              <a:buChar char="§"/>
            </a:pPr>
            <a:r>
              <a:rPr lang="en-US" sz="4400" u="sng" dirty="0">
                <a:solidFill>
                  <a:schemeClr val="bg1"/>
                </a:solidFill>
              </a:rPr>
              <a:t>Gave</a:t>
            </a:r>
            <a:r>
              <a:rPr lang="en-US" sz="4400" dirty="0">
                <a:solidFill>
                  <a:schemeClr val="bg1"/>
                </a:solidFill>
              </a:rPr>
              <a:t> Himself for the church (5:25)</a:t>
            </a:r>
          </a:p>
          <a:p>
            <a:pPr marL="571500" lvl="0" indent="-571500">
              <a:buFont typeface="Wingdings" panose="05000000000000000000" pitchFamily="2" charset="2"/>
              <a:buChar char="§"/>
            </a:pPr>
            <a:r>
              <a:rPr lang="en-US" sz="4400" dirty="0">
                <a:solidFill>
                  <a:schemeClr val="bg1"/>
                </a:solidFill>
              </a:rPr>
              <a:t>Will </a:t>
            </a:r>
            <a:r>
              <a:rPr lang="en-US" sz="4400" u="sng" dirty="0">
                <a:solidFill>
                  <a:schemeClr val="bg1"/>
                </a:solidFill>
              </a:rPr>
              <a:t>sanctify</a:t>
            </a:r>
            <a:r>
              <a:rPr lang="en-US" sz="4400" dirty="0">
                <a:solidFill>
                  <a:schemeClr val="bg1"/>
                </a:solidFill>
              </a:rPr>
              <a:t> the church (5:26)</a:t>
            </a:r>
          </a:p>
          <a:p>
            <a:pPr marL="571500" lvl="0" indent="-571500">
              <a:buFont typeface="Wingdings" panose="05000000000000000000" pitchFamily="2" charset="2"/>
              <a:buChar char="§"/>
            </a:pPr>
            <a:r>
              <a:rPr lang="en-US" sz="4400" dirty="0">
                <a:solidFill>
                  <a:schemeClr val="bg1"/>
                </a:solidFill>
              </a:rPr>
              <a:t>Will </a:t>
            </a:r>
            <a:r>
              <a:rPr lang="en-US" sz="4400" u="sng" dirty="0">
                <a:solidFill>
                  <a:schemeClr val="bg1"/>
                </a:solidFill>
              </a:rPr>
              <a:t>present</a:t>
            </a:r>
            <a:r>
              <a:rPr lang="en-US" sz="4400" dirty="0">
                <a:solidFill>
                  <a:schemeClr val="bg1"/>
                </a:solidFill>
              </a:rPr>
              <a:t> the church (5:27)</a:t>
            </a:r>
          </a:p>
          <a:p>
            <a:pPr marL="571500" lvl="0" indent="-571500">
              <a:buFont typeface="Wingdings" panose="05000000000000000000" pitchFamily="2" charset="2"/>
              <a:buChar char="§"/>
            </a:pPr>
            <a:r>
              <a:rPr lang="en-US" sz="4400" u="sng" dirty="0">
                <a:solidFill>
                  <a:schemeClr val="bg1"/>
                </a:solidFill>
              </a:rPr>
              <a:t>Nourishes</a:t>
            </a:r>
            <a:r>
              <a:rPr lang="en-US" sz="4400" dirty="0">
                <a:solidFill>
                  <a:schemeClr val="bg1"/>
                </a:solidFill>
              </a:rPr>
              <a:t> the church (5:29)</a:t>
            </a:r>
          </a:p>
          <a:p>
            <a:pPr marL="571500" indent="-571500">
              <a:buFont typeface="Wingdings" panose="05000000000000000000" pitchFamily="2" charset="2"/>
              <a:buChar char="§"/>
            </a:pPr>
            <a:r>
              <a:rPr lang="en-US" sz="4400" u="sng" dirty="0">
                <a:solidFill>
                  <a:schemeClr val="bg1"/>
                </a:solidFill>
              </a:rPr>
              <a:t>Cherishes</a:t>
            </a:r>
            <a:r>
              <a:rPr lang="en-US" sz="4400" dirty="0">
                <a:solidFill>
                  <a:schemeClr val="bg1"/>
                </a:solidFill>
              </a:rPr>
              <a:t> the church (</a:t>
            </a:r>
            <a:r>
              <a:rPr lang="en-US" sz="4400" dirty="0" smtClean="0">
                <a:solidFill>
                  <a:schemeClr val="bg1"/>
                </a:solidFill>
              </a:rPr>
              <a:t>5:29</a:t>
            </a:r>
            <a:r>
              <a:rPr lang="en-US" sz="4400" dirty="0">
                <a:solidFill>
                  <a:schemeClr val="bg1"/>
                </a:solidFill>
              </a:rPr>
              <a:t>)</a:t>
            </a:r>
            <a:r>
              <a:rPr lang="en-US" sz="4400" dirty="0" smtClean="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147813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6500"/>
                            </p:stCondLst>
                            <p:childTnLst>
                              <p:par>
                                <p:cTn id="17" presetID="10" presetClass="entr" presetSubtype="0" fill="hold" grpId="0" nodeType="afterEffect">
                                  <p:stCondLst>
                                    <p:cond delay="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9000"/>
                            </p:stCondLst>
                            <p:childTnLst>
                              <p:par>
                                <p:cTn id="21" presetID="10" presetClass="entr" presetSubtype="0" fill="hold" grpId="0" nodeType="afterEffect">
                                  <p:stCondLst>
                                    <p:cond delay="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1500"/>
                            </p:stCondLst>
                            <p:childTnLst>
                              <p:par>
                                <p:cTn id="25" presetID="10" presetClass="entr" presetSubtype="0" fill="hold" grpId="0" nodeType="afterEffect">
                                  <p:stCondLst>
                                    <p:cond delay="7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Big Idea</a:t>
            </a:r>
          </a:p>
        </p:txBody>
      </p:sp>
      <p:sp>
        <p:nvSpPr>
          <p:cNvPr id="10" name="TextBox 9"/>
          <p:cNvSpPr txBox="1"/>
          <p:nvPr/>
        </p:nvSpPr>
        <p:spPr>
          <a:xfrm>
            <a:off x="304800" y="1219200"/>
            <a:ext cx="8610600" cy="3785652"/>
          </a:xfrm>
          <a:prstGeom prst="rect">
            <a:avLst/>
          </a:prstGeom>
          <a:noFill/>
        </p:spPr>
        <p:txBody>
          <a:bodyPr wrap="square" rtlCol="0">
            <a:spAutoFit/>
          </a:bodyPr>
          <a:lstStyle/>
          <a:p>
            <a:pPr algn="ctr"/>
            <a:r>
              <a:rPr lang="en-US" sz="6000" i="1" dirty="0">
                <a:solidFill>
                  <a:schemeClr val="bg1"/>
                </a:solidFill>
              </a:rPr>
              <a:t>A</a:t>
            </a:r>
            <a:r>
              <a:rPr lang="en-US" sz="6000" i="1" dirty="0" smtClean="0">
                <a:solidFill>
                  <a:schemeClr val="bg1"/>
                </a:solidFill>
              </a:rPr>
              <a:t>s </a:t>
            </a:r>
            <a:r>
              <a:rPr lang="en-US" sz="6000" i="1" dirty="0">
                <a:solidFill>
                  <a:schemeClr val="bg1"/>
                </a:solidFill>
              </a:rPr>
              <a:t>an act of love, a husband is to shepherd his wife spiritually, mentally, and emotionally. </a:t>
            </a:r>
            <a:endParaRPr lang="en-US" sz="6000" dirty="0">
              <a:solidFill>
                <a:schemeClr val="bg1"/>
              </a:solidFill>
            </a:endParaRPr>
          </a:p>
        </p:txBody>
      </p:sp>
    </p:spTree>
    <p:extLst>
      <p:ext uri="{BB962C8B-B14F-4D97-AF65-F5344CB8AC3E}">
        <p14:creationId xmlns:p14="http://schemas.microsoft.com/office/powerpoint/2010/main" val="146231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Husbands and the love of Christ</a:t>
            </a:r>
            <a:endParaRPr lang="en-US" sz="4400" dirty="0">
              <a:solidFill>
                <a:schemeClr val="bg1"/>
              </a:solidFill>
            </a:endParaRPr>
          </a:p>
        </p:txBody>
      </p:sp>
      <p:sp>
        <p:nvSpPr>
          <p:cNvPr id="10" name="TextBox 9"/>
          <p:cNvSpPr txBox="1"/>
          <p:nvPr/>
        </p:nvSpPr>
        <p:spPr>
          <a:xfrm>
            <a:off x="304800" y="1219200"/>
            <a:ext cx="8610600" cy="769441"/>
          </a:xfrm>
          <a:prstGeom prst="rect">
            <a:avLst/>
          </a:prstGeom>
          <a:noFill/>
        </p:spPr>
        <p:txBody>
          <a:bodyPr wrap="square" rtlCol="0">
            <a:spAutoFit/>
          </a:bodyPr>
          <a:lstStyle/>
          <a:p>
            <a:pPr marL="1028700" indent="-1028700" algn="just">
              <a:buAutoNum type="romanUcPeriod"/>
            </a:pPr>
            <a:r>
              <a:rPr lang="en-US" sz="4400" i="1" dirty="0" smtClean="0">
                <a:solidFill>
                  <a:schemeClr val="bg1"/>
                </a:solidFill>
              </a:rPr>
              <a:t>Husbands, nourish your wives…</a:t>
            </a:r>
          </a:p>
        </p:txBody>
      </p:sp>
      <p:sp>
        <p:nvSpPr>
          <p:cNvPr id="6" name="TextBox 5"/>
          <p:cNvSpPr txBox="1"/>
          <p:nvPr/>
        </p:nvSpPr>
        <p:spPr>
          <a:xfrm>
            <a:off x="304800" y="2126159"/>
            <a:ext cx="8610600" cy="1323439"/>
          </a:xfrm>
          <a:prstGeom prst="rect">
            <a:avLst/>
          </a:prstGeom>
          <a:noFill/>
        </p:spPr>
        <p:txBody>
          <a:bodyPr wrap="square" rtlCol="0">
            <a:spAutoFit/>
          </a:bodyPr>
          <a:lstStyle/>
          <a:p>
            <a:pPr algn="just"/>
            <a:r>
              <a:rPr lang="en-US" sz="4000" u="sng" dirty="0">
                <a:solidFill>
                  <a:schemeClr val="bg1"/>
                </a:solidFill>
              </a:rPr>
              <a:t>n</a:t>
            </a:r>
            <a:r>
              <a:rPr lang="en-US" sz="4000" u="sng" dirty="0" smtClean="0">
                <a:solidFill>
                  <a:schemeClr val="bg1"/>
                </a:solidFill>
              </a:rPr>
              <a:t>ourishes</a:t>
            </a:r>
            <a:r>
              <a:rPr lang="en-US" sz="4000" dirty="0" smtClean="0">
                <a:solidFill>
                  <a:schemeClr val="bg1"/>
                </a:solidFill>
              </a:rPr>
              <a:t> - to </a:t>
            </a:r>
            <a:r>
              <a:rPr lang="en-US" sz="4000" dirty="0">
                <a:solidFill>
                  <a:schemeClr val="bg1"/>
                </a:solidFill>
              </a:rPr>
              <a:t>provide, care for or to bring up to fullness or maturity.</a:t>
            </a:r>
            <a:endParaRPr lang="en-US" sz="4000" i="1" dirty="0" smtClean="0">
              <a:solidFill>
                <a:schemeClr val="bg1"/>
              </a:solidFill>
            </a:endParaRPr>
          </a:p>
        </p:txBody>
      </p:sp>
    </p:spTree>
    <p:extLst>
      <p:ext uri="{BB962C8B-B14F-4D97-AF65-F5344CB8AC3E}">
        <p14:creationId xmlns:p14="http://schemas.microsoft.com/office/powerpoint/2010/main" val="12421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Psalm 23:1-3</a:t>
            </a:r>
            <a:endParaRPr lang="en-US" sz="4800" dirty="0">
              <a:solidFill>
                <a:schemeClr val="bg1"/>
              </a:solidFill>
            </a:endParaRPr>
          </a:p>
        </p:txBody>
      </p:sp>
      <p:sp>
        <p:nvSpPr>
          <p:cNvPr id="10" name="TextBox 9"/>
          <p:cNvSpPr txBox="1"/>
          <p:nvPr/>
        </p:nvSpPr>
        <p:spPr>
          <a:xfrm>
            <a:off x="304800" y="1219200"/>
            <a:ext cx="8610600" cy="5262979"/>
          </a:xfrm>
          <a:prstGeom prst="rect">
            <a:avLst/>
          </a:prstGeom>
          <a:noFill/>
        </p:spPr>
        <p:txBody>
          <a:bodyPr wrap="square" rtlCol="0">
            <a:spAutoFit/>
          </a:bodyPr>
          <a:lstStyle/>
          <a:p>
            <a:pPr algn="just"/>
            <a:r>
              <a:rPr lang="en-US" sz="4800" i="1" dirty="0" smtClean="0">
                <a:solidFill>
                  <a:schemeClr val="bg1"/>
                </a:solidFill>
              </a:rPr>
              <a:t>“1 The </a:t>
            </a:r>
            <a:r>
              <a:rPr lang="en-US" sz="4800" i="1" dirty="0">
                <a:solidFill>
                  <a:schemeClr val="bg1"/>
                </a:solidFill>
              </a:rPr>
              <a:t>Lord is my shepherd, I shall not want. 2 He makes me lie down in green pastures; He leads me beside quiet waters. 3 He restores my soul; He guides me in the paths of righteousness For His name's sake.”</a:t>
            </a:r>
            <a:r>
              <a:rPr lang="en-US" sz="4800" dirty="0">
                <a:solidFill>
                  <a:schemeClr val="bg1"/>
                </a:solidFill>
              </a:rPr>
              <a:t> </a:t>
            </a:r>
            <a:endParaRPr lang="en-US" sz="4800" i="1" dirty="0">
              <a:solidFill>
                <a:schemeClr val="bg1"/>
              </a:solidFill>
            </a:endParaRPr>
          </a:p>
        </p:txBody>
      </p:sp>
    </p:spTree>
    <p:extLst>
      <p:ext uri="{BB962C8B-B14F-4D97-AF65-F5344CB8AC3E}">
        <p14:creationId xmlns:p14="http://schemas.microsoft.com/office/powerpoint/2010/main" val="45792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a:solidFill>
                <a:schemeClr val="bg1"/>
              </a:solidFill>
            </a:endParaRPr>
          </a:p>
        </p:txBody>
      </p:sp>
      <p:sp>
        <p:nvSpPr>
          <p:cNvPr id="10" name="TextBox 9"/>
          <p:cNvSpPr txBox="1"/>
          <p:nvPr/>
        </p:nvSpPr>
        <p:spPr>
          <a:xfrm>
            <a:off x="304800" y="990600"/>
            <a:ext cx="8610600" cy="3477875"/>
          </a:xfrm>
          <a:prstGeom prst="rect">
            <a:avLst/>
          </a:prstGeom>
          <a:noFill/>
        </p:spPr>
        <p:txBody>
          <a:bodyPr wrap="square" rtlCol="0">
            <a:spAutoFit/>
          </a:bodyPr>
          <a:lstStyle/>
          <a:p>
            <a:pPr algn="just"/>
            <a:r>
              <a:rPr lang="en-US" sz="4400" i="1" dirty="0">
                <a:solidFill>
                  <a:schemeClr val="bg1"/>
                </a:solidFill>
              </a:rPr>
              <a:t>The measure of a good husband and father is not simply that he puts bread on the table, but that he provides food for the souls of his family.</a:t>
            </a:r>
            <a:endParaRPr lang="en-US" sz="4400" dirty="0">
              <a:solidFill>
                <a:schemeClr val="bg1"/>
              </a:solidFill>
            </a:endParaRPr>
          </a:p>
        </p:txBody>
      </p:sp>
    </p:spTree>
    <p:extLst>
      <p:ext uri="{BB962C8B-B14F-4D97-AF65-F5344CB8AC3E}">
        <p14:creationId xmlns:p14="http://schemas.microsoft.com/office/powerpoint/2010/main" val="42050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Husbands and the love of Christ</a:t>
            </a:r>
            <a:endParaRPr lang="en-US" sz="4400" dirty="0">
              <a:solidFill>
                <a:schemeClr val="bg1"/>
              </a:solidFill>
            </a:endParaRPr>
          </a:p>
        </p:txBody>
      </p:sp>
      <p:sp>
        <p:nvSpPr>
          <p:cNvPr id="10" name="TextBox 9"/>
          <p:cNvSpPr txBox="1"/>
          <p:nvPr/>
        </p:nvSpPr>
        <p:spPr>
          <a:xfrm>
            <a:off x="304800" y="1219200"/>
            <a:ext cx="8610600" cy="769441"/>
          </a:xfrm>
          <a:prstGeom prst="rect">
            <a:avLst/>
          </a:prstGeom>
          <a:noFill/>
        </p:spPr>
        <p:txBody>
          <a:bodyPr wrap="square" rtlCol="0">
            <a:spAutoFit/>
          </a:bodyPr>
          <a:lstStyle/>
          <a:p>
            <a:pPr marL="1028700" indent="-1028700" algn="just">
              <a:buFont typeface="+mj-lt"/>
              <a:buAutoNum type="romanUcPeriod" startAt="2"/>
            </a:pPr>
            <a:r>
              <a:rPr lang="en-US" sz="4400" i="1" dirty="0" smtClean="0">
                <a:solidFill>
                  <a:schemeClr val="bg1"/>
                </a:solidFill>
              </a:rPr>
              <a:t>Husbands, cherish your wives…</a:t>
            </a:r>
          </a:p>
        </p:txBody>
      </p:sp>
      <p:sp>
        <p:nvSpPr>
          <p:cNvPr id="6" name="TextBox 5"/>
          <p:cNvSpPr txBox="1"/>
          <p:nvPr/>
        </p:nvSpPr>
        <p:spPr>
          <a:xfrm>
            <a:off x="304800" y="2126159"/>
            <a:ext cx="8610600" cy="707886"/>
          </a:xfrm>
          <a:prstGeom prst="rect">
            <a:avLst/>
          </a:prstGeom>
          <a:noFill/>
        </p:spPr>
        <p:txBody>
          <a:bodyPr wrap="square" rtlCol="0">
            <a:spAutoFit/>
          </a:bodyPr>
          <a:lstStyle/>
          <a:p>
            <a:pPr algn="just"/>
            <a:r>
              <a:rPr lang="en-US" sz="4000" u="sng" dirty="0">
                <a:solidFill>
                  <a:schemeClr val="bg1"/>
                </a:solidFill>
              </a:rPr>
              <a:t>c</a:t>
            </a:r>
            <a:r>
              <a:rPr lang="en-US" sz="4000" u="sng" dirty="0" smtClean="0">
                <a:solidFill>
                  <a:schemeClr val="bg1"/>
                </a:solidFill>
              </a:rPr>
              <a:t>herishes</a:t>
            </a:r>
            <a:r>
              <a:rPr lang="en-US" sz="4000" dirty="0" smtClean="0">
                <a:solidFill>
                  <a:schemeClr val="bg1"/>
                </a:solidFill>
              </a:rPr>
              <a:t> - to tenderly care for</a:t>
            </a:r>
            <a:endParaRPr lang="en-US" sz="4000" i="1" dirty="0" smtClean="0">
              <a:solidFill>
                <a:schemeClr val="bg1"/>
              </a:solidFill>
            </a:endParaRPr>
          </a:p>
        </p:txBody>
      </p:sp>
      <p:sp>
        <p:nvSpPr>
          <p:cNvPr id="7" name="TextBox 6"/>
          <p:cNvSpPr txBox="1"/>
          <p:nvPr/>
        </p:nvSpPr>
        <p:spPr>
          <a:xfrm>
            <a:off x="304800" y="3025914"/>
            <a:ext cx="8610600" cy="2554545"/>
          </a:xfrm>
          <a:prstGeom prst="rect">
            <a:avLst/>
          </a:prstGeom>
          <a:noFill/>
        </p:spPr>
        <p:txBody>
          <a:bodyPr wrap="square" rtlCol="0">
            <a:spAutoFit/>
          </a:bodyPr>
          <a:lstStyle/>
          <a:p>
            <a:pPr algn="just"/>
            <a:r>
              <a:rPr lang="en-US" sz="4000" i="1" dirty="0">
                <a:solidFill>
                  <a:schemeClr val="bg1"/>
                </a:solidFill>
              </a:rPr>
              <a:t>“But we proved to be gentle among you, as a nursing mother </a:t>
            </a:r>
            <a:r>
              <a:rPr lang="en-US" sz="4000" i="1" u="sng" dirty="0">
                <a:solidFill>
                  <a:schemeClr val="bg1"/>
                </a:solidFill>
              </a:rPr>
              <a:t>tenderly cares</a:t>
            </a:r>
            <a:r>
              <a:rPr lang="en-US" sz="4000" i="1" dirty="0">
                <a:solidFill>
                  <a:schemeClr val="bg1"/>
                </a:solidFill>
              </a:rPr>
              <a:t> for her own children.” </a:t>
            </a:r>
            <a:endParaRPr lang="en-US" sz="4000" i="1" dirty="0" smtClean="0">
              <a:solidFill>
                <a:schemeClr val="bg1"/>
              </a:solidFill>
            </a:endParaRPr>
          </a:p>
          <a:p>
            <a:pPr algn="r"/>
            <a:r>
              <a:rPr lang="en-US" sz="4000" i="1" dirty="0" smtClean="0">
                <a:solidFill>
                  <a:schemeClr val="bg1"/>
                </a:solidFill>
              </a:rPr>
              <a:t>1 Thessalonians 2:7</a:t>
            </a:r>
          </a:p>
        </p:txBody>
      </p:sp>
    </p:spTree>
    <p:extLst>
      <p:ext uri="{BB962C8B-B14F-4D97-AF65-F5344CB8AC3E}">
        <p14:creationId xmlns:p14="http://schemas.microsoft.com/office/powerpoint/2010/main" val="258763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2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par>
                          <p:cTn id="12" fill="hold">
                            <p:stCondLst>
                              <p:cond delay="5500"/>
                            </p:stCondLst>
                            <p:childTnLst>
                              <p:par>
                                <p:cTn id="13" presetID="10" presetClass="entr" presetSubtype="0" fill="hold" grpId="0" nodeType="afterEffect">
                                  <p:stCondLst>
                                    <p:cond delay="37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250"/>
                                        <p:tgtEl>
                                          <p:spTgt spid="7">
                                            <p:txEl>
                                              <p:pRg st="0" end="0"/>
                                            </p:txEl>
                                          </p:spTgt>
                                        </p:tgtEl>
                                      </p:cBhvr>
                                    </p:animEffect>
                                  </p:childTnLst>
                                </p:cTn>
                              </p:par>
                              <p:par>
                                <p:cTn id="16" presetID="10" presetClass="entr" presetSubtype="0" fill="hold" grpId="0" nodeType="withEffect">
                                  <p:stCondLst>
                                    <p:cond delay="375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16839</TotalTime>
  <Words>453</Words>
  <Application>Microsoft Office PowerPoint</Application>
  <PresentationFormat>On-screen Show (4:3)</PresentationFormat>
  <Paragraphs>36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593</cp:revision>
  <dcterms:created xsi:type="dcterms:W3CDTF">2013-08-08T16:28:40Z</dcterms:created>
  <dcterms:modified xsi:type="dcterms:W3CDTF">2017-02-04T19:02:34Z</dcterms:modified>
</cp:coreProperties>
</file>