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223" r:id="rId2"/>
    <p:sldId id="818" r:id="rId3"/>
    <p:sldId id="1379" r:id="rId4"/>
    <p:sldId id="1380" r:id="rId5"/>
    <p:sldId id="1282" r:id="rId6"/>
    <p:sldId id="1381" r:id="rId7"/>
    <p:sldId id="1372" r:id="rId8"/>
    <p:sldId id="1357" r:id="rId9"/>
    <p:sldId id="1383" r:id="rId10"/>
    <p:sldId id="1382" r:id="rId11"/>
    <p:sldId id="1384" r:id="rId12"/>
    <p:sldId id="1359" r:id="rId13"/>
    <p:sldId id="1385" r:id="rId14"/>
    <p:sldId id="1362" r:id="rId15"/>
    <p:sldId id="1386" r:id="rId16"/>
    <p:sldId id="1387" r:id="rId17"/>
    <p:sldId id="1388" r:id="rId18"/>
    <p:sldId id="1389" r:id="rId19"/>
    <p:sldId id="1390" r:id="rId20"/>
    <p:sldId id="1391" r:id="rId21"/>
    <p:sldId id="85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446550"/>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The </a:t>
            </a:r>
            <a:r>
              <a:rPr lang="en-US" sz="4400" dirty="0" smtClean="0">
                <a:solidFill>
                  <a:schemeClr val="bg1"/>
                </a:solidFill>
              </a:rPr>
              <a:t>dual “big </a:t>
            </a:r>
            <a:r>
              <a:rPr lang="en-US" sz="4400" dirty="0" smtClean="0">
                <a:solidFill>
                  <a:schemeClr val="bg1"/>
                </a:solidFill>
              </a:rPr>
              <a:t>idea” of Ephesians </a:t>
            </a:r>
            <a:r>
              <a:rPr lang="en-US" sz="4400" dirty="0" smtClean="0">
                <a:solidFill>
                  <a:schemeClr val="bg1"/>
                </a:solidFill>
              </a:rPr>
              <a:t>5:25-30</a:t>
            </a:r>
            <a:endParaRPr lang="en-US" sz="4400" dirty="0" smtClean="0">
              <a:solidFill>
                <a:schemeClr val="bg1"/>
              </a:solidFill>
            </a:endParaRPr>
          </a:p>
        </p:txBody>
      </p:sp>
      <p:sp>
        <p:nvSpPr>
          <p:cNvPr id="10" name="TextBox 9"/>
          <p:cNvSpPr txBox="1"/>
          <p:nvPr/>
        </p:nvSpPr>
        <p:spPr>
          <a:xfrm>
            <a:off x="304800" y="1800761"/>
            <a:ext cx="8610600" cy="2308324"/>
          </a:xfrm>
          <a:prstGeom prst="rect">
            <a:avLst/>
          </a:prstGeom>
          <a:noFill/>
        </p:spPr>
        <p:txBody>
          <a:bodyPr wrap="square" rtlCol="0">
            <a:spAutoFit/>
          </a:bodyPr>
          <a:lstStyle/>
          <a:p>
            <a:pPr algn="ctr"/>
            <a:r>
              <a:rPr lang="en-US" sz="4800" i="1" dirty="0" smtClean="0">
                <a:solidFill>
                  <a:schemeClr val="bg1"/>
                </a:solidFill>
              </a:rPr>
              <a:t>What </a:t>
            </a:r>
            <a:r>
              <a:rPr lang="en-US" sz="4800" i="1" u="sng" dirty="0" smtClean="0">
                <a:solidFill>
                  <a:schemeClr val="bg1"/>
                </a:solidFill>
              </a:rPr>
              <a:t>is</a:t>
            </a:r>
            <a:r>
              <a:rPr lang="en-US" sz="4800" i="1" dirty="0" smtClean="0">
                <a:solidFill>
                  <a:schemeClr val="bg1"/>
                </a:solidFill>
              </a:rPr>
              <a:t> the love of Christ </a:t>
            </a:r>
          </a:p>
          <a:p>
            <a:pPr algn="ctr"/>
            <a:r>
              <a:rPr lang="en-US" sz="4800" i="1" dirty="0" smtClean="0">
                <a:solidFill>
                  <a:schemeClr val="bg1"/>
                </a:solidFill>
              </a:rPr>
              <a:t>for His Church </a:t>
            </a:r>
          </a:p>
          <a:p>
            <a:pPr algn="ctr"/>
            <a:r>
              <a:rPr lang="en-US" sz="4800" i="1" dirty="0" smtClean="0">
                <a:solidFill>
                  <a:schemeClr val="bg1"/>
                </a:solidFill>
              </a:rPr>
              <a:t>and </a:t>
            </a:r>
            <a:r>
              <a:rPr lang="en-US" sz="4800" i="1" u="sng" dirty="0" smtClean="0">
                <a:solidFill>
                  <a:schemeClr val="bg1"/>
                </a:solidFill>
              </a:rPr>
              <a:t>how</a:t>
            </a:r>
            <a:r>
              <a:rPr lang="en-US" sz="4800" i="1" dirty="0" smtClean="0">
                <a:solidFill>
                  <a:schemeClr val="bg1"/>
                </a:solidFill>
              </a:rPr>
              <a:t> is it demonstrated?</a:t>
            </a:r>
            <a:endParaRPr lang="en-US" sz="4800" dirty="0">
              <a:solidFill>
                <a:schemeClr val="bg1"/>
              </a:solidFill>
            </a:endParaRPr>
          </a:p>
        </p:txBody>
      </p:sp>
    </p:spTree>
    <p:extLst>
      <p:ext uri="{BB962C8B-B14F-4D97-AF65-F5344CB8AC3E}">
        <p14:creationId xmlns:p14="http://schemas.microsoft.com/office/powerpoint/2010/main" val="36340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5:25-29…Christ…</a:t>
            </a:r>
            <a:endParaRPr lang="en-US" sz="4800" dirty="0" smtClean="0">
              <a:solidFill>
                <a:schemeClr val="bg1"/>
              </a:solidFill>
            </a:endParaRPr>
          </a:p>
        </p:txBody>
      </p:sp>
      <p:sp>
        <p:nvSpPr>
          <p:cNvPr id="10" name="TextBox 9"/>
          <p:cNvSpPr txBox="1"/>
          <p:nvPr/>
        </p:nvSpPr>
        <p:spPr>
          <a:xfrm>
            <a:off x="304800" y="1219200"/>
            <a:ext cx="8610600" cy="4154984"/>
          </a:xfrm>
          <a:prstGeom prst="rect">
            <a:avLst/>
          </a:prstGeom>
          <a:noFill/>
        </p:spPr>
        <p:txBody>
          <a:bodyPr wrap="square" rtlCol="0">
            <a:spAutoFit/>
          </a:bodyPr>
          <a:lstStyle/>
          <a:p>
            <a:pPr marL="571500" lvl="0" indent="-571500">
              <a:buFont typeface="Wingdings" panose="05000000000000000000" pitchFamily="2" charset="2"/>
              <a:buChar char="§"/>
            </a:pPr>
            <a:r>
              <a:rPr lang="en-US" sz="4400" u="sng" dirty="0">
                <a:solidFill>
                  <a:schemeClr val="bg1"/>
                </a:solidFill>
              </a:rPr>
              <a:t>Loved</a:t>
            </a:r>
            <a:r>
              <a:rPr lang="en-US" sz="4400" dirty="0">
                <a:solidFill>
                  <a:schemeClr val="bg1"/>
                </a:solidFill>
              </a:rPr>
              <a:t> the church (5:25)</a:t>
            </a:r>
          </a:p>
          <a:p>
            <a:pPr marL="571500" lvl="0" indent="-571500">
              <a:buFont typeface="Wingdings" panose="05000000000000000000" pitchFamily="2" charset="2"/>
              <a:buChar char="§"/>
            </a:pPr>
            <a:r>
              <a:rPr lang="en-US" sz="4400" u="sng" dirty="0">
                <a:solidFill>
                  <a:schemeClr val="bg1"/>
                </a:solidFill>
              </a:rPr>
              <a:t>Gave</a:t>
            </a:r>
            <a:r>
              <a:rPr lang="en-US" sz="4400" dirty="0">
                <a:solidFill>
                  <a:schemeClr val="bg1"/>
                </a:solidFill>
              </a:rPr>
              <a:t> Himself for the church (5:25)</a:t>
            </a:r>
          </a:p>
          <a:p>
            <a:pPr marL="571500" lvl="0" indent="-571500">
              <a:buFont typeface="Wingdings" panose="05000000000000000000" pitchFamily="2" charset="2"/>
              <a:buChar char="§"/>
            </a:pPr>
            <a:r>
              <a:rPr lang="en-US" sz="4400" dirty="0">
                <a:solidFill>
                  <a:schemeClr val="bg1"/>
                </a:solidFill>
              </a:rPr>
              <a:t>Will </a:t>
            </a:r>
            <a:r>
              <a:rPr lang="en-US" sz="4400" u="sng" dirty="0">
                <a:solidFill>
                  <a:schemeClr val="bg1"/>
                </a:solidFill>
              </a:rPr>
              <a:t>sanctify</a:t>
            </a:r>
            <a:r>
              <a:rPr lang="en-US" sz="4400" dirty="0">
                <a:solidFill>
                  <a:schemeClr val="bg1"/>
                </a:solidFill>
              </a:rPr>
              <a:t> the church (5:26)</a:t>
            </a:r>
          </a:p>
          <a:p>
            <a:pPr marL="571500" lvl="0" indent="-571500">
              <a:buFont typeface="Wingdings" panose="05000000000000000000" pitchFamily="2" charset="2"/>
              <a:buChar char="§"/>
            </a:pPr>
            <a:r>
              <a:rPr lang="en-US" sz="4400" dirty="0">
                <a:solidFill>
                  <a:schemeClr val="bg1"/>
                </a:solidFill>
              </a:rPr>
              <a:t>Will </a:t>
            </a:r>
            <a:r>
              <a:rPr lang="en-US" sz="4400" u="sng" dirty="0">
                <a:solidFill>
                  <a:schemeClr val="bg1"/>
                </a:solidFill>
              </a:rPr>
              <a:t>present</a:t>
            </a:r>
            <a:r>
              <a:rPr lang="en-US" sz="4400" dirty="0">
                <a:solidFill>
                  <a:schemeClr val="bg1"/>
                </a:solidFill>
              </a:rPr>
              <a:t> the church (5:27)</a:t>
            </a:r>
          </a:p>
          <a:p>
            <a:pPr marL="571500" lvl="0" indent="-571500">
              <a:buFont typeface="Wingdings" panose="05000000000000000000" pitchFamily="2" charset="2"/>
              <a:buChar char="§"/>
            </a:pPr>
            <a:r>
              <a:rPr lang="en-US" sz="4400" u="sng" dirty="0">
                <a:solidFill>
                  <a:schemeClr val="bg1"/>
                </a:solidFill>
              </a:rPr>
              <a:t>Nourishes</a:t>
            </a:r>
            <a:r>
              <a:rPr lang="en-US" sz="4400" dirty="0">
                <a:solidFill>
                  <a:schemeClr val="bg1"/>
                </a:solidFill>
              </a:rPr>
              <a:t> the church (5:29)</a:t>
            </a:r>
          </a:p>
          <a:p>
            <a:pPr marL="571500" indent="-571500">
              <a:buFont typeface="Wingdings" panose="05000000000000000000" pitchFamily="2" charset="2"/>
              <a:buChar char="§"/>
            </a:pPr>
            <a:r>
              <a:rPr lang="en-US" sz="4400" u="sng" dirty="0">
                <a:solidFill>
                  <a:schemeClr val="bg1"/>
                </a:solidFill>
              </a:rPr>
              <a:t>Cherishes</a:t>
            </a:r>
            <a:r>
              <a:rPr lang="en-US" sz="4400" dirty="0">
                <a:solidFill>
                  <a:schemeClr val="bg1"/>
                </a:solidFill>
              </a:rPr>
              <a:t> the church (</a:t>
            </a:r>
            <a:r>
              <a:rPr lang="en-US" sz="4400" dirty="0" smtClean="0">
                <a:solidFill>
                  <a:schemeClr val="bg1"/>
                </a:solidFill>
              </a:rPr>
              <a:t>5:29</a:t>
            </a:r>
            <a:r>
              <a:rPr lang="en-US" sz="4400" dirty="0">
                <a:solidFill>
                  <a:schemeClr val="bg1"/>
                </a:solidFill>
              </a:rPr>
              <a:t>)</a:t>
            </a:r>
            <a:r>
              <a:rPr lang="en-US" sz="4400" dirty="0" smtClean="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4014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1500"/>
                            </p:stCondLst>
                            <p:childTnLst>
                              <p:par>
                                <p:cTn id="25" presetID="10" presetClass="entr" presetSubtype="0" fill="hold" grpId="0" nodeType="afterEffect">
                                  <p:stCondLst>
                                    <p:cond delay="7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marL="1028700" indent="-1028700">
              <a:buFont typeface="+mj-lt"/>
              <a:buAutoNum type="romanUcPeriod"/>
            </a:pPr>
            <a:r>
              <a:rPr lang="en-US" sz="4800" dirty="0" smtClean="0">
                <a:solidFill>
                  <a:schemeClr val="bg1"/>
                </a:solidFill>
              </a:rPr>
              <a:t>Christ </a:t>
            </a:r>
            <a:r>
              <a:rPr lang="en-US" sz="4800" u="sng" dirty="0" smtClean="0">
                <a:solidFill>
                  <a:schemeClr val="bg1"/>
                </a:solidFill>
              </a:rPr>
              <a:t>loved</a:t>
            </a:r>
            <a:r>
              <a:rPr lang="en-US" sz="4800" dirty="0" smtClean="0">
                <a:solidFill>
                  <a:schemeClr val="bg1"/>
                </a:solidFill>
              </a:rPr>
              <a:t> the church </a:t>
            </a:r>
            <a:r>
              <a:rPr lang="en-US" sz="4800" baseline="30000" dirty="0" smtClean="0">
                <a:solidFill>
                  <a:schemeClr val="bg1"/>
                </a:solidFill>
              </a:rPr>
              <a:t>(v. 25)</a:t>
            </a:r>
          </a:p>
        </p:txBody>
      </p:sp>
      <p:sp>
        <p:nvSpPr>
          <p:cNvPr id="10" name="TextBox 9"/>
          <p:cNvSpPr txBox="1"/>
          <p:nvPr/>
        </p:nvSpPr>
        <p:spPr>
          <a:xfrm>
            <a:off x="304800" y="992624"/>
            <a:ext cx="8610600" cy="954107"/>
          </a:xfrm>
          <a:prstGeom prst="rect">
            <a:avLst/>
          </a:prstGeom>
          <a:noFill/>
        </p:spPr>
        <p:txBody>
          <a:bodyPr wrap="square" rtlCol="0">
            <a:spAutoFit/>
          </a:bodyPr>
          <a:lstStyle/>
          <a:p>
            <a:pPr algn="just"/>
            <a:r>
              <a:rPr lang="en-US" sz="2800" i="1" dirty="0" smtClean="0">
                <a:solidFill>
                  <a:schemeClr val="bg1"/>
                </a:solidFill>
              </a:rPr>
              <a:t>“Husbands</a:t>
            </a:r>
            <a:r>
              <a:rPr lang="en-US" sz="2800" i="1" dirty="0">
                <a:solidFill>
                  <a:schemeClr val="bg1"/>
                </a:solidFill>
              </a:rPr>
              <a:t>, love your wives, just as Christ also </a:t>
            </a:r>
            <a:r>
              <a:rPr lang="en-US" sz="2800" i="1" u="sng" dirty="0">
                <a:solidFill>
                  <a:schemeClr val="bg1"/>
                </a:solidFill>
              </a:rPr>
              <a:t>loved</a:t>
            </a:r>
            <a:r>
              <a:rPr lang="en-US" sz="2800" i="1" dirty="0">
                <a:solidFill>
                  <a:schemeClr val="bg1"/>
                </a:solidFill>
              </a:rPr>
              <a:t> the </a:t>
            </a:r>
            <a:r>
              <a:rPr lang="en-US" sz="2800" i="1" dirty="0" smtClean="0">
                <a:solidFill>
                  <a:schemeClr val="bg1"/>
                </a:solidFill>
              </a:rPr>
              <a:t>church…(</a:t>
            </a:r>
            <a:r>
              <a:rPr lang="en-US" sz="2800" i="1" dirty="0" smtClean="0">
                <a:solidFill>
                  <a:schemeClr val="bg1"/>
                </a:solidFill>
              </a:rPr>
              <a:t>5:25)</a:t>
            </a:r>
            <a:endParaRPr lang="en-US" sz="2800" dirty="0">
              <a:solidFill>
                <a:schemeClr val="bg1"/>
              </a:solidFill>
            </a:endParaRPr>
          </a:p>
        </p:txBody>
      </p:sp>
      <p:sp>
        <p:nvSpPr>
          <p:cNvPr id="6" name="TextBox 5"/>
          <p:cNvSpPr txBox="1"/>
          <p:nvPr/>
        </p:nvSpPr>
        <p:spPr>
          <a:xfrm>
            <a:off x="304800" y="2093893"/>
            <a:ext cx="8610600" cy="2062103"/>
          </a:xfrm>
          <a:prstGeom prst="rect">
            <a:avLst/>
          </a:prstGeom>
          <a:noFill/>
        </p:spPr>
        <p:txBody>
          <a:bodyPr wrap="square" rtlCol="0">
            <a:spAutoFit/>
          </a:bodyPr>
          <a:lstStyle/>
          <a:p>
            <a:pPr algn="just"/>
            <a:r>
              <a:rPr lang="en-US" sz="3200" i="1" dirty="0" smtClean="0">
                <a:solidFill>
                  <a:schemeClr val="bg1"/>
                </a:solidFill>
              </a:rPr>
              <a:t>“Love </a:t>
            </a:r>
            <a:r>
              <a:rPr lang="en-US" sz="3200" i="1" dirty="0">
                <a:solidFill>
                  <a:schemeClr val="bg1"/>
                </a:solidFill>
              </a:rPr>
              <a:t>is a one-way, unconditional act of the will and motivation of the heart that seeks the highest good for another, regardless of the cost and all to the glory of </a:t>
            </a:r>
            <a:r>
              <a:rPr lang="en-US" sz="3200" i="1" dirty="0" smtClean="0">
                <a:solidFill>
                  <a:schemeClr val="bg1"/>
                </a:solidFill>
              </a:rPr>
              <a:t>God.” </a:t>
            </a:r>
            <a:endParaRPr lang="en-US" sz="3200" dirty="0">
              <a:solidFill>
                <a:schemeClr val="bg1"/>
              </a:solidFill>
            </a:endParaRPr>
          </a:p>
        </p:txBody>
      </p:sp>
    </p:spTree>
    <p:extLst>
      <p:ext uri="{BB962C8B-B14F-4D97-AF65-F5344CB8AC3E}">
        <p14:creationId xmlns:p14="http://schemas.microsoft.com/office/powerpoint/2010/main" val="37062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7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569660"/>
          </a:xfrm>
          <a:prstGeom prst="rect">
            <a:avLst/>
          </a:prstGeom>
          <a:noFill/>
          <a:ln>
            <a:solidFill>
              <a:schemeClr val="tx2">
                <a:lumMod val="20000"/>
                <a:lumOff val="8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Christ </a:t>
            </a:r>
            <a:r>
              <a:rPr lang="en-US" sz="4800" u="sng" dirty="0" smtClean="0">
                <a:solidFill>
                  <a:schemeClr val="bg1"/>
                </a:solidFill>
              </a:rPr>
              <a:t>gave Himself up</a:t>
            </a:r>
            <a:r>
              <a:rPr lang="en-US" sz="4800" dirty="0" smtClean="0">
                <a:solidFill>
                  <a:schemeClr val="bg1"/>
                </a:solidFill>
              </a:rPr>
              <a:t> for</a:t>
            </a:r>
            <a:r>
              <a:rPr lang="en-US" sz="4800" dirty="0">
                <a:solidFill>
                  <a:schemeClr val="bg1"/>
                </a:solidFill>
              </a:rPr>
              <a:t> </a:t>
            </a:r>
            <a:r>
              <a:rPr lang="en-US" sz="4800" dirty="0" smtClean="0">
                <a:solidFill>
                  <a:schemeClr val="bg1"/>
                </a:solidFill>
              </a:rPr>
              <a:t>t</a:t>
            </a:r>
            <a:r>
              <a:rPr lang="en-US" sz="4800" dirty="0" smtClean="0">
                <a:solidFill>
                  <a:schemeClr val="bg1"/>
                </a:solidFill>
              </a:rPr>
              <a:t>he church </a:t>
            </a:r>
            <a:r>
              <a:rPr lang="en-US" sz="4800" baseline="30000" dirty="0" smtClean="0">
                <a:solidFill>
                  <a:schemeClr val="bg1"/>
                </a:solidFill>
              </a:rPr>
              <a:t>(v. 25</a:t>
            </a:r>
            <a:r>
              <a:rPr lang="en-US" sz="4800" baseline="30000" dirty="0" smtClean="0">
                <a:solidFill>
                  <a:schemeClr val="bg1"/>
                </a:solidFill>
              </a:rPr>
              <a:t>)</a:t>
            </a:r>
          </a:p>
        </p:txBody>
      </p:sp>
      <p:sp>
        <p:nvSpPr>
          <p:cNvPr id="10" name="TextBox 9"/>
          <p:cNvSpPr txBox="1"/>
          <p:nvPr/>
        </p:nvSpPr>
        <p:spPr>
          <a:xfrm>
            <a:off x="304800" y="1636693"/>
            <a:ext cx="8610600" cy="954107"/>
          </a:xfrm>
          <a:prstGeom prst="rect">
            <a:avLst/>
          </a:prstGeom>
          <a:noFill/>
        </p:spPr>
        <p:txBody>
          <a:bodyPr wrap="square" rtlCol="0">
            <a:spAutoFit/>
          </a:bodyPr>
          <a:lstStyle/>
          <a:p>
            <a:pPr algn="just"/>
            <a:r>
              <a:rPr lang="en-US" sz="2800" i="1" dirty="0" smtClean="0">
                <a:solidFill>
                  <a:schemeClr val="bg1"/>
                </a:solidFill>
              </a:rPr>
              <a:t>“Husbands</a:t>
            </a:r>
            <a:r>
              <a:rPr lang="en-US" sz="2800" i="1" dirty="0">
                <a:solidFill>
                  <a:schemeClr val="bg1"/>
                </a:solidFill>
              </a:rPr>
              <a:t>, love </a:t>
            </a:r>
            <a:r>
              <a:rPr lang="en-US" sz="2800" i="1" dirty="0" smtClean="0">
                <a:solidFill>
                  <a:schemeClr val="bg1"/>
                </a:solidFill>
              </a:rPr>
              <a:t>your </a:t>
            </a:r>
            <a:r>
              <a:rPr lang="en-US" sz="2800" i="1" dirty="0">
                <a:solidFill>
                  <a:schemeClr val="bg1"/>
                </a:solidFill>
              </a:rPr>
              <a:t>wives, just as Christ also loved the </a:t>
            </a:r>
            <a:r>
              <a:rPr lang="en-US" sz="2800" i="1" dirty="0" smtClean="0">
                <a:solidFill>
                  <a:schemeClr val="bg1"/>
                </a:solidFill>
              </a:rPr>
              <a:t>church and </a:t>
            </a:r>
            <a:r>
              <a:rPr lang="en-US" sz="2800" i="1" u="sng" dirty="0" smtClean="0">
                <a:solidFill>
                  <a:schemeClr val="bg1"/>
                </a:solidFill>
              </a:rPr>
              <a:t>gave Himself up</a:t>
            </a:r>
            <a:r>
              <a:rPr lang="en-US" sz="2800" i="1" dirty="0" smtClean="0">
                <a:solidFill>
                  <a:schemeClr val="bg1"/>
                </a:solidFill>
              </a:rPr>
              <a:t> for her…(</a:t>
            </a:r>
            <a:r>
              <a:rPr lang="en-US" sz="2800" i="1" dirty="0" smtClean="0">
                <a:solidFill>
                  <a:schemeClr val="bg1"/>
                </a:solidFill>
              </a:rPr>
              <a:t>5:25)</a:t>
            </a:r>
            <a:endParaRPr lang="en-US" sz="2800" dirty="0">
              <a:solidFill>
                <a:schemeClr val="bg1"/>
              </a:solidFill>
            </a:endParaRPr>
          </a:p>
        </p:txBody>
      </p:sp>
      <p:sp>
        <p:nvSpPr>
          <p:cNvPr id="6" name="TextBox 5"/>
          <p:cNvSpPr txBox="1"/>
          <p:nvPr/>
        </p:nvSpPr>
        <p:spPr>
          <a:xfrm>
            <a:off x="304800" y="2819400"/>
            <a:ext cx="8610600" cy="2062103"/>
          </a:xfrm>
          <a:prstGeom prst="rect">
            <a:avLst/>
          </a:prstGeom>
          <a:noFill/>
        </p:spPr>
        <p:txBody>
          <a:bodyPr wrap="square" rtlCol="0">
            <a:spAutoFit/>
          </a:bodyPr>
          <a:lstStyle/>
          <a:p>
            <a:pPr algn="just"/>
            <a:r>
              <a:rPr lang="en-US" sz="3200" dirty="0" smtClean="0">
                <a:solidFill>
                  <a:schemeClr val="bg1"/>
                </a:solidFill>
              </a:rPr>
              <a:t>Jesus said, </a:t>
            </a:r>
            <a:r>
              <a:rPr lang="en-US" sz="3200" i="1" dirty="0" smtClean="0">
                <a:solidFill>
                  <a:schemeClr val="bg1"/>
                </a:solidFill>
              </a:rPr>
              <a:t>“17 </a:t>
            </a:r>
            <a:r>
              <a:rPr lang="en-US" sz="3200" i="1" dirty="0">
                <a:solidFill>
                  <a:schemeClr val="bg1"/>
                </a:solidFill>
              </a:rPr>
              <a:t>For this reason the Father loves Me, because I lay down My life so that I may take it again. 18 No one has taken it away from Me, but I lay it down on My own initiative.”</a:t>
            </a:r>
            <a:r>
              <a:rPr lang="en-US" sz="3200" dirty="0">
                <a:solidFill>
                  <a:schemeClr val="bg1"/>
                </a:solidFill>
              </a:rPr>
              <a:t> </a:t>
            </a:r>
            <a:r>
              <a:rPr lang="en-US" sz="3200" dirty="0" smtClean="0">
                <a:solidFill>
                  <a:schemeClr val="bg1"/>
                </a:solidFill>
              </a:rPr>
              <a:t> (John 10:17-18)</a:t>
            </a:r>
            <a:endParaRPr lang="en-US" sz="3200" dirty="0">
              <a:solidFill>
                <a:schemeClr val="bg1"/>
              </a:solidFill>
            </a:endParaRPr>
          </a:p>
        </p:txBody>
      </p:sp>
      <p:sp>
        <p:nvSpPr>
          <p:cNvPr id="7" name="TextBox 6"/>
          <p:cNvSpPr txBox="1"/>
          <p:nvPr/>
        </p:nvSpPr>
        <p:spPr>
          <a:xfrm>
            <a:off x="304800" y="5323582"/>
            <a:ext cx="8610600" cy="1077218"/>
          </a:xfrm>
          <a:prstGeom prst="rect">
            <a:avLst/>
          </a:prstGeom>
          <a:noFill/>
        </p:spPr>
        <p:txBody>
          <a:bodyPr wrap="square" rtlCol="0">
            <a:spAutoFit/>
          </a:bodyPr>
          <a:lstStyle/>
          <a:p>
            <a:pPr algn="just"/>
            <a:r>
              <a:rPr lang="en-US" sz="3200" i="1" dirty="0">
                <a:solidFill>
                  <a:schemeClr val="bg1"/>
                </a:solidFill>
              </a:rPr>
              <a:t>“To Him who loves us and released us from our sins </a:t>
            </a:r>
            <a:r>
              <a:rPr lang="en-US" sz="3200" i="1" u="sng" dirty="0">
                <a:solidFill>
                  <a:schemeClr val="bg1"/>
                </a:solidFill>
              </a:rPr>
              <a:t>by His blood</a:t>
            </a:r>
            <a:r>
              <a:rPr lang="en-US" sz="3200" i="1" dirty="0" smtClean="0">
                <a:solidFill>
                  <a:schemeClr val="bg1"/>
                </a:solidFill>
              </a:rPr>
              <a:t>…” (Revelation 1:5)</a:t>
            </a:r>
            <a:endParaRPr lang="en-US" sz="3200" dirty="0">
              <a:solidFill>
                <a:schemeClr val="bg1"/>
              </a:solidFill>
            </a:endParaRPr>
          </a:p>
        </p:txBody>
      </p:sp>
    </p:spTree>
    <p:extLst>
      <p:ext uri="{BB962C8B-B14F-4D97-AF65-F5344CB8AC3E}">
        <p14:creationId xmlns:p14="http://schemas.microsoft.com/office/powerpoint/2010/main" val="13150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7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4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5:8</a:t>
            </a:r>
            <a:endParaRPr lang="en-US" sz="4800" dirty="0" smtClean="0">
              <a:solidFill>
                <a:schemeClr val="bg1"/>
              </a:solidFill>
            </a:endParaRPr>
          </a:p>
        </p:txBody>
      </p:sp>
      <p:sp>
        <p:nvSpPr>
          <p:cNvPr id="10" name="TextBox 9"/>
          <p:cNvSpPr txBox="1"/>
          <p:nvPr/>
        </p:nvSpPr>
        <p:spPr>
          <a:xfrm>
            <a:off x="304800" y="992624"/>
            <a:ext cx="8610600" cy="2123658"/>
          </a:xfrm>
          <a:prstGeom prst="rect">
            <a:avLst/>
          </a:prstGeom>
          <a:noFill/>
        </p:spPr>
        <p:txBody>
          <a:bodyPr wrap="square" rtlCol="0">
            <a:spAutoFit/>
          </a:bodyPr>
          <a:lstStyle/>
          <a:p>
            <a:pPr algn="just"/>
            <a:r>
              <a:rPr lang="en-US" sz="4400" i="1" dirty="0">
                <a:solidFill>
                  <a:schemeClr val="bg1"/>
                </a:solidFill>
              </a:rPr>
              <a:t>“But God demonstrates His own love </a:t>
            </a:r>
            <a:r>
              <a:rPr lang="en-US" sz="4400" i="1" u="sng" dirty="0">
                <a:solidFill>
                  <a:schemeClr val="bg1"/>
                </a:solidFill>
              </a:rPr>
              <a:t>toward us</a:t>
            </a:r>
            <a:r>
              <a:rPr lang="en-US" sz="4400" i="1" dirty="0">
                <a:solidFill>
                  <a:schemeClr val="bg1"/>
                </a:solidFill>
              </a:rPr>
              <a:t>, in that while we were yet sinners, Christ died for us.”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0113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1028700" indent="-1028700" algn="just">
              <a:buFont typeface="+mj-lt"/>
              <a:buAutoNum type="romanUcPeriod" startAt="3"/>
            </a:pPr>
            <a:r>
              <a:rPr lang="en-US" sz="4800" dirty="0" smtClean="0">
                <a:solidFill>
                  <a:schemeClr val="bg1"/>
                </a:solidFill>
              </a:rPr>
              <a:t>Christ will </a:t>
            </a:r>
            <a:r>
              <a:rPr lang="en-US" sz="4800" u="sng" dirty="0" smtClean="0">
                <a:solidFill>
                  <a:schemeClr val="bg1"/>
                </a:solidFill>
              </a:rPr>
              <a:t>sanctify</a:t>
            </a:r>
            <a:r>
              <a:rPr lang="en-US" sz="4800" dirty="0" smtClean="0">
                <a:solidFill>
                  <a:schemeClr val="bg1"/>
                </a:solidFill>
              </a:rPr>
              <a:t> t</a:t>
            </a:r>
            <a:r>
              <a:rPr lang="en-US" sz="4800" dirty="0" smtClean="0">
                <a:solidFill>
                  <a:schemeClr val="bg1"/>
                </a:solidFill>
              </a:rPr>
              <a:t>he church </a:t>
            </a:r>
            <a:r>
              <a:rPr lang="en-US" sz="4800" baseline="30000" dirty="0" smtClean="0">
                <a:solidFill>
                  <a:schemeClr val="bg1"/>
                </a:solidFill>
              </a:rPr>
              <a:t>(v. </a:t>
            </a:r>
            <a:r>
              <a:rPr lang="en-US" sz="4800" baseline="30000" dirty="0" smtClean="0">
                <a:solidFill>
                  <a:schemeClr val="bg1"/>
                </a:solidFill>
              </a:rPr>
              <a:t>26)</a:t>
            </a:r>
          </a:p>
        </p:txBody>
      </p:sp>
      <p:sp>
        <p:nvSpPr>
          <p:cNvPr id="10" name="TextBox 9"/>
          <p:cNvSpPr txBox="1"/>
          <p:nvPr/>
        </p:nvSpPr>
        <p:spPr>
          <a:xfrm>
            <a:off x="304800" y="1636693"/>
            <a:ext cx="8610600" cy="954107"/>
          </a:xfrm>
          <a:prstGeom prst="rect">
            <a:avLst/>
          </a:prstGeom>
          <a:noFill/>
        </p:spPr>
        <p:txBody>
          <a:bodyPr wrap="square" rtlCol="0">
            <a:spAutoFit/>
          </a:bodyPr>
          <a:lstStyle/>
          <a:p>
            <a:pPr algn="just"/>
            <a:r>
              <a:rPr lang="en-US" sz="2800" i="1" dirty="0">
                <a:solidFill>
                  <a:schemeClr val="bg1"/>
                </a:solidFill>
              </a:rPr>
              <a:t>“so that He might </a:t>
            </a:r>
            <a:r>
              <a:rPr lang="en-US" sz="2800" i="1" u="sng" dirty="0">
                <a:solidFill>
                  <a:schemeClr val="bg1"/>
                </a:solidFill>
              </a:rPr>
              <a:t>sanctify</a:t>
            </a:r>
            <a:r>
              <a:rPr lang="en-US" sz="2800" i="1" dirty="0">
                <a:solidFill>
                  <a:schemeClr val="bg1"/>
                </a:solidFill>
              </a:rPr>
              <a:t> </a:t>
            </a:r>
            <a:r>
              <a:rPr lang="en-US" sz="2800" i="1" dirty="0" smtClean="0">
                <a:solidFill>
                  <a:schemeClr val="bg1"/>
                </a:solidFill>
              </a:rPr>
              <a:t>her, having </a:t>
            </a:r>
            <a:r>
              <a:rPr lang="en-US" sz="2800" i="1" dirty="0">
                <a:solidFill>
                  <a:schemeClr val="bg1"/>
                </a:solidFill>
              </a:rPr>
              <a:t>cleansed her by the washing of water with the word</a:t>
            </a:r>
            <a:r>
              <a:rPr lang="en-US" sz="2800" i="1" dirty="0" smtClean="0">
                <a:solidFill>
                  <a:schemeClr val="bg1"/>
                </a:solidFill>
              </a:rPr>
              <a:t>…”(5:26)</a:t>
            </a:r>
            <a:r>
              <a:rPr lang="en-US" sz="2800" dirty="0" smtClean="0">
                <a:solidFill>
                  <a:schemeClr val="bg1"/>
                </a:solidFill>
              </a:rPr>
              <a:t> </a:t>
            </a:r>
            <a:endParaRPr lang="en-US" sz="2800" dirty="0">
              <a:solidFill>
                <a:schemeClr val="bg1"/>
              </a:solidFill>
            </a:endParaRPr>
          </a:p>
        </p:txBody>
      </p:sp>
      <p:sp>
        <p:nvSpPr>
          <p:cNvPr id="6" name="TextBox 5"/>
          <p:cNvSpPr txBox="1"/>
          <p:nvPr/>
        </p:nvSpPr>
        <p:spPr>
          <a:xfrm>
            <a:off x="304800" y="2656582"/>
            <a:ext cx="8610600" cy="1077218"/>
          </a:xfrm>
          <a:prstGeom prst="rect">
            <a:avLst/>
          </a:prstGeom>
          <a:noFill/>
        </p:spPr>
        <p:txBody>
          <a:bodyPr wrap="square" rtlCol="0">
            <a:spAutoFit/>
          </a:bodyPr>
          <a:lstStyle/>
          <a:p>
            <a:pPr algn="just"/>
            <a:r>
              <a:rPr lang="en-US" sz="3200" dirty="0" smtClean="0">
                <a:solidFill>
                  <a:schemeClr val="bg1"/>
                </a:solidFill>
              </a:rPr>
              <a:t>To “sanctify</a:t>
            </a:r>
            <a:r>
              <a:rPr lang="en-US" sz="3200" dirty="0">
                <a:solidFill>
                  <a:schemeClr val="bg1"/>
                </a:solidFill>
              </a:rPr>
              <a:t>” speaks of being made holy, being made set apart for a special purpose. </a:t>
            </a:r>
            <a:endParaRPr lang="en-US" sz="3200" dirty="0">
              <a:solidFill>
                <a:schemeClr val="bg1"/>
              </a:solidFill>
            </a:endParaRPr>
          </a:p>
        </p:txBody>
      </p:sp>
      <p:sp>
        <p:nvSpPr>
          <p:cNvPr id="7" name="TextBox 6"/>
          <p:cNvSpPr txBox="1"/>
          <p:nvPr/>
        </p:nvSpPr>
        <p:spPr>
          <a:xfrm>
            <a:off x="304800" y="5323582"/>
            <a:ext cx="8610600" cy="1077218"/>
          </a:xfrm>
          <a:prstGeom prst="rect">
            <a:avLst/>
          </a:prstGeom>
          <a:noFill/>
        </p:spPr>
        <p:txBody>
          <a:bodyPr wrap="square" rtlCol="0">
            <a:spAutoFit/>
          </a:bodyPr>
          <a:lstStyle/>
          <a:p>
            <a:pPr algn="just"/>
            <a:r>
              <a:rPr lang="en-US" sz="3200" i="1" dirty="0">
                <a:solidFill>
                  <a:schemeClr val="bg1"/>
                </a:solidFill>
              </a:rPr>
              <a:t>“To Him who loves us and released us from our sins </a:t>
            </a:r>
            <a:r>
              <a:rPr lang="en-US" sz="3200" i="1" u="sng" dirty="0">
                <a:solidFill>
                  <a:schemeClr val="bg1"/>
                </a:solidFill>
              </a:rPr>
              <a:t>by His blood</a:t>
            </a:r>
            <a:r>
              <a:rPr lang="en-US" sz="3200" i="1" dirty="0" smtClean="0">
                <a:solidFill>
                  <a:schemeClr val="bg1"/>
                </a:solidFill>
              </a:rPr>
              <a:t>…” (Revelation 1:5)</a:t>
            </a:r>
            <a:endParaRPr lang="en-US" sz="3200" dirty="0">
              <a:solidFill>
                <a:schemeClr val="bg1"/>
              </a:solidFill>
            </a:endParaRPr>
          </a:p>
        </p:txBody>
      </p:sp>
    </p:spTree>
    <p:extLst>
      <p:ext uri="{BB962C8B-B14F-4D97-AF65-F5344CB8AC3E}">
        <p14:creationId xmlns:p14="http://schemas.microsoft.com/office/powerpoint/2010/main" val="11197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1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4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t>
            </a:r>
            <a:r>
              <a:rPr lang="en-US" sz="4800" dirty="0" err="1" smtClean="0">
                <a:solidFill>
                  <a:schemeClr val="bg1"/>
                </a:solidFill>
              </a:rPr>
              <a:t>Mikveh</a:t>
            </a:r>
            <a:r>
              <a:rPr lang="en-US" sz="4800" dirty="0" smtClean="0">
                <a:solidFill>
                  <a:schemeClr val="bg1"/>
                </a:solidFill>
              </a:rPr>
              <a:t>” – ritual bath</a:t>
            </a:r>
            <a:endParaRPr lang="en-US" sz="4800" dirty="0" smtClean="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290" y="1447800"/>
            <a:ext cx="3648710" cy="486206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66900"/>
            <a:ext cx="5657850" cy="3771900"/>
          </a:xfrm>
          <a:prstGeom prst="rect">
            <a:avLst/>
          </a:prstGeom>
        </p:spPr>
      </p:pic>
      <p:sp>
        <p:nvSpPr>
          <p:cNvPr id="4" name="TextBox 3"/>
          <p:cNvSpPr txBox="1"/>
          <p:nvPr/>
        </p:nvSpPr>
        <p:spPr>
          <a:xfrm>
            <a:off x="1371600" y="5648980"/>
            <a:ext cx="3276600" cy="523220"/>
          </a:xfrm>
          <a:prstGeom prst="rect">
            <a:avLst/>
          </a:prstGeom>
          <a:noFill/>
        </p:spPr>
        <p:txBody>
          <a:bodyPr wrap="square" rtlCol="0">
            <a:spAutoFit/>
          </a:bodyPr>
          <a:lstStyle/>
          <a:p>
            <a:pPr algn="ctr"/>
            <a:r>
              <a:rPr lang="en-US" sz="2800" dirty="0" smtClean="0">
                <a:solidFill>
                  <a:schemeClr val="bg1"/>
                </a:solidFill>
              </a:rPr>
              <a:t>Ancient </a:t>
            </a:r>
            <a:r>
              <a:rPr lang="en-US" sz="2800" dirty="0" err="1" smtClean="0">
                <a:solidFill>
                  <a:schemeClr val="bg1"/>
                </a:solidFill>
              </a:rPr>
              <a:t>Mikveh</a:t>
            </a:r>
            <a:endParaRPr lang="en-US" sz="2800" dirty="0">
              <a:solidFill>
                <a:schemeClr val="bg1"/>
              </a:solidFill>
            </a:endParaRPr>
          </a:p>
        </p:txBody>
      </p:sp>
      <p:sp>
        <p:nvSpPr>
          <p:cNvPr id="11" name="TextBox 10"/>
          <p:cNvSpPr txBox="1"/>
          <p:nvPr/>
        </p:nvSpPr>
        <p:spPr>
          <a:xfrm>
            <a:off x="5605145" y="6334780"/>
            <a:ext cx="3276600" cy="523220"/>
          </a:xfrm>
          <a:prstGeom prst="rect">
            <a:avLst/>
          </a:prstGeom>
          <a:noFill/>
        </p:spPr>
        <p:txBody>
          <a:bodyPr wrap="square" rtlCol="0">
            <a:spAutoFit/>
          </a:bodyPr>
          <a:lstStyle/>
          <a:p>
            <a:pPr algn="ctr"/>
            <a:r>
              <a:rPr lang="en-US" sz="2800" dirty="0" smtClean="0">
                <a:solidFill>
                  <a:schemeClr val="bg1"/>
                </a:solidFill>
              </a:rPr>
              <a:t>Modern </a:t>
            </a:r>
            <a:r>
              <a:rPr lang="en-US" sz="2800" dirty="0" err="1" smtClean="0">
                <a:solidFill>
                  <a:schemeClr val="bg1"/>
                </a:solidFill>
              </a:rPr>
              <a:t>Mikveh</a:t>
            </a:r>
            <a:endParaRPr lang="en-US" sz="2800" dirty="0">
              <a:solidFill>
                <a:schemeClr val="bg1"/>
              </a:solidFill>
            </a:endParaRPr>
          </a:p>
        </p:txBody>
      </p:sp>
    </p:spTree>
    <p:extLst>
      <p:ext uri="{BB962C8B-B14F-4D97-AF65-F5344CB8AC3E}">
        <p14:creationId xmlns:p14="http://schemas.microsoft.com/office/powerpoint/2010/main" val="12569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3000"/>
                            </p:stCondLst>
                            <p:childTnLst>
                              <p:par>
                                <p:cTn id="12" presetID="10" presetClass="entr" presetSubtype="0" fill="hold" nodeType="afterEffect">
                                  <p:stCondLst>
                                    <p:cond delay="2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250"/>
                                        <p:tgtEl>
                                          <p:spTgt spid="3"/>
                                        </p:tgtEl>
                                      </p:cBhvr>
                                    </p:animEffect>
                                  </p:childTnLst>
                                </p:cTn>
                              </p:par>
                              <p:par>
                                <p:cTn id="15" presetID="10" presetClass="entr" presetSubtype="0" fill="hold" grpId="0" nodeType="withEffect">
                                  <p:stCondLst>
                                    <p:cond delay="2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992624"/>
            <a:ext cx="8610600" cy="5509200"/>
          </a:xfrm>
          <a:prstGeom prst="rect">
            <a:avLst/>
          </a:prstGeom>
          <a:noFill/>
        </p:spPr>
        <p:txBody>
          <a:bodyPr wrap="square" rtlCol="0">
            <a:spAutoFit/>
          </a:bodyPr>
          <a:lstStyle/>
          <a:p>
            <a:pPr algn="just"/>
            <a:r>
              <a:rPr lang="en-US" sz="4400" i="1" dirty="0">
                <a:solidFill>
                  <a:schemeClr val="bg1"/>
                </a:solidFill>
              </a:rPr>
              <a:t>“…a Christian husband should not be able to bear the thought of anything sinful in the life of his wife that displeases God.  His greatest desire for her should be that she become perfectly conformed to Christ, so he [intentionally] leads her to purity </a:t>
            </a:r>
            <a:r>
              <a:rPr lang="en-US" sz="4400" i="1" dirty="0" smtClean="0">
                <a:solidFill>
                  <a:schemeClr val="bg1"/>
                </a:solidFill>
              </a:rPr>
              <a:t>[Christlikeness</a:t>
            </a:r>
            <a:r>
              <a:rPr lang="en-US" sz="4400" i="1"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9732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1028700" indent="-1028700" algn="just">
              <a:buFont typeface="+mj-lt"/>
              <a:buAutoNum type="romanUcPeriod" startAt="4"/>
            </a:pPr>
            <a:r>
              <a:rPr lang="en-US" sz="4800" dirty="0" smtClean="0">
                <a:solidFill>
                  <a:schemeClr val="bg1"/>
                </a:solidFill>
              </a:rPr>
              <a:t>Christ will </a:t>
            </a:r>
            <a:r>
              <a:rPr lang="en-US" sz="4800" u="sng" dirty="0" smtClean="0">
                <a:solidFill>
                  <a:schemeClr val="bg1"/>
                </a:solidFill>
              </a:rPr>
              <a:t>present</a:t>
            </a:r>
            <a:r>
              <a:rPr lang="en-US" sz="4800" dirty="0">
                <a:solidFill>
                  <a:schemeClr val="bg1"/>
                </a:solidFill>
              </a:rPr>
              <a:t> </a:t>
            </a:r>
            <a:r>
              <a:rPr lang="en-US" sz="4800" dirty="0" smtClean="0">
                <a:solidFill>
                  <a:schemeClr val="bg1"/>
                </a:solidFill>
              </a:rPr>
              <a:t>the church </a:t>
            </a:r>
            <a:r>
              <a:rPr lang="en-US" sz="4800" baseline="30000" dirty="0" smtClean="0">
                <a:solidFill>
                  <a:schemeClr val="bg1"/>
                </a:solidFill>
              </a:rPr>
              <a:t>(v. </a:t>
            </a:r>
            <a:r>
              <a:rPr lang="en-US" sz="4800" baseline="30000" dirty="0" smtClean="0">
                <a:solidFill>
                  <a:schemeClr val="bg1"/>
                </a:solidFill>
              </a:rPr>
              <a:t>27)</a:t>
            </a:r>
          </a:p>
        </p:txBody>
      </p:sp>
      <p:sp>
        <p:nvSpPr>
          <p:cNvPr id="10" name="TextBox 9"/>
          <p:cNvSpPr txBox="1"/>
          <p:nvPr/>
        </p:nvSpPr>
        <p:spPr>
          <a:xfrm>
            <a:off x="304800" y="1447800"/>
            <a:ext cx="8610600" cy="1384995"/>
          </a:xfrm>
          <a:prstGeom prst="rect">
            <a:avLst/>
          </a:prstGeom>
          <a:noFill/>
        </p:spPr>
        <p:txBody>
          <a:bodyPr wrap="square" rtlCol="0">
            <a:spAutoFit/>
          </a:bodyPr>
          <a:lstStyle/>
          <a:p>
            <a:pPr algn="just"/>
            <a:r>
              <a:rPr lang="en-US" sz="2800" i="1" dirty="0" smtClean="0">
                <a:solidFill>
                  <a:schemeClr val="bg1"/>
                </a:solidFill>
              </a:rPr>
              <a:t>“</a:t>
            </a:r>
            <a:r>
              <a:rPr lang="en-US" sz="2800" i="1" dirty="0">
                <a:solidFill>
                  <a:schemeClr val="bg1"/>
                </a:solidFill>
              </a:rPr>
              <a:t>that He might </a:t>
            </a:r>
            <a:r>
              <a:rPr lang="en-US" sz="2800" i="1" u="sng" dirty="0">
                <a:solidFill>
                  <a:schemeClr val="bg1"/>
                </a:solidFill>
              </a:rPr>
              <a:t>present</a:t>
            </a:r>
            <a:r>
              <a:rPr lang="en-US" sz="2800" i="1" dirty="0">
                <a:solidFill>
                  <a:schemeClr val="bg1"/>
                </a:solidFill>
              </a:rPr>
              <a:t> to Himself the church in all her glory, having no spot or wrinkle or any such thing; but that she would be holy and blameless.</a:t>
            </a:r>
            <a:r>
              <a:rPr lang="en-US" sz="2800" i="1" dirty="0" smtClean="0">
                <a:solidFill>
                  <a:schemeClr val="bg1"/>
                </a:solidFill>
              </a:rPr>
              <a:t>…”(5:27)</a:t>
            </a:r>
            <a:r>
              <a:rPr lang="en-US" sz="2800" dirty="0" smtClean="0">
                <a:solidFill>
                  <a:schemeClr val="bg1"/>
                </a:solidFill>
              </a:rPr>
              <a:t> </a:t>
            </a:r>
            <a:endParaRPr lang="en-US" sz="2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39212"/>
            <a:ext cx="8229600" cy="4018788"/>
          </a:xfrm>
          <a:prstGeom prst="rect">
            <a:avLst/>
          </a:prstGeom>
          <a:ln>
            <a:noFill/>
          </a:ln>
          <a:effectLst>
            <a:softEdge rad="112500"/>
          </a:effectLst>
        </p:spPr>
      </p:pic>
    </p:spTree>
    <p:extLst>
      <p:ext uri="{BB962C8B-B14F-4D97-AF65-F5344CB8AC3E}">
        <p14:creationId xmlns:p14="http://schemas.microsoft.com/office/powerpoint/2010/main" val="678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nodeType="after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144959"/>
            <a:ext cx="8610600" cy="769441"/>
          </a:xfrm>
          <a:prstGeom prst="rect">
            <a:avLst/>
          </a:prstGeom>
          <a:noFill/>
          <a:ln>
            <a:solidFill>
              <a:schemeClr val="tx2">
                <a:lumMod val="20000"/>
                <a:lumOff val="80000"/>
              </a:schemeClr>
            </a:solidFill>
          </a:ln>
        </p:spPr>
        <p:txBody>
          <a:bodyPr wrap="square" rtlCol="0">
            <a:spAutoFit/>
          </a:bodyPr>
          <a:lstStyle/>
          <a:p>
            <a:pPr marL="1028700" indent="-1028700" algn="just">
              <a:buFont typeface="+mj-lt"/>
              <a:buAutoNum type="romanUcPeriod" startAt="5"/>
            </a:pPr>
            <a:r>
              <a:rPr lang="en-US" sz="4400" dirty="0" smtClean="0">
                <a:solidFill>
                  <a:schemeClr val="bg1"/>
                </a:solidFill>
              </a:rPr>
              <a:t>Christ </a:t>
            </a:r>
            <a:r>
              <a:rPr lang="en-US" sz="4400" u="sng" dirty="0" smtClean="0">
                <a:solidFill>
                  <a:schemeClr val="bg1"/>
                </a:solidFill>
              </a:rPr>
              <a:t>nourishes</a:t>
            </a:r>
            <a:r>
              <a:rPr lang="en-US" sz="4400" dirty="0">
                <a:solidFill>
                  <a:schemeClr val="bg1"/>
                </a:solidFill>
              </a:rPr>
              <a:t> </a:t>
            </a:r>
            <a:r>
              <a:rPr lang="en-US" sz="4400" dirty="0" smtClean="0">
                <a:solidFill>
                  <a:schemeClr val="bg1"/>
                </a:solidFill>
              </a:rPr>
              <a:t>t</a:t>
            </a:r>
            <a:r>
              <a:rPr lang="en-US" sz="4400" dirty="0" smtClean="0">
                <a:solidFill>
                  <a:schemeClr val="bg1"/>
                </a:solidFill>
              </a:rPr>
              <a:t>he church </a:t>
            </a:r>
            <a:r>
              <a:rPr lang="en-US" sz="4400" baseline="30000" dirty="0" smtClean="0">
                <a:solidFill>
                  <a:schemeClr val="bg1"/>
                </a:solidFill>
              </a:rPr>
              <a:t>(v. </a:t>
            </a:r>
            <a:r>
              <a:rPr lang="en-US" sz="4400" baseline="30000" dirty="0" smtClean="0">
                <a:solidFill>
                  <a:schemeClr val="bg1"/>
                </a:solidFill>
              </a:rPr>
              <a:t>29)</a:t>
            </a:r>
          </a:p>
        </p:txBody>
      </p:sp>
      <p:sp>
        <p:nvSpPr>
          <p:cNvPr id="10" name="TextBox 9"/>
          <p:cNvSpPr txBox="1"/>
          <p:nvPr/>
        </p:nvSpPr>
        <p:spPr>
          <a:xfrm>
            <a:off x="304800" y="1066800"/>
            <a:ext cx="8610600" cy="1384995"/>
          </a:xfrm>
          <a:prstGeom prst="rect">
            <a:avLst/>
          </a:prstGeom>
          <a:noFill/>
        </p:spPr>
        <p:txBody>
          <a:bodyPr wrap="square" rtlCol="0">
            <a:spAutoFit/>
          </a:bodyPr>
          <a:lstStyle/>
          <a:p>
            <a:pPr algn="just"/>
            <a:r>
              <a:rPr lang="en-US" sz="2800" i="1" dirty="0">
                <a:solidFill>
                  <a:schemeClr val="bg1"/>
                </a:solidFill>
              </a:rPr>
              <a:t>“29 for no one ever hated his own flesh, but </a:t>
            </a:r>
            <a:r>
              <a:rPr lang="en-US" sz="2800" i="1" u="sng" dirty="0">
                <a:solidFill>
                  <a:schemeClr val="bg1"/>
                </a:solidFill>
              </a:rPr>
              <a:t>nourishes</a:t>
            </a:r>
            <a:r>
              <a:rPr lang="en-US" sz="2800" i="1" dirty="0">
                <a:solidFill>
                  <a:schemeClr val="bg1"/>
                </a:solidFill>
              </a:rPr>
              <a:t> </a:t>
            </a:r>
            <a:r>
              <a:rPr lang="en-US" sz="2800" i="1" dirty="0" smtClean="0">
                <a:solidFill>
                  <a:schemeClr val="bg1"/>
                </a:solidFill>
              </a:rPr>
              <a:t>and cherishes </a:t>
            </a:r>
            <a:r>
              <a:rPr lang="en-US" sz="2800" i="1" dirty="0">
                <a:solidFill>
                  <a:schemeClr val="bg1"/>
                </a:solidFill>
              </a:rPr>
              <a:t>it, just as Christ also does the church, 30 because we are members of His body.” </a:t>
            </a:r>
            <a:endParaRPr lang="en-US" sz="2800" dirty="0">
              <a:solidFill>
                <a:schemeClr val="bg1"/>
              </a:solidFill>
            </a:endParaRPr>
          </a:p>
        </p:txBody>
      </p:sp>
      <p:sp>
        <p:nvSpPr>
          <p:cNvPr id="6" name="TextBox 5"/>
          <p:cNvSpPr txBox="1"/>
          <p:nvPr/>
        </p:nvSpPr>
        <p:spPr>
          <a:xfrm>
            <a:off x="304800" y="2882205"/>
            <a:ext cx="8610600" cy="954107"/>
          </a:xfrm>
          <a:prstGeom prst="rect">
            <a:avLst/>
          </a:prstGeom>
          <a:noFill/>
        </p:spPr>
        <p:txBody>
          <a:bodyPr wrap="square" rtlCol="0">
            <a:spAutoFit/>
          </a:bodyPr>
          <a:lstStyle/>
          <a:p>
            <a:pPr algn="just"/>
            <a:r>
              <a:rPr lang="en-US" sz="2800" i="1" u="sng" dirty="0" smtClean="0">
                <a:solidFill>
                  <a:schemeClr val="bg1"/>
                </a:solidFill>
              </a:rPr>
              <a:t>Nourishes</a:t>
            </a:r>
            <a:r>
              <a:rPr lang="en-US" sz="2800" i="1" dirty="0" smtClean="0">
                <a:solidFill>
                  <a:schemeClr val="bg1"/>
                </a:solidFill>
              </a:rPr>
              <a:t> - </a:t>
            </a:r>
            <a:r>
              <a:rPr lang="en-US" sz="2800" dirty="0" smtClean="0">
                <a:solidFill>
                  <a:schemeClr val="bg1"/>
                </a:solidFill>
              </a:rPr>
              <a:t>providing what is necessary for sustaining, growth and protection</a:t>
            </a:r>
            <a:endParaRPr lang="en-US" sz="2800" dirty="0">
              <a:solidFill>
                <a:schemeClr val="bg1"/>
              </a:solidFill>
            </a:endParaRPr>
          </a:p>
        </p:txBody>
      </p:sp>
    </p:spTree>
    <p:extLst>
      <p:ext uri="{BB962C8B-B14F-4D97-AF65-F5344CB8AC3E}">
        <p14:creationId xmlns:p14="http://schemas.microsoft.com/office/powerpoint/2010/main" val="9333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3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5:25-27</a:t>
            </a:r>
          </a:p>
        </p:txBody>
      </p:sp>
      <p:sp>
        <p:nvSpPr>
          <p:cNvPr id="10" name="TextBox 9"/>
          <p:cNvSpPr txBox="1"/>
          <p:nvPr/>
        </p:nvSpPr>
        <p:spPr>
          <a:xfrm>
            <a:off x="304800" y="1219200"/>
            <a:ext cx="8610600" cy="5632311"/>
          </a:xfrm>
          <a:prstGeom prst="rect">
            <a:avLst/>
          </a:prstGeom>
          <a:noFill/>
        </p:spPr>
        <p:txBody>
          <a:bodyPr wrap="square" rtlCol="0">
            <a:spAutoFit/>
          </a:bodyPr>
          <a:lstStyle/>
          <a:p>
            <a:pPr algn="just"/>
            <a:r>
              <a:rPr lang="en-US" sz="4000" i="1" dirty="0">
                <a:solidFill>
                  <a:schemeClr val="bg1"/>
                </a:solidFill>
              </a:rPr>
              <a:t>25 Husbands, love your wives, just 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a:t>
            </a:r>
            <a:endParaRPr lang="en-US" sz="4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144959"/>
            <a:ext cx="8610600" cy="769441"/>
          </a:xfrm>
          <a:prstGeom prst="rect">
            <a:avLst/>
          </a:prstGeom>
          <a:noFill/>
          <a:ln>
            <a:solidFill>
              <a:schemeClr val="tx2">
                <a:lumMod val="20000"/>
                <a:lumOff val="80000"/>
              </a:schemeClr>
            </a:solidFill>
          </a:ln>
        </p:spPr>
        <p:txBody>
          <a:bodyPr wrap="square" rtlCol="0">
            <a:spAutoFit/>
          </a:bodyPr>
          <a:lstStyle/>
          <a:p>
            <a:pPr marL="1028700" indent="-1028700" algn="just">
              <a:buFont typeface="+mj-lt"/>
              <a:buAutoNum type="romanUcPeriod" startAt="5"/>
            </a:pPr>
            <a:r>
              <a:rPr lang="en-US" sz="4400" dirty="0" smtClean="0">
                <a:solidFill>
                  <a:schemeClr val="bg1"/>
                </a:solidFill>
              </a:rPr>
              <a:t>Christ </a:t>
            </a:r>
            <a:r>
              <a:rPr lang="en-US" sz="4400" u="sng" dirty="0" smtClean="0">
                <a:solidFill>
                  <a:schemeClr val="bg1"/>
                </a:solidFill>
              </a:rPr>
              <a:t>cherishes</a:t>
            </a:r>
            <a:r>
              <a:rPr lang="en-US" sz="4400" dirty="0">
                <a:solidFill>
                  <a:schemeClr val="bg1"/>
                </a:solidFill>
              </a:rPr>
              <a:t> </a:t>
            </a:r>
            <a:r>
              <a:rPr lang="en-US" sz="4400" dirty="0" smtClean="0">
                <a:solidFill>
                  <a:schemeClr val="bg1"/>
                </a:solidFill>
              </a:rPr>
              <a:t>t</a:t>
            </a:r>
            <a:r>
              <a:rPr lang="en-US" sz="4400" dirty="0" smtClean="0">
                <a:solidFill>
                  <a:schemeClr val="bg1"/>
                </a:solidFill>
              </a:rPr>
              <a:t>he church </a:t>
            </a:r>
            <a:r>
              <a:rPr lang="en-US" sz="4400" baseline="30000" dirty="0" smtClean="0">
                <a:solidFill>
                  <a:schemeClr val="bg1"/>
                </a:solidFill>
              </a:rPr>
              <a:t>(v. </a:t>
            </a:r>
            <a:r>
              <a:rPr lang="en-US" sz="4400" baseline="30000" dirty="0" smtClean="0">
                <a:solidFill>
                  <a:schemeClr val="bg1"/>
                </a:solidFill>
              </a:rPr>
              <a:t>29)</a:t>
            </a:r>
          </a:p>
        </p:txBody>
      </p:sp>
      <p:sp>
        <p:nvSpPr>
          <p:cNvPr id="10" name="TextBox 9"/>
          <p:cNvSpPr txBox="1"/>
          <p:nvPr/>
        </p:nvSpPr>
        <p:spPr>
          <a:xfrm>
            <a:off x="304800" y="1066800"/>
            <a:ext cx="8610600" cy="1384995"/>
          </a:xfrm>
          <a:prstGeom prst="rect">
            <a:avLst/>
          </a:prstGeom>
          <a:noFill/>
        </p:spPr>
        <p:txBody>
          <a:bodyPr wrap="square" rtlCol="0">
            <a:spAutoFit/>
          </a:bodyPr>
          <a:lstStyle/>
          <a:p>
            <a:pPr algn="just"/>
            <a:r>
              <a:rPr lang="en-US" sz="2800" i="1" dirty="0">
                <a:solidFill>
                  <a:schemeClr val="bg1"/>
                </a:solidFill>
              </a:rPr>
              <a:t>“29 for no one ever hated his own flesh, but nourishes </a:t>
            </a:r>
            <a:r>
              <a:rPr lang="en-US" sz="2800" i="1" dirty="0" smtClean="0">
                <a:solidFill>
                  <a:schemeClr val="bg1"/>
                </a:solidFill>
              </a:rPr>
              <a:t>and </a:t>
            </a:r>
            <a:r>
              <a:rPr lang="en-US" sz="2800" i="1" u="sng" dirty="0" smtClean="0">
                <a:solidFill>
                  <a:schemeClr val="bg1"/>
                </a:solidFill>
              </a:rPr>
              <a:t>cherishes</a:t>
            </a:r>
            <a:r>
              <a:rPr lang="en-US" sz="2800" i="1" dirty="0" smtClean="0">
                <a:solidFill>
                  <a:schemeClr val="bg1"/>
                </a:solidFill>
              </a:rPr>
              <a:t> </a:t>
            </a:r>
            <a:r>
              <a:rPr lang="en-US" sz="2800" i="1" dirty="0">
                <a:solidFill>
                  <a:schemeClr val="bg1"/>
                </a:solidFill>
              </a:rPr>
              <a:t>it, just as Christ also does the church, 30 because we are members of His body.” </a:t>
            </a:r>
            <a:endParaRPr lang="en-US" sz="2800" dirty="0">
              <a:solidFill>
                <a:schemeClr val="bg1"/>
              </a:solidFill>
            </a:endParaRPr>
          </a:p>
        </p:txBody>
      </p:sp>
      <p:sp>
        <p:nvSpPr>
          <p:cNvPr id="6" name="TextBox 5"/>
          <p:cNvSpPr txBox="1"/>
          <p:nvPr/>
        </p:nvSpPr>
        <p:spPr>
          <a:xfrm>
            <a:off x="304800" y="2806005"/>
            <a:ext cx="8610600" cy="954107"/>
          </a:xfrm>
          <a:prstGeom prst="rect">
            <a:avLst/>
          </a:prstGeom>
          <a:noFill/>
        </p:spPr>
        <p:txBody>
          <a:bodyPr wrap="square" rtlCol="0">
            <a:spAutoFit/>
          </a:bodyPr>
          <a:lstStyle/>
          <a:p>
            <a:pPr algn="just"/>
            <a:r>
              <a:rPr lang="en-US" sz="2800" i="1" u="sng" dirty="0" smtClean="0">
                <a:solidFill>
                  <a:schemeClr val="bg1"/>
                </a:solidFill>
              </a:rPr>
              <a:t>Cherishes</a:t>
            </a:r>
            <a:r>
              <a:rPr lang="en-US" sz="2800" i="1" dirty="0" smtClean="0">
                <a:solidFill>
                  <a:schemeClr val="bg1"/>
                </a:solidFill>
              </a:rPr>
              <a:t> – </a:t>
            </a:r>
            <a:r>
              <a:rPr lang="en-US" sz="2800" dirty="0" smtClean="0">
                <a:solidFill>
                  <a:schemeClr val="bg1"/>
                </a:solidFill>
              </a:rPr>
              <a:t>taking</a:t>
            </a:r>
            <a:r>
              <a:rPr lang="en-US" sz="2800" i="1" dirty="0" smtClean="0">
                <a:solidFill>
                  <a:schemeClr val="bg1"/>
                </a:solidFill>
              </a:rPr>
              <a:t> </a:t>
            </a:r>
            <a:r>
              <a:rPr lang="en-US" sz="2800" dirty="0" smtClean="0">
                <a:solidFill>
                  <a:schemeClr val="bg1"/>
                </a:solidFill>
              </a:rPr>
              <a:t>tender </a:t>
            </a:r>
            <a:r>
              <a:rPr lang="en-US" sz="2800" dirty="0">
                <a:solidFill>
                  <a:schemeClr val="bg1"/>
                </a:solidFill>
              </a:rPr>
              <a:t>care and </a:t>
            </a:r>
            <a:r>
              <a:rPr lang="en-US" sz="2800" dirty="0" smtClean="0">
                <a:solidFill>
                  <a:schemeClr val="bg1"/>
                </a:solidFill>
              </a:rPr>
              <a:t>giving special attention to the needs of another as is </a:t>
            </a:r>
            <a:r>
              <a:rPr lang="en-US" sz="2800" dirty="0">
                <a:solidFill>
                  <a:schemeClr val="bg1"/>
                </a:solidFill>
              </a:rPr>
              <a:t>if they were </a:t>
            </a:r>
            <a:r>
              <a:rPr lang="en-US" sz="2800" dirty="0" smtClean="0">
                <a:solidFill>
                  <a:schemeClr val="bg1"/>
                </a:solidFill>
              </a:rPr>
              <a:t>your own.</a:t>
            </a:r>
            <a:endParaRPr lang="en-US" sz="2800" dirty="0">
              <a:solidFill>
                <a:schemeClr val="bg1"/>
              </a:solidFill>
            </a:endParaRPr>
          </a:p>
        </p:txBody>
      </p:sp>
    </p:spTree>
    <p:extLst>
      <p:ext uri="{BB962C8B-B14F-4D97-AF65-F5344CB8AC3E}">
        <p14:creationId xmlns:p14="http://schemas.microsoft.com/office/powerpoint/2010/main" val="5643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5:28-30</a:t>
            </a:r>
            <a:endParaRPr lang="en-US" sz="4800" dirty="0" smtClean="0">
              <a:solidFill>
                <a:schemeClr val="bg1"/>
              </a:solidFill>
            </a:endParaRPr>
          </a:p>
        </p:txBody>
      </p:sp>
      <p:sp>
        <p:nvSpPr>
          <p:cNvPr id="10" name="TextBox 9"/>
          <p:cNvSpPr txBox="1"/>
          <p:nvPr/>
        </p:nvSpPr>
        <p:spPr>
          <a:xfrm>
            <a:off x="304800" y="1219200"/>
            <a:ext cx="8610600" cy="4401205"/>
          </a:xfrm>
          <a:prstGeom prst="rect">
            <a:avLst/>
          </a:prstGeom>
          <a:noFill/>
        </p:spPr>
        <p:txBody>
          <a:bodyPr wrap="square" rtlCol="0">
            <a:spAutoFit/>
          </a:bodyPr>
          <a:lstStyle/>
          <a:p>
            <a:pPr algn="just"/>
            <a:r>
              <a:rPr lang="en-US" sz="4000" i="1" dirty="0">
                <a:solidFill>
                  <a:schemeClr val="bg1"/>
                </a:solidFill>
              </a:rPr>
              <a:t>28 So husbands ought also to love their own wives as their own bodies. He who loves his own wife loves himself; 29 for no one ever hated his own flesh, but nourishes and cherishes it, just as Christ also does the church, 30 because we are members of His body. </a:t>
            </a:r>
            <a:endParaRPr lang="en-US" sz="4000" dirty="0">
              <a:solidFill>
                <a:schemeClr val="bg1"/>
              </a:solidFill>
            </a:endParaRPr>
          </a:p>
        </p:txBody>
      </p:sp>
    </p:spTree>
    <p:extLst>
      <p:ext uri="{BB962C8B-B14F-4D97-AF65-F5344CB8AC3E}">
        <p14:creationId xmlns:p14="http://schemas.microsoft.com/office/powerpoint/2010/main" val="204422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 “REAL” </a:t>
            </a:r>
            <a:r>
              <a:rPr lang="en-US" sz="4800" dirty="0">
                <a:solidFill>
                  <a:schemeClr val="bg1"/>
                </a:solidFill>
              </a:rPr>
              <a:t>M</a:t>
            </a:r>
            <a:r>
              <a:rPr lang="en-US" sz="4800" dirty="0" smtClean="0">
                <a:solidFill>
                  <a:schemeClr val="bg1"/>
                </a:solidFill>
              </a:rPr>
              <a:t>an…</a:t>
            </a:r>
            <a:endParaRPr lang="en-US" sz="4800" dirty="0" smtClean="0">
              <a:solidFill>
                <a:schemeClr val="bg1"/>
              </a:solidFill>
            </a:endParaRPr>
          </a:p>
        </p:txBody>
      </p:sp>
      <p:sp>
        <p:nvSpPr>
          <p:cNvPr id="10" name="TextBox 9"/>
          <p:cNvSpPr txBox="1"/>
          <p:nvPr/>
        </p:nvSpPr>
        <p:spPr>
          <a:xfrm>
            <a:off x="304800" y="1219200"/>
            <a:ext cx="8610600" cy="3785652"/>
          </a:xfrm>
          <a:prstGeom prst="rect">
            <a:avLst/>
          </a:prstGeom>
          <a:noFill/>
        </p:spPr>
        <p:txBody>
          <a:bodyPr wrap="square" rtlCol="0">
            <a:spAutoFit/>
          </a:bodyPr>
          <a:lstStyle/>
          <a:p>
            <a:pPr algn="ctr"/>
            <a:r>
              <a:rPr lang="en-US" sz="6000" i="1" dirty="0" smtClean="0">
                <a:solidFill>
                  <a:schemeClr val="bg1"/>
                </a:solidFill>
              </a:rPr>
              <a:t>The greatest thing a man can do for a woman</a:t>
            </a:r>
          </a:p>
          <a:p>
            <a:pPr algn="ctr"/>
            <a:r>
              <a:rPr lang="en-US" sz="6000" i="1" dirty="0" smtClean="0">
                <a:solidFill>
                  <a:schemeClr val="bg1"/>
                </a:solidFill>
              </a:rPr>
              <a:t>is to lead her closer</a:t>
            </a:r>
          </a:p>
          <a:p>
            <a:pPr algn="ctr"/>
            <a:r>
              <a:rPr lang="en-US" sz="6000" i="1" dirty="0" smtClean="0">
                <a:solidFill>
                  <a:schemeClr val="bg1"/>
                </a:solidFill>
              </a:rPr>
              <a:t>to Christ than to himself. </a:t>
            </a:r>
            <a:endParaRPr lang="en-US" sz="6000" dirty="0">
              <a:solidFill>
                <a:schemeClr val="bg1"/>
              </a:solidFill>
            </a:endParaRPr>
          </a:p>
        </p:txBody>
      </p:sp>
    </p:spTree>
    <p:extLst>
      <p:ext uri="{BB962C8B-B14F-4D97-AF65-F5344CB8AC3E}">
        <p14:creationId xmlns:p14="http://schemas.microsoft.com/office/powerpoint/2010/main" val="14623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What is marriage?</a:t>
            </a:r>
          </a:p>
        </p:txBody>
      </p:sp>
      <p:sp>
        <p:nvSpPr>
          <p:cNvPr id="6" name="TextBox 5"/>
          <p:cNvSpPr txBox="1"/>
          <p:nvPr/>
        </p:nvSpPr>
        <p:spPr>
          <a:xfrm>
            <a:off x="304800" y="1295400"/>
            <a:ext cx="8610600" cy="2800767"/>
          </a:xfrm>
          <a:prstGeom prst="rect">
            <a:avLst/>
          </a:prstGeom>
          <a:noFill/>
        </p:spPr>
        <p:txBody>
          <a:bodyPr wrap="square" rtlCol="0">
            <a:spAutoFit/>
          </a:bodyPr>
          <a:lstStyle/>
          <a:p>
            <a:pPr algn="just"/>
            <a:r>
              <a:rPr lang="en-US" sz="4400" i="1" dirty="0">
                <a:solidFill>
                  <a:schemeClr val="bg1"/>
                </a:solidFill>
              </a:rPr>
              <a:t>Marriage is, at its core, to be an evangelistic witness of the life-transforming nature of being rightly related to Christ.</a:t>
            </a:r>
            <a:r>
              <a:rPr lang="en-US" sz="4400" dirty="0">
                <a:solidFill>
                  <a:schemeClr val="bg1"/>
                </a:solidFill>
              </a:rPr>
              <a:t> </a:t>
            </a:r>
            <a:endParaRPr lang="en-US" sz="4000" dirty="0" smtClean="0">
              <a:solidFill>
                <a:schemeClr val="bg1"/>
              </a:solidFill>
            </a:endParaRPr>
          </a:p>
        </p:txBody>
      </p:sp>
    </p:spTree>
    <p:extLst>
      <p:ext uri="{BB962C8B-B14F-4D97-AF65-F5344CB8AC3E}">
        <p14:creationId xmlns:p14="http://schemas.microsoft.com/office/powerpoint/2010/main" val="7471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13:34</a:t>
            </a:r>
            <a:endParaRPr lang="en-US" sz="4800" dirty="0" smtClean="0">
              <a:solidFill>
                <a:schemeClr val="bg1"/>
              </a:solidFill>
            </a:endParaRPr>
          </a:p>
        </p:txBody>
      </p:sp>
      <p:sp>
        <p:nvSpPr>
          <p:cNvPr id="10" name="TextBox 9"/>
          <p:cNvSpPr txBox="1"/>
          <p:nvPr/>
        </p:nvSpPr>
        <p:spPr>
          <a:xfrm>
            <a:off x="304800" y="1219200"/>
            <a:ext cx="8610600" cy="2554545"/>
          </a:xfrm>
          <a:prstGeom prst="rect">
            <a:avLst/>
          </a:prstGeom>
          <a:noFill/>
        </p:spPr>
        <p:txBody>
          <a:bodyPr wrap="square" rtlCol="0">
            <a:spAutoFit/>
          </a:bodyPr>
          <a:lstStyle/>
          <a:p>
            <a:pPr algn="just"/>
            <a:r>
              <a:rPr lang="en-US" sz="4000" i="1" dirty="0">
                <a:solidFill>
                  <a:schemeClr val="bg1"/>
                </a:solidFill>
              </a:rPr>
              <a:t>“A new commandment I give to you, that you love one another, even as I have loved you, that you also love one another.” </a:t>
            </a:r>
            <a:endParaRPr lang="en-US" sz="4000" dirty="0">
              <a:solidFill>
                <a:schemeClr val="bg1"/>
              </a:solidFill>
            </a:endParaRPr>
          </a:p>
        </p:txBody>
      </p:sp>
    </p:spTree>
    <p:extLst>
      <p:ext uri="{BB962C8B-B14F-4D97-AF65-F5344CB8AC3E}">
        <p14:creationId xmlns:p14="http://schemas.microsoft.com/office/powerpoint/2010/main" val="12421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LOVE</a:t>
            </a:r>
          </a:p>
        </p:txBody>
      </p:sp>
      <p:sp>
        <p:nvSpPr>
          <p:cNvPr id="10" name="TextBox 9"/>
          <p:cNvSpPr txBox="1"/>
          <p:nvPr/>
        </p:nvSpPr>
        <p:spPr>
          <a:xfrm>
            <a:off x="304800" y="992624"/>
            <a:ext cx="8610600" cy="3046988"/>
          </a:xfrm>
          <a:prstGeom prst="rect">
            <a:avLst/>
          </a:prstGeom>
          <a:noFill/>
        </p:spPr>
        <p:txBody>
          <a:bodyPr wrap="square" rtlCol="0">
            <a:spAutoFit/>
          </a:bodyPr>
          <a:lstStyle/>
          <a:p>
            <a:pPr algn="just"/>
            <a:r>
              <a:rPr lang="en-US" sz="3200" dirty="0" smtClean="0">
                <a:solidFill>
                  <a:schemeClr val="bg1"/>
                </a:solidFill>
              </a:rPr>
              <a:t>Ephesians 5:2 - </a:t>
            </a:r>
            <a:r>
              <a:rPr lang="en-US" sz="3200" i="1" dirty="0" smtClean="0">
                <a:solidFill>
                  <a:schemeClr val="bg1"/>
                </a:solidFill>
              </a:rPr>
              <a:t>“…</a:t>
            </a:r>
            <a:r>
              <a:rPr lang="en-US" sz="3200" i="1" dirty="0">
                <a:solidFill>
                  <a:schemeClr val="bg1"/>
                </a:solidFill>
              </a:rPr>
              <a:t>walk in </a:t>
            </a:r>
            <a:r>
              <a:rPr lang="en-US" sz="3200" b="1" i="1" u="sng" dirty="0">
                <a:solidFill>
                  <a:schemeClr val="bg1"/>
                </a:solidFill>
              </a:rPr>
              <a:t>love</a:t>
            </a:r>
            <a:r>
              <a:rPr lang="en-US" sz="3200" i="1" dirty="0">
                <a:solidFill>
                  <a:schemeClr val="bg1"/>
                </a:solidFill>
              </a:rPr>
              <a:t>, just as Christ also loved you and gave Himself up for us..”</a:t>
            </a:r>
            <a:r>
              <a:rPr lang="en-US" sz="3200" dirty="0">
                <a:solidFill>
                  <a:schemeClr val="bg1"/>
                </a:solidFill>
              </a:rPr>
              <a:t> </a:t>
            </a:r>
            <a:endParaRPr lang="en-US" sz="3200" dirty="0" smtClean="0">
              <a:solidFill>
                <a:schemeClr val="bg1"/>
              </a:solidFill>
            </a:endParaRPr>
          </a:p>
          <a:p>
            <a:pPr algn="just"/>
            <a:endParaRPr lang="en-US" sz="3200" dirty="0">
              <a:solidFill>
                <a:schemeClr val="bg1"/>
              </a:solidFill>
            </a:endParaRPr>
          </a:p>
          <a:p>
            <a:pPr algn="just"/>
            <a:r>
              <a:rPr lang="en-US" sz="3200" dirty="0" smtClean="0">
                <a:solidFill>
                  <a:schemeClr val="bg1"/>
                </a:solidFill>
              </a:rPr>
              <a:t>Ephesians 5:25 – </a:t>
            </a:r>
            <a:r>
              <a:rPr lang="en-US" sz="3200" i="1" dirty="0" smtClean="0">
                <a:solidFill>
                  <a:schemeClr val="bg1"/>
                </a:solidFill>
              </a:rPr>
              <a:t>“Husbands</a:t>
            </a:r>
            <a:r>
              <a:rPr lang="en-US" sz="3200" i="1" dirty="0">
                <a:solidFill>
                  <a:schemeClr val="bg1"/>
                </a:solidFill>
              </a:rPr>
              <a:t>, </a:t>
            </a:r>
            <a:r>
              <a:rPr lang="en-US" sz="3200" b="1" i="1" u="sng" dirty="0">
                <a:solidFill>
                  <a:schemeClr val="bg1"/>
                </a:solidFill>
              </a:rPr>
              <a:t>love</a:t>
            </a:r>
            <a:r>
              <a:rPr lang="en-US" sz="3200" i="1" dirty="0">
                <a:solidFill>
                  <a:schemeClr val="bg1"/>
                </a:solidFill>
              </a:rPr>
              <a:t> your wives, just as Christ also loved the church and gave Himself up for </a:t>
            </a:r>
            <a:r>
              <a:rPr lang="en-US" sz="3200" i="1" dirty="0" smtClean="0">
                <a:solidFill>
                  <a:schemeClr val="bg1"/>
                </a:solidFill>
              </a:rPr>
              <a:t>her…”</a:t>
            </a:r>
            <a:endParaRPr lang="en-US" sz="3200" dirty="0">
              <a:solidFill>
                <a:schemeClr val="bg1"/>
              </a:solidFill>
            </a:endParaRPr>
          </a:p>
        </p:txBody>
      </p:sp>
    </p:spTree>
    <p:extLst>
      <p:ext uri="{BB962C8B-B14F-4D97-AF65-F5344CB8AC3E}">
        <p14:creationId xmlns:p14="http://schemas.microsoft.com/office/powerpoint/2010/main" val="25056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250"/>
                                        <p:tgtEl>
                                          <p:spTgt spid="10">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3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The “big idea” of Ephesians </a:t>
            </a:r>
            <a:r>
              <a:rPr lang="en-US" sz="4400" dirty="0" smtClean="0">
                <a:solidFill>
                  <a:schemeClr val="bg1"/>
                </a:solidFill>
              </a:rPr>
              <a:t>5:25-30</a:t>
            </a:r>
            <a:endParaRPr lang="en-US" sz="4400" dirty="0" smtClean="0">
              <a:solidFill>
                <a:schemeClr val="bg1"/>
              </a:solidFill>
            </a:endParaRPr>
          </a:p>
        </p:txBody>
      </p:sp>
      <p:sp>
        <p:nvSpPr>
          <p:cNvPr id="10" name="TextBox 9"/>
          <p:cNvSpPr txBox="1"/>
          <p:nvPr/>
        </p:nvSpPr>
        <p:spPr>
          <a:xfrm>
            <a:off x="304800" y="1446074"/>
            <a:ext cx="8610600" cy="1938992"/>
          </a:xfrm>
          <a:prstGeom prst="rect">
            <a:avLst/>
          </a:prstGeom>
          <a:noFill/>
        </p:spPr>
        <p:txBody>
          <a:bodyPr wrap="square" rtlCol="0">
            <a:spAutoFit/>
          </a:bodyPr>
          <a:lstStyle/>
          <a:p>
            <a:pPr algn="ctr"/>
            <a:r>
              <a:rPr lang="en-US" sz="4000" i="1" dirty="0">
                <a:solidFill>
                  <a:schemeClr val="bg1"/>
                </a:solidFill>
              </a:rPr>
              <a:t>The husband is to live out a love </a:t>
            </a:r>
            <a:endParaRPr lang="en-US" sz="4000" i="1" dirty="0" smtClean="0">
              <a:solidFill>
                <a:schemeClr val="bg1"/>
              </a:solidFill>
            </a:endParaRPr>
          </a:p>
          <a:p>
            <a:pPr algn="ctr"/>
            <a:r>
              <a:rPr lang="en-US" sz="4000" i="1" dirty="0" smtClean="0">
                <a:solidFill>
                  <a:schemeClr val="bg1"/>
                </a:solidFill>
              </a:rPr>
              <a:t>for </a:t>
            </a:r>
            <a:r>
              <a:rPr lang="en-US" sz="4000" i="1" dirty="0">
                <a:solidFill>
                  <a:schemeClr val="bg1"/>
                </a:solidFill>
              </a:rPr>
              <a:t>his wife that demonstrates </a:t>
            </a:r>
            <a:endParaRPr lang="en-US" sz="4000" i="1" dirty="0" smtClean="0">
              <a:solidFill>
                <a:schemeClr val="bg1"/>
              </a:solidFill>
            </a:endParaRPr>
          </a:p>
          <a:p>
            <a:pPr algn="ctr"/>
            <a:r>
              <a:rPr lang="en-US" sz="4000" i="1" dirty="0" smtClean="0">
                <a:solidFill>
                  <a:schemeClr val="bg1"/>
                </a:solidFill>
              </a:rPr>
              <a:t>the </a:t>
            </a:r>
            <a:r>
              <a:rPr lang="en-US" sz="4000" i="1" dirty="0">
                <a:solidFill>
                  <a:schemeClr val="bg1"/>
                </a:solidFill>
              </a:rPr>
              <a:t>affection of Christ for the Church. </a:t>
            </a:r>
            <a:endParaRPr lang="en-US" sz="4000" dirty="0">
              <a:solidFill>
                <a:schemeClr val="bg1"/>
              </a:solidFill>
            </a:endParaRPr>
          </a:p>
        </p:txBody>
      </p:sp>
    </p:spTree>
    <p:extLst>
      <p:ext uri="{BB962C8B-B14F-4D97-AF65-F5344CB8AC3E}">
        <p14:creationId xmlns:p14="http://schemas.microsoft.com/office/powerpoint/2010/main" val="6686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 “working” definition of love…</a:t>
            </a:r>
            <a:endParaRPr lang="en-US" sz="4800" dirty="0" smtClean="0">
              <a:solidFill>
                <a:schemeClr val="bg1"/>
              </a:solidFill>
            </a:endParaRPr>
          </a:p>
        </p:txBody>
      </p:sp>
      <p:sp>
        <p:nvSpPr>
          <p:cNvPr id="10" name="TextBox 9"/>
          <p:cNvSpPr txBox="1"/>
          <p:nvPr/>
        </p:nvSpPr>
        <p:spPr>
          <a:xfrm>
            <a:off x="304800" y="1219200"/>
            <a:ext cx="8610600" cy="4524315"/>
          </a:xfrm>
          <a:prstGeom prst="rect">
            <a:avLst/>
          </a:prstGeom>
          <a:noFill/>
        </p:spPr>
        <p:txBody>
          <a:bodyPr wrap="square" rtlCol="0">
            <a:spAutoFit/>
          </a:bodyPr>
          <a:lstStyle/>
          <a:p>
            <a:pPr algn="just"/>
            <a:r>
              <a:rPr lang="en-US" sz="4800" i="1" dirty="0">
                <a:solidFill>
                  <a:schemeClr val="bg1"/>
                </a:solidFill>
              </a:rPr>
              <a:t>“Love is a one-way, unconditional act of the will and motivation of the heart that seeks the highest good for another, regardless of the cost and all to the glory of God.” </a:t>
            </a:r>
            <a:endParaRPr lang="en-US" sz="4800" dirty="0">
              <a:solidFill>
                <a:schemeClr val="bg1"/>
              </a:solidFill>
            </a:endParaRPr>
          </a:p>
        </p:txBody>
      </p:sp>
    </p:spTree>
    <p:extLst>
      <p:ext uri="{BB962C8B-B14F-4D97-AF65-F5344CB8AC3E}">
        <p14:creationId xmlns:p14="http://schemas.microsoft.com/office/powerpoint/2010/main" val="26831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16794</TotalTime>
  <Words>899</Words>
  <Application>Microsoft Office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589</cp:revision>
  <dcterms:created xsi:type="dcterms:W3CDTF">2013-08-08T16:28:40Z</dcterms:created>
  <dcterms:modified xsi:type="dcterms:W3CDTF">2017-01-14T19:24:06Z</dcterms:modified>
</cp:coreProperties>
</file>