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223" r:id="rId2"/>
    <p:sldId id="1379" r:id="rId3"/>
    <p:sldId id="1380" r:id="rId4"/>
    <p:sldId id="818" r:id="rId5"/>
    <p:sldId id="1381" r:id="rId6"/>
    <p:sldId id="1382" r:id="rId7"/>
    <p:sldId id="1383" r:id="rId8"/>
    <p:sldId id="1384" r:id="rId9"/>
    <p:sldId id="1385" r:id="rId10"/>
    <p:sldId id="1386" r:id="rId11"/>
    <p:sldId id="1387" r:id="rId12"/>
    <p:sldId id="1388" r:id="rId13"/>
    <p:sldId id="1389" r:id="rId14"/>
    <p:sldId id="1390" r:id="rId15"/>
    <p:sldId id="139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7256"/>
            <a:ext cx="9144000" cy="5043488"/>
          </a:xfrm>
          <a:prstGeom prst="rect">
            <a:avLst/>
          </a:prstGeom>
        </p:spPr>
      </p:pic>
    </p:spTree>
    <p:extLst>
      <p:ext uri="{BB962C8B-B14F-4D97-AF65-F5344CB8AC3E}">
        <p14:creationId xmlns:p14="http://schemas.microsoft.com/office/powerpoint/2010/main" val="1602021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Excuses for Missing Church</a:t>
            </a:r>
            <a:endParaRPr lang="en-US" sz="4800" dirty="0" smtClean="0">
              <a:solidFill>
                <a:schemeClr val="bg1"/>
              </a:solidFill>
            </a:endParaRPr>
          </a:p>
        </p:txBody>
      </p:sp>
      <p:sp>
        <p:nvSpPr>
          <p:cNvPr id="10" name="TextBox 9"/>
          <p:cNvSpPr txBox="1"/>
          <p:nvPr/>
        </p:nvSpPr>
        <p:spPr>
          <a:xfrm>
            <a:off x="304800" y="1219200"/>
            <a:ext cx="8610600" cy="1200329"/>
          </a:xfrm>
          <a:prstGeom prst="rect">
            <a:avLst/>
          </a:prstGeom>
          <a:noFill/>
        </p:spPr>
        <p:txBody>
          <a:bodyPr wrap="square" rtlCol="0">
            <a:spAutoFit/>
          </a:bodyPr>
          <a:lstStyle/>
          <a:p>
            <a:pPr marL="742950" lvl="0" indent="-742950" algn="just">
              <a:buFont typeface="+mj-lt"/>
              <a:buAutoNum type="arabicPeriod" startAt="7"/>
            </a:pPr>
            <a:r>
              <a:rPr lang="en-US" sz="3600" b="1" dirty="0" smtClean="0">
                <a:solidFill>
                  <a:schemeClr val="bg1"/>
                </a:solidFill>
              </a:rPr>
              <a:t>My spouse/friend is staying home so I will stay home too.</a:t>
            </a:r>
          </a:p>
        </p:txBody>
      </p:sp>
      <p:sp>
        <p:nvSpPr>
          <p:cNvPr id="6" name="TextBox 5"/>
          <p:cNvSpPr txBox="1"/>
          <p:nvPr/>
        </p:nvSpPr>
        <p:spPr>
          <a:xfrm>
            <a:off x="304800" y="2937570"/>
            <a:ext cx="8610600" cy="1938992"/>
          </a:xfrm>
          <a:prstGeom prst="rect">
            <a:avLst/>
          </a:prstGeom>
          <a:noFill/>
        </p:spPr>
        <p:txBody>
          <a:bodyPr wrap="square" rtlCol="0">
            <a:spAutoFit/>
          </a:bodyPr>
          <a:lstStyle/>
          <a:p>
            <a:pPr algn="just"/>
            <a:r>
              <a:rPr lang="en-US" sz="4000" i="1" dirty="0">
                <a:solidFill>
                  <a:schemeClr val="bg1"/>
                </a:solidFill>
              </a:rPr>
              <a:t>“Therefore, to one who knows the right thing to do and does not do it, to him it is sin</a:t>
            </a:r>
            <a:r>
              <a:rPr lang="en-US" sz="4000" i="1" dirty="0" smtClean="0">
                <a:solidFill>
                  <a:schemeClr val="bg1"/>
                </a:solidFill>
              </a:rPr>
              <a:t>.”(James 4:17)</a:t>
            </a:r>
            <a:endParaRPr lang="en-US" sz="4000" dirty="0">
              <a:solidFill>
                <a:schemeClr val="bg1"/>
              </a:solidFill>
            </a:endParaRPr>
          </a:p>
        </p:txBody>
      </p:sp>
    </p:spTree>
    <p:extLst>
      <p:ext uri="{BB962C8B-B14F-4D97-AF65-F5344CB8AC3E}">
        <p14:creationId xmlns:p14="http://schemas.microsoft.com/office/powerpoint/2010/main" val="121401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5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4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Excuses for Missing Church</a:t>
            </a:r>
            <a:endParaRPr lang="en-US" sz="4800" dirty="0" smtClean="0">
              <a:solidFill>
                <a:schemeClr val="bg1"/>
              </a:solidFill>
            </a:endParaRPr>
          </a:p>
        </p:txBody>
      </p:sp>
      <p:sp>
        <p:nvSpPr>
          <p:cNvPr id="10" name="TextBox 9"/>
          <p:cNvSpPr txBox="1"/>
          <p:nvPr/>
        </p:nvSpPr>
        <p:spPr>
          <a:xfrm>
            <a:off x="304800" y="1219200"/>
            <a:ext cx="8610600" cy="1200329"/>
          </a:xfrm>
          <a:prstGeom prst="rect">
            <a:avLst/>
          </a:prstGeom>
          <a:noFill/>
        </p:spPr>
        <p:txBody>
          <a:bodyPr wrap="square" rtlCol="0">
            <a:spAutoFit/>
          </a:bodyPr>
          <a:lstStyle/>
          <a:p>
            <a:pPr marL="742950" lvl="0" indent="-742950" algn="just">
              <a:buFont typeface="+mj-lt"/>
              <a:buAutoNum type="arabicPeriod" startAt="8"/>
            </a:pPr>
            <a:r>
              <a:rPr lang="en-US" sz="3600" b="1" dirty="0" smtClean="0">
                <a:solidFill>
                  <a:schemeClr val="bg1"/>
                </a:solidFill>
              </a:rPr>
              <a:t>Attending services with conflict with… (fill in the blank).</a:t>
            </a:r>
          </a:p>
        </p:txBody>
      </p:sp>
      <p:sp>
        <p:nvSpPr>
          <p:cNvPr id="6" name="TextBox 5"/>
          <p:cNvSpPr txBox="1"/>
          <p:nvPr/>
        </p:nvSpPr>
        <p:spPr>
          <a:xfrm>
            <a:off x="304800" y="2937570"/>
            <a:ext cx="8610600" cy="1938992"/>
          </a:xfrm>
          <a:prstGeom prst="rect">
            <a:avLst/>
          </a:prstGeom>
          <a:noFill/>
        </p:spPr>
        <p:txBody>
          <a:bodyPr wrap="square" rtlCol="0">
            <a:spAutoFit/>
          </a:bodyPr>
          <a:lstStyle/>
          <a:p>
            <a:pPr algn="just"/>
            <a:r>
              <a:rPr lang="en-US" sz="4000" i="1" dirty="0">
                <a:solidFill>
                  <a:schemeClr val="bg1"/>
                </a:solidFill>
              </a:rPr>
              <a:t>“Whether, then, you eat or drink or whatever you do, do all to the glory of God.” </a:t>
            </a:r>
            <a:r>
              <a:rPr lang="en-US" sz="4000" i="1" dirty="0" smtClean="0">
                <a:solidFill>
                  <a:schemeClr val="bg1"/>
                </a:solidFill>
              </a:rPr>
              <a:t> (1 Corinthians 10:31)</a:t>
            </a:r>
            <a:endParaRPr lang="en-US" sz="4000" dirty="0">
              <a:solidFill>
                <a:schemeClr val="bg1"/>
              </a:solidFill>
            </a:endParaRPr>
          </a:p>
        </p:txBody>
      </p:sp>
    </p:spTree>
    <p:extLst>
      <p:ext uri="{BB962C8B-B14F-4D97-AF65-F5344CB8AC3E}">
        <p14:creationId xmlns:p14="http://schemas.microsoft.com/office/powerpoint/2010/main" val="150151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5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4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Jeremiah 9:23-24</a:t>
            </a:r>
            <a:endParaRPr lang="en-US" sz="4800" dirty="0" smtClean="0">
              <a:solidFill>
                <a:schemeClr val="bg1"/>
              </a:solidFill>
            </a:endParaRPr>
          </a:p>
        </p:txBody>
      </p:sp>
      <p:sp>
        <p:nvSpPr>
          <p:cNvPr id="10" name="TextBox 9"/>
          <p:cNvSpPr txBox="1"/>
          <p:nvPr/>
        </p:nvSpPr>
        <p:spPr>
          <a:xfrm>
            <a:off x="304800" y="992624"/>
            <a:ext cx="8610600" cy="5355312"/>
          </a:xfrm>
          <a:prstGeom prst="rect">
            <a:avLst/>
          </a:prstGeom>
          <a:noFill/>
        </p:spPr>
        <p:txBody>
          <a:bodyPr wrap="square" rtlCol="0">
            <a:spAutoFit/>
          </a:bodyPr>
          <a:lstStyle/>
          <a:p>
            <a:pPr algn="just"/>
            <a:r>
              <a:rPr lang="en-US" sz="3800" i="1" dirty="0" smtClean="0">
                <a:solidFill>
                  <a:schemeClr val="bg1"/>
                </a:solidFill>
              </a:rPr>
              <a:t>“</a:t>
            </a:r>
            <a:r>
              <a:rPr lang="en-US" sz="3800" i="1" dirty="0">
                <a:solidFill>
                  <a:schemeClr val="bg1"/>
                </a:solidFill>
              </a:rPr>
              <a:t>23 Thus says the Lord, "Let not a wise man boast of his wisdom, and let not the mighty man boast of his might, let not a rich man boast of his riches; 24 but let him who boasts boast of this, that he understands and knows Me, that I am the Lord who exercises lovingkindness, justice and righteousness on earth; for I delight in these things," declares the Lord.” </a:t>
            </a:r>
            <a:endParaRPr lang="en-US" sz="3800" dirty="0">
              <a:solidFill>
                <a:schemeClr val="bg1"/>
              </a:solidFill>
            </a:endParaRPr>
          </a:p>
        </p:txBody>
      </p:sp>
    </p:spTree>
    <p:extLst>
      <p:ext uri="{BB962C8B-B14F-4D97-AF65-F5344CB8AC3E}">
        <p14:creationId xmlns:p14="http://schemas.microsoft.com/office/powerpoint/2010/main" val="67258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Luke 9:23</a:t>
            </a:r>
            <a:endParaRPr lang="en-US" sz="4800" dirty="0" smtClean="0">
              <a:solidFill>
                <a:schemeClr val="bg1"/>
              </a:solidFill>
            </a:endParaRPr>
          </a:p>
        </p:txBody>
      </p:sp>
      <p:sp>
        <p:nvSpPr>
          <p:cNvPr id="10" name="TextBox 9"/>
          <p:cNvSpPr txBox="1"/>
          <p:nvPr/>
        </p:nvSpPr>
        <p:spPr>
          <a:xfrm>
            <a:off x="304800" y="992624"/>
            <a:ext cx="8610600" cy="2123658"/>
          </a:xfrm>
          <a:prstGeom prst="rect">
            <a:avLst/>
          </a:prstGeom>
          <a:noFill/>
        </p:spPr>
        <p:txBody>
          <a:bodyPr wrap="square" rtlCol="0">
            <a:spAutoFit/>
          </a:bodyPr>
          <a:lstStyle/>
          <a:p>
            <a:pPr algn="just"/>
            <a:r>
              <a:rPr lang="en-US" sz="4400" dirty="0">
                <a:solidFill>
                  <a:schemeClr val="bg1"/>
                </a:solidFill>
              </a:rPr>
              <a:t>, </a:t>
            </a:r>
            <a:r>
              <a:rPr lang="en-US" sz="4400" i="1" dirty="0">
                <a:solidFill>
                  <a:schemeClr val="bg1"/>
                </a:solidFill>
              </a:rPr>
              <a:t>“If anyone wishes to come after Me, he must deny himself, and take up his cross daily and follow Me.” </a:t>
            </a:r>
            <a:endParaRPr lang="en-US" sz="4400" dirty="0">
              <a:solidFill>
                <a:schemeClr val="bg1"/>
              </a:solidFill>
            </a:endParaRPr>
          </a:p>
        </p:txBody>
      </p:sp>
    </p:spTree>
    <p:extLst>
      <p:ext uri="{BB962C8B-B14F-4D97-AF65-F5344CB8AC3E}">
        <p14:creationId xmlns:p14="http://schemas.microsoft.com/office/powerpoint/2010/main" val="67258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Romans 12:2</a:t>
            </a:r>
            <a:endParaRPr lang="en-US" sz="4800" dirty="0" smtClean="0">
              <a:solidFill>
                <a:schemeClr val="bg1"/>
              </a:solidFill>
            </a:endParaRPr>
          </a:p>
        </p:txBody>
      </p:sp>
      <p:sp>
        <p:nvSpPr>
          <p:cNvPr id="10" name="TextBox 9"/>
          <p:cNvSpPr txBox="1"/>
          <p:nvPr/>
        </p:nvSpPr>
        <p:spPr>
          <a:xfrm>
            <a:off x="304800" y="992624"/>
            <a:ext cx="8610600" cy="4154984"/>
          </a:xfrm>
          <a:prstGeom prst="rect">
            <a:avLst/>
          </a:prstGeom>
          <a:noFill/>
        </p:spPr>
        <p:txBody>
          <a:bodyPr wrap="square" rtlCol="0">
            <a:spAutoFit/>
          </a:bodyPr>
          <a:lstStyle/>
          <a:p>
            <a:pPr algn="just"/>
            <a:r>
              <a:rPr lang="en-US" sz="4400" i="1" dirty="0">
                <a:solidFill>
                  <a:schemeClr val="bg1"/>
                </a:solidFill>
              </a:rPr>
              <a:t>“And do not be conformed to this world, but be transformed by the renewing of your mind, so that you may prove what the will of God is, that which is good and acceptable and perfect.”</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57714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Excuses for Missing Church</a:t>
            </a:r>
            <a:endParaRPr lang="en-US" sz="4800" dirty="0" smtClean="0">
              <a:solidFill>
                <a:schemeClr val="bg1"/>
              </a:solidFill>
            </a:endParaRPr>
          </a:p>
        </p:txBody>
      </p:sp>
      <p:sp>
        <p:nvSpPr>
          <p:cNvPr id="10" name="TextBox 9"/>
          <p:cNvSpPr txBox="1"/>
          <p:nvPr/>
        </p:nvSpPr>
        <p:spPr>
          <a:xfrm>
            <a:off x="304800" y="1219200"/>
            <a:ext cx="8610600" cy="1200329"/>
          </a:xfrm>
          <a:prstGeom prst="rect">
            <a:avLst/>
          </a:prstGeom>
          <a:noFill/>
        </p:spPr>
        <p:txBody>
          <a:bodyPr wrap="square" rtlCol="0">
            <a:spAutoFit/>
          </a:bodyPr>
          <a:lstStyle/>
          <a:p>
            <a:pPr marL="742950" lvl="0" indent="-742950" algn="just">
              <a:buFont typeface="+mj-lt"/>
              <a:buAutoNum type="arabicPeriod" startAt="9"/>
            </a:pPr>
            <a:r>
              <a:rPr lang="en-US" sz="3600" b="1" dirty="0" smtClean="0">
                <a:solidFill>
                  <a:schemeClr val="bg1"/>
                </a:solidFill>
              </a:rPr>
              <a:t>I know all these reasons but you just don’t understand  my circumstances. </a:t>
            </a:r>
          </a:p>
        </p:txBody>
      </p:sp>
      <p:sp>
        <p:nvSpPr>
          <p:cNvPr id="6" name="TextBox 5"/>
          <p:cNvSpPr txBox="1"/>
          <p:nvPr/>
        </p:nvSpPr>
        <p:spPr>
          <a:xfrm>
            <a:off x="304800" y="2514600"/>
            <a:ext cx="8610600" cy="4339650"/>
          </a:xfrm>
          <a:prstGeom prst="rect">
            <a:avLst/>
          </a:prstGeom>
          <a:noFill/>
        </p:spPr>
        <p:txBody>
          <a:bodyPr wrap="square" rtlCol="0">
            <a:spAutoFit/>
          </a:bodyPr>
          <a:lstStyle/>
          <a:p>
            <a:pPr algn="just"/>
            <a:r>
              <a:rPr lang="en-US" sz="3600" i="1" dirty="0">
                <a:solidFill>
                  <a:schemeClr val="bg1"/>
                </a:solidFill>
              </a:rPr>
              <a:t>Ephesians </a:t>
            </a:r>
            <a:r>
              <a:rPr lang="en-US" sz="3600" i="1" dirty="0" smtClean="0">
                <a:solidFill>
                  <a:schemeClr val="bg1"/>
                </a:solidFill>
              </a:rPr>
              <a:t>5:25 - …Christ </a:t>
            </a:r>
            <a:r>
              <a:rPr lang="en-US" sz="3600" i="1" dirty="0">
                <a:solidFill>
                  <a:schemeClr val="bg1"/>
                </a:solidFill>
              </a:rPr>
              <a:t>also loved the church and gave Himself up for </a:t>
            </a:r>
            <a:r>
              <a:rPr lang="en-US" sz="3600" i="1" dirty="0" smtClean="0">
                <a:solidFill>
                  <a:schemeClr val="bg1"/>
                </a:solidFill>
              </a:rPr>
              <a:t>her…</a:t>
            </a:r>
            <a:endParaRPr lang="en-US" sz="2400" i="1" dirty="0" smtClean="0">
              <a:solidFill>
                <a:schemeClr val="bg1"/>
              </a:solidFill>
            </a:endParaRPr>
          </a:p>
          <a:p>
            <a:pPr algn="just"/>
            <a:endParaRPr lang="en-US" sz="2400" i="1" dirty="0">
              <a:solidFill>
                <a:schemeClr val="bg1"/>
              </a:solidFill>
            </a:endParaRPr>
          </a:p>
          <a:p>
            <a:pPr algn="just"/>
            <a:r>
              <a:rPr lang="en-US" sz="3600" i="1" dirty="0">
                <a:solidFill>
                  <a:schemeClr val="bg1"/>
                </a:solidFill>
              </a:rPr>
              <a:t>Ephesians </a:t>
            </a:r>
            <a:r>
              <a:rPr lang="en-US" sz="3600" i="1" dirty="0" smtClean="0">
                <a:solidFill>
                  <a:schemeClr val="bg1"/>
                </a:solidFill>
              </a:rPr>
              <a:t>5:1-2 - Therefore </a:t>
            </a:r>
            <a:r>
              <a:rPr lang="en-US" sz="3600" i="1" dirty="0">
                <a:solidFill>
                  <a:schemeClr val="bg1"/>
                </a:solidFill>
              </a:rPr>
              <a:t>be imitators of God, as beloved children; </a:t>
            </a:r>
            <a:r>
              <a:rPr lang="en-US" sz="3600" i="1" dirty="0" smtClean="0">
                <a:solidFill>
                  <a:schemeClr val="bg1"/>
                </a:solidFill>
              </a:rPr>
              <a:t>2 </a:t>
            </a:r>
            <a:r>
              <a:rPr lang="en-US" sz="3600" i="1" dirty="0">
                <a:solidFill>
                  <a:schemeClr val="bg1"/>
                </a:solidFill>
              </a:rPr>
              <a:t>and walk in love, just as Christ also loved you and gave Himself up for us, an offering and a sacrifice to God as a fragrant aroma. </a:t>
            </a:r>
          </a:p>
        </p:txBody>
      </p:sp>
    </p:spTree>
    <p:extLst>
      <p:ext uri="{BB962C8B-B14F-4D97-AF65-F5344CB8AC3E}">
        <p14:creationId xmlns:p14="http://schemas.microsoft.com/office/powerpoint/2010/main" val="3192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11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4750"/>
                                        <p:tgtEl>
                                          <p:spTgt spid="6">
                                            <p:txEl>
                                              <p:pRg st="0" end="0"/>
                                            </p:txEl>
                                          </p:spTgt>
                                        </p:tgtEl>
                                      </p:cBhvr>
                                    </p:animEffect>
                                  </p:childTnLst>
                                </p:cTn>
                              </p:par>
                            </p:childTnLst>
                          </p:cTn>
                        </p:par>
                        <p:par>
                          <p:cTn id="12" fill="hold">
                            <p:stCondLst>
                              <p:cond delay="17500"/>
                            </p:stCondLst>
                            <p:childTnLst>
                              <p:par>
                                <p:cTn id="13" presetID="10" presetClass="entr" presetSubtype="0" fill="hold" grpId="0" nodeType="afterEffect">
                                  <p:stCondLst>
                                    <p:cond delay="7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47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03402"/>
            <a:ext cx="9220201" cy="6149874"/>
          </a:xfrm>
          <a:prstGeom prst="rect">
            <a:avLst/>
          </a:prstGeom>
        </p:spPr>
      </p:pic>
    </p:spTree>
    <p:extLst>
      <p:ext uri="{BB962C8B-B14F-4D97-AF65-F5344CB8AC3E}">
        <p14:creationId xmlns:p14="http://schemas.microsoft.com/office/powerpoint/2010/main" val="655964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565400"/>
            <a:ext cx="9158514" cy="4006850"/>
          </a:xfrm>
          <a:prstGeom prst="rect">
            <a:avLst/>
          </a:prstGeom>
        </p:spPr>
      </p:pic>
      <p:sp>
        <p:nvSpPr>
          <p:cNvPr id="5" name="TextBox 4"/>
          <p:cNvSpPr txBox="1"/>
          <p:nvPr/>
        </p:nvSpPr>
        <p:spPr>
          <a:xfrm>
            <a:off x="304800" y="381000"/>
            <a:ext cx="8610600" cy="1754326"/>
          </a:xfrm>
          <a:prstGeom prst="rect">
            <a:avLst/>
          </a:prstGeom>
          <a:noFill/>
        </p:spPr>
        <p:txBody>
          <a:bodyPr wrap="square" rtlCol="0">
            <a:spAutoFit/>
          </a:bodyPr>
          <a:lstStyle/>
          <a:p>
            <a:pPr algn="just"/>
            <a:r>
              <a:rPr lang="en-US" sz="3600" i="1" dirty="0" smtClean="0">
                <a:solidFill>
                  <a:schemeClr val="bg1"/>
                </a:solidFill>
              </a:rPr>
              <a:t>Husbands</a:t>
            </a:r>
            <a:r>
              <a:rPr lang="en-US" sz="3600" i="1" dirty="0">
                <a:solidFill>
                  <a:schemeClr val="bg1"/>
                </a:solidFill>
              </a:rPr>
              <a:t>, love your wives, just as Christ also loved the church and gave Himself up for </a:t>
            </a:r>
            <a:r>
              <a:rPr lang="en-US" sz="3600" i="1" dirty="0" smtClean="0">
                <a:solidFill>
                  <a:schemeClr val="bg1"/>
                </a:solidFill>
              </a:rPr>
              <a:t>her (Ephesians 5:25). </a:t>
            </a:r>
            <a:endParaRPr lang="en-US" sz="3600" dirty="0">
              <a:solidFill>
                <a:schemeClr val="bg1"/>
              </a:solidFill>
            </a:endParaRPr>
          </a:p>
        </p:txBody>
      </p:sp>
    </p:spTree>
    <p:extLst>
      <p:ext uri="{BB962C8B-B14F-4D97-AF65-F5344CB8AC3E}">
        <p14:creationId xmlns:p14="http://schemas.microsoft.com/office/powerpoint/2010/main" val="373733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500"/>
                            </p:stCondLst>
                            <p:childTnLst>
                              <p:par>
                                <p:cTn id="9" presetID="10" presetClass="entr" presetSubtype="0" fill="hold" nodeType="afterEffect">
                                  <p:stCondLst>
                                    <p:cond delay="2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Excuses for Missing Church</a:t>
            </a:r>
            <a:endParaRPr lang="en-US" sz="4800" dirty="0" smtClean="0">
              <a:solidFill>
                <a:schemeClr val="bg1"/>
              </a:solidFill>
            </a:endParaRPr>
          </a:p>
        </p:txBody>
      </p:sp>
      <p:sp>
        <p:nvSpPr>
          <p:cNvPr id="10" name="TextBox 9"/>
          <p:cNvSpPr txBox="1"/>
          <p:nvPr/>
        </p:nvSpPr>
        <p:spPr>
          <a:xfrm>
            <a:off x="304800" y="1219200"/>
            <a:ext cx="8610600" cy="1200329"/>
          </a:xfrm>
          <a:prstGeom prst="rect">
            <a:avLst/>
          </a:prstGeom>
          <a:noFill/>
        </p:spPr>
        <p:txBody>
          <a:bodyPr wrap="square" rtlCol="0">
            <a:spAutoFit/>
          </a:bodyPr>
          <a:lstStyle/>
          <a:p>
            <a:pPr marL="742950" lvl="0" indent="-742950" algn="just">
              <a:buAutoNum type="arabicPeriod"/>
            </a:pPr>
            <a:r>
              <a:rPr lang="en-US" sz="3600" b="1" dirty="0" smtClean="0">
                <a:solidFill>
                  <a:schemeClr val="bg1"/>
                </a:solidFill>
              </a:rPr>
              <a:t>There </a:t>
            </a:r>
            <a:r>
              <a:rPr lang="en-US" sz="3600" b="1" dirty="0">
                <a:solidFill>
                  <a:schemeClr val="bg1"/>
                </a:solidFill>
              </a:rPr>
              <a:t>are no commands in Scripture to attend church every Sunday</a:t>
            </a:r>
            <a:r>
              <a:rPr lang="en-US" sz="3600" b="1" dirty="0" smtClean="0">
                <a:solidFill>
                  <a:schemeClr val="bg1"/>
                </a:solidFill>
              </a:rPr>
              <a:t>.</a:t>
            </a:r>
          </a:p>
        </p:txBody>
      </p:sp>
      <p:sp>
        <p:nvSpPr>
          <p:cNvPr id="6" name="TextBox 5"/>
          <p:cNvSpPr txBox="1"/>
          <p:nvPr/>
        </p:nvSpPr>
        <p:spPr>
          <a:xfrm>
            <a:off x="304800" y="2937570"/>
            <a:ext cx="8610600" cy="3539430"/>
          </a:xfrm>
          <a:prstGeom prst="rect">
            <a:avLst/>
          </a:prstGeom>
          <a:noFill/>
        </p:spPr>
        <p:txBody>
          <a:bodyPr wrap="square" rtlCol="0">
            <a:spAutoFit/>
          </a:bodyPr>
          <a:lstStyle/>
          <a:p>
            <a:pPr algn="just"/>
            <a:r>
              <a:rPr lang="en-US" sz="3200" i="1" dirty="0">
                <a:solidFill>
                  <a:schemeClr val="bg1"/>
                </a:solidFill>
              </a:rPr>
              <a:t>“Let us hold fast the confession of our hope without wavering, for He who promised is faithful; and let us consider how to stimulate one another to love and good deeds, not forsaking our own assembling together, as is the habit of some, but encouraging one another; and all the more as you see the day drawing near.”</a:t>
            </a:r>
            <a:r>
              <a:rPr lang="en-US" sz="3200" dirty="0">
                <a:solidFill>
                  <a:schemeClr val="bg1"/>
                </a:solidFill>
              </a:rPr>
              <a:t> </a:t>
            </a:r>
            <a:r>
              <a:rPr lang="en-US" sz="3200" dirty="0" smtClean="0">
                <a:solidFill>
                  <a:schemeClr val="bg1"/>
                </a:solidFill>
              </a:rPr>
              <a:t> (Hebrews 10:23-250</a:t>
            </a:r>
            <a:endParaRPr lang="en-US" sz="3200" dirty="0" smtClean="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5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4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Excuses for Missing Church</a:t>
            </a:r>
            <a:endParaRPr lang="en-US" sz="4800" dirty="0" smtClean="0">
              <a:solidFill>
                <a:schemeClr val="bg1"/>
              </a:solidFill>
            </a:endParaRPr>
          </a:p>
        </p:txBody>
      </p:sp>
      <p:sp>
        <p:nvSpPr>
          <p:cNvPr id="10" name="TextBox 9"/>
          <p:cNvSpPr txBox="1"/>
          <p:nvPr/>
        </p:nvSpPr>
        <p:spPr>
          <a:xfrm>
            <a:off x="304800" y="1219200"/>
            <a:ext cx="8610600" cy="1200329"/>
          </a:xfrm>
          <a:prstGeom prst="rect">
            <a:avLst/>
          </a:prstGeom>
          <a:noFill/>
        </p:spPr>
        <p:txBody>
          <a:bodyPr wrap="square" rtlCol="0">
            <a:spAutoFit/>
          </a:bodyPr>
          <a:lstStyle/>
          <a:p>
            <a:pPr marL="742950" lvl="0" indent="-742950" algn="just">
              <a:buFont typeface="+mj-lt"/>
              <a:buAutoNum type="arabicPeriod" startAt="2"/>
            </a:pPr>
            <a:r>
              <a:rPr lang="en-US" sz="3600" b="1" dirty="0" smtClean="0">
                <a:solidFill>
                  <a:schemeClr val="bg1"/>
                </a:solidFill>
              </a:rPr>
              <a:t>I have family/friends coming in from out of town. </a:t>
            </a:r>
          </a:p>
        </p:txBody>
      </p:sp>
    </p:spTree>
    <p:extLst>
      <p:ext uri="{BB962C8B-B14F-4D97-AF65-F5344CB8AC3E}">
        <p14:creationId xmlns:p14="http://schemas.microsoft.com/office/powerpoint/2010/main" val="185430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Excuses for Missing Church</a:t>
            </a:r>
            <a:endParaRPr lang="en-US" sz="4800" dirty="0" smtClean="0">
              <a:solidFill>
                <a:schemeClr val="bg1"/>
              </a:solidFill>
            </a:endParaRPr>
          </a:p>
        </p:txBody>
      </p:sp>
      <p:sp>
        <p:nvSpPr>
          <p:cNvPr id="10" name="TextBox 9"/>
          <p:cNvSpPr txBox="1"/>
          <p:nvPr/>
        </p:nvSpPr>
        <p:spPr>
          <a:xfrm>
            <a:off x="304800" y="1219200"/>
            <a:ext cx="8610600" cy="646331"/>
          </a:xfrm>
          <a:prstGeom prst="rect">
            <a:avLst/>
          </a:prstGeom>
          <a:noFill/>
        </p:spPr>
        <p:txBody>
          <a:bodyPr wrap="square" rtlCol="0">
            <a:spAutoFit/>
          </a:bodyPr>
          <a:lstStyle/>
          <a:p>
            <a:pPr marL="742950" lvl="0" indent="-742950" algn="just">
              <a:buFont typeface="+mj-lt"/>
              <a:buAutoNum type="arabicPeriod" startAt="3"/>
            </a:pPr>
            <a:r>
              <a:rPr lang="en-US" sz="3600" b="1" dirty="0" smtClean="0">
                <a:solidFill>
                  <a:schemeClr val="bg1"/>
                </a:solidFill>
              </a:rPr>
              <a:t>I can listen/watch church online. </a:t>
            </a:r>
          </a:p>
        </p:txBody>
      </p:sp>
    </p:spTree>
    <p:extLst>
      <p:ext uri="{BB962C8B-B14F-4D97-AF65-F5344CB8AC3E}">
        <p14:creationId xmlns:p14="http://schemas.microsoft.com/office/powerpoint/2010/main" val="373202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Excuses for Missing Church</a:t>
            </a:r>
            <a:endParaRPr lang="en-US" sz="4800" dirty="0" smtClean="0">
              <a:solidFill>
                <a:schemeClr val="bg1"/>
              </a:solidFill>
            </a:endParaRPr>
          </a:p>
        </p:txBody>
      </p:sp>
      <p:sp>
        <p:nvSpPr>
          <p:cNvPr id="10" name="TextBox 9"/>
          <p:cNvSpPr txBox="1"/>
          <p:nvPr/>
        </p:nvSpPr>
        <p:spPr>
          <a:xfrm>
            <a:off x="304800" y="1219200"/>
            <a:ext cx="8610600" cy="646331"/>
          </a:xfrm>
          <a:prstGeom prst="rect">
            <a:avLst/>
          </a:prstGeom>
          <a:noFill/>
        </p:spPr>
        <p:txBody>
          <a:bodyPr wrap="square" rtlCol="0">
            <a:spAutoFit/>
          </a:bodyPr>
          <a:lstStyle/>
          <a:p>
            <a:pPr marL="742950" lvl="0" indent="-742950" algn="just">
              <a:buFont typeface="+mj-lt"/>
              <a:buAutoNum type="arabicPeriod" startAt="4"/>
            </a:pPr>
            <a:r>
              <a:rPr lang="en-US" sz="3600" b="1" dirty="0" smtClean="0">
                <a:solidFill>
                  <a:schemeClr val="bg1"/>
                </a:solidFill>
              </a:rPr>
              <a:t>The gatherings (services) are too long. </a:t>
            </a:r>
          </a:p>
        </p:txBody>
      </p:sp>
      <p:sp>
        <p:nvSpPr>
          <p:cNvPr id="6" name="TextBox 5"/>
          <p:cNvSpPr txBox="1"/>
          <p:nvPr/>
        </p:nvSpPr>
        <p:spPr>
          <a:xfrm>
            <a:off x="304800" y="2937570"/>
            <a:ext cx="8610600" cy="1938992"/>
          </a:xfrm>
          <a:prstGeom prst="rect">
            <a:avLst/>
          </a:prstGeom>
          <a:noFill/>
        </p:spPr>
        <p:txBody>
          <a:bodyPr wrap="square" rtlCol="0">
            <a:spAutoFit/>
          </a:bodyPr>
          <a:lstStyle/>
          <a:p>
            <a:pPr algn="ctr"/>
            <a:r>
              <a:rPr lang="en-US" sz="4000" i="1" dirty="0">
                <a:solidFill>
                  <a:schemeClr val="bg1"/>
                </a:solidFill>
              </a:rPr>
              <a:t>I was glad when they said to me, </a:t>
            </a:r>
            <a:endParaRPr lang="en-US" sz="4000" i="1" dirty="0" smtClean="0">
              <a:solidFill>
                <a:schemeClr val="bg1"/>
              </a:solidFill>
            </a:endParaRPr>
          </a:p>
          <a:p>
            <a:pPr algn="ctr"/>
            <a:r>
              <a:rPr lang="en-US" sz="4000" i="1" dirty="0" smtClean="0">
                <a:solidFill>
                  <a:schemeClr val="bg1"/>
                </a:solidFill>
              </a:rPr>
              <a:t>“Let </a:t>
            </a:r>
            <a:r>
              <a:rPr lang="en-US" sz="4000" i="1" dirty="0">
                <a:solidFill>
                  <a:schemeClr val="bg1"/>
                </a:solidFill>
              </a:rPr>
              <a:t>us go to the house of the Lord.”</a:t>
            </a:r>
            <a:r>
              <a:rPr lang="en-US" sz="4000" dirty="0">
                <a:solidFill>
                  <a:schemeClr val="bg1"/>
                </a:solidFill>
              </a:rPr>
              <a:t> </a:t>
            </a:r>
            <a:r>
              <a:rPr lang="en-US" sz="4000" dirty="0" smtClean="0">
                <a:solidFill>
                  <a:schemeClr val="bg1"/>
                </a:solidFill>
              </a:rPr>
              <a:t>(Psalm 122:1)</a:t>
            </a:r>
            <a:endParaRPr lang="en-US" sz="4000" dirty="0">
              <a:solidFill>
                <a:schemeClr val="bg1"/>
              </a:solidFill>
            </a:endParaRPr>
          </a:p>
        </p:txBody>
      </p:sp>
    </p:spTree>
    <p:extLst>
      <p:ext uri="{BB962C8B-B14F-4D97-AF65-F5344CB8AC3E}">
        <p14:creationId xmlns:p14="http://schemas.microsoft.com/office/powerpoint/2010/main" val="367848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5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4750"/>
                                        <p:tgtEl>
                                          <p:spTgt spid="6">
                                            <p:txEl>
                                              <p:pRg st="0" end="0"/>
                                            </p:txEl>
                                          </p:spTgt>
                                        </p:tgtEl>
                                      </p:cBhvr>
                                    </p:animEffect>
                                  </p:childTnLst>
                                </p:cTn>
                              </p:par>
                              <p:par>
                                <p:cTn id="12" presetID="10" presetClass="entr" presetSubtype="0" fill="hold" grpId="0" nodeType="withEffect">
                                  <p:stCondLst>
                                    <p:cond delay="525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47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Excuses for Missing Church</a:t>
            </a:r>
            <a:endParaRPr lang="en-US" sz="4800" dirty="0" smtClean="0">
              <a:solidFill>
                <a:schemeClr val="bg1"/>
              </a:solidFill>
            </a:endParaRPr>
          </a:p>
        </p:txBody>
      </p:sp>
      <p:sp>
        <p:nvSpPr>
          <p:cNvPr id="10" name="TextBox 9"/>
          <p:cNvSpPr txBox="1"/>
          <p:nvPr/>
        </p:nvSpPr>
        <p:spPr>
          <a:xfrm>
            <a:off x="304800" y="1219200"/>
            <a:ext cx="8610600" cy="1200329"/>
          </a:xfrm>
          <a:prstGeom prst="rect">
            <a:avLst/>
          </a:prstGeom>
          <a:noFill/>
        </p:spPr>
        <p:txBody>
          <a:bodyPr wrap="square" rtlCol="0">
            <a:spAutoFit/>
          </a:bodyPr>
          <a:lstStyle/>
          <a:p>
            <a:pPr marL="742950" lvl="0" indent="-742950" algn="just">
              <a:buFont typeface="+mj-lt"/>
              <a:buAutoNum type="arabicPeriod" startAt="5"/>
            </a:pPr>
            <a:r>
              <a:rPr lang="en-US" sz="3600" b="1" dirty="0" smtClean="0">
                <a:solidFill>
                  <a:schemeClr val="bg1"/>
                </a:solidFill>
              </a:rPr>
              <a:t>I had some difficult things this week and need my space. </a:t>
            </a:r>
          </a:p>
        </p:txBody>
      </p:sp>
      <p:sp>
        <p:nvSpPr>
          <p:cNvPr id="6" name="TextBox 5"/>
          <p:cNvSpPr txBox="1"/>
          <p:nvPr/>
        </p:nvSpPr>
        <p:spPr>
          <a:xfrm>
            <a:off x="304800" y="2937570"/>
            <a:ext cx="8610600" cy="3970318"/>
          </a:xfrm>
          <a:prstGeom prst="rect">
            <a:avLst/>
          </a:prstGeom>
          <a:noFill/>
        </p:spPr>
        <p:txBody>
          <a:bodyPr wrap="square" rtlCol="0">
            <a:spAutoFit/>
          </a:bodyPr>
          <a:lstStyle/>
          <a:p>
            <a:pPr algn="just"/>
            <a:r>
              <a:rPr lang="en-US" sz="2800" i="1" dirty="0">
                <a:solidFill>
                  <a:schemeClr val="bg1"/>
                </a:solidFill>
              </a:rPr>
              <a:t>1 As the deer pants for the water brooks, So my soul pants for You, O God. 2 My soul thirsts for God, for the living God; When shall I come and appear before God? 3 My tears have been my food day and night, While they say to me all day long, "Where is your God?" 4 These things I remember and I pour out my soul within me. For I used to go along with the throng and lead them in procession to the house of God, With the voice of joy and thanksgiving, a multitude keeping festival</a:t>
            </a:r>
            <a:r>
              <a:rPr lang="en-US" sz="2800" i="1" dirty="0" smtClean="0">
                <a:solidFill>
                  <a:schemeClr val="bg1"/>
                </a:solidFill>
              </a:rPr>
              <a:t>.</a:t>
            </a:r>
            <a:r>
              <a:rPr lang="en-US" sz="2800" dirty="0">
                <a:solidFill>
                  <a:schemeClr val="bg1"/>
                </a:solidFill>
              </a:rPr>
              <a:t> </a:t>
            </a:r>
            <a:r>
              <a:rPr lang="en-US" sz="2800" dirty="0" smtClean="0">
                <a:solidFill>
                  <a:schemeClr val="bg1"/>
                </a:solidFill>
              </a:rPr>
              <a:t>(Psalm 42:1-4)</a:t>
            </a:r>
            <a:endParaRPr lang="en-US" sz="2800" dirty="0">
              <a:solidFill>
                <a:schemeClr val="bg1"/>
              </a:solidFill>
            </a:endParaRPr>
          </a:p>
        </p:txBody>
      </p:sp>
    </p:spTree>
    <p:extLst>
      <p:ext uri="{BB962C8B-B14F-4D97-AF65-F5344CB8AC3E}">
        <p14:creationId xmlns:p14="http://schemas.microsoft.com/office/powerpoint/2010/main" val="403084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5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4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Excuses for Missing Church</a:t>
            </a:r>
            <a:endParaRPr lang="en-US" sz="4800" dirty="0" smtClean="0">
              <a:solidFill>
                <a:schemeClr val="bg1"/>
              </a:solidFill>
            </a:endParaRPr>
          </a:p>
        </p:txBody>
      </p:sp>
      <p:sp>
        <p:nvSpPr>
          <p:cNvPr id="10" name="TextBox 9"/>
          <p:cNvSpPr txBox="1"/>
          <p:nvPr/>
        </p:nvSpPr>
        <p:spPr>
          <a:xfrm>
            <a:off x="304800" y="1219200"/>
            <a:ext cx="8610600" cy="646331"/>
          </a:xfrm>
          <a:prstGeom prst="rect">
            <a:avLst/>
          </a:prstGeom>
          <a:noFill/>
        </p:spPr>
        <p:txBody>
          <a:bodyPr wrap="square" rtlCol="0">
            <a:spAutoFit/>
          </a:bodyPr>
          <a:lstStyle/>
          <a:p>
            <a:pPr marL="742950" lvl="0" indent="-742950" algn="just">
              <a:buFont typeface="+mj-lt"/>
              <a:buAutoNum type="arabicPeriod" startAt="6"/>
            </a:pPr>
            <a:r>
              <a:rPr lang="en-US" sz="3600" b="1" dirty="0" smtClean="0">
                <a:solidFill>
                  <a:schemeClr val="bg1"/>
                </a:solidFill>
              </a:rPr>
              <a:t>I am tired because…</a:t>
            </a:r>
          </a:p>
        </p:txBody>
      </p:sp>
      <p:sp>
        <p:nvSpPr>
          <p:cNvPr id="6" name="TextBox 5"/>
          <p:cNvSpPr txBox="1"/>
          <p:nvPr/>
        </p:nvSpPr>
        <p:spPr>
          <a:xfrm>
            <a:off x="304800" y="2937570"/>
            <a:ext cx="8610600" cy="1938992"/>
          </a:xfrm>
          <a:prstGeom prst="rect">
            <a:avLst/>
          </a:prstGeom>
          <a:noFill/>
        </p:spPr>
        <p:txBody>
          <a:bodyPr wrap="square" rtlCol="0">
            <a:spAutoFit/>
          </a:bodyPr>
          <a:lstStyle/>
          <a:p>
            <a:pPr algn="just"/>
            <a:r>
              <a:rPr lang="en-US" sz="4000" i="1" dirty="0">
                <a:solidFill>
                  <a:schemeClr val="bg1"/>
                </a:solidFill>
              </a:rPr>
              <a:t>“Therefore, to one who knows the right thing to do and does not do it, to him it is sin</a:t>
            </a:r>
            <a:r>
              <a:rPr lang="en-US" sz="4000" i="1" dirty="0" smtClean="0">
                <a:solidFill>
                  <a:schemeClr val="bg1"/>
                </a:solidFill>
              </a:rPr>
              <a:t>.”(James 4:17)</a:t>
            </a:r>
            <a:endParaRPr lang="en-US" sz="4000" dirty="0">
              <a:solidFill>
                <a:schemeClr val="bg1"/>
              </a:solidFill>
            </a:endParaRPr>
          </a:p>
        </p:txBody>
      </p:sp>
    </p:spTree>
    <p:extLst>
      <p:ext uri="{BB962C8B-B14F-4D97-AF65-F5344CB8AC3E}">
        <p14:creationId xmlns:p14="http://schemas.microsoft.com/office/powerpoint/2010/main" val="306032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5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4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16723</TotalTime>
  <Words>656</Words>
  <Application>Microsoft Office PowerPoint</Application>
  <PresentationFormat>On-screen Show (4:3)</PresentationFormat>
  <Paragraphs>35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584</cp:revision>
  <dcterms:created xsi:type="dcterms:W3CDTF">2013-08-08T16:28:40Z</dcterms:created>
  <dcterms:modified xsi:type="dcterms:W3CDTF">2017-01-07T20:22:06Z</dcterms:modified>
</cp:coreProperties>
</file>