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390" r:id="rId2"/>
    <p:sldId id="1435" r:id="rId3"/>
    <p:sldId id="1425" r:id="rId4"/>
    <p:sldId id="1437" r:id="rId5"/>
    <p:sldId id="1448" r:id="rId6"/>
    <p:sldId id="1449" r:id="rId7"/>
    <p:sldId id="1450" r:id="rId8"/>
    <p:sldId id="1451" r:id="rId9"/>
    <p:sldId id="1452" r:id="rId10"/>
    <p:sldId id="1453" r:id="rId11"/>
    <p:sldId id="1454" r:id="rId12"/>
    <p:sldId id="1455" r:id="rId13"/>
    <p:sldId id="1456" r:id="rId14"/>
    <p:sldId id="1457" r:id="rId15"/>
    <p:sldId id="1458" r:id="rId16"/>
    <p:sldId id="1459" r:id="rId17"/>
    <p:sldId id="1460" r:id="rId18"/>
    <p:sldId id="1461" r:id="rId19"/>
    <p:sldId id="1462" r:id="rId20"/>
    <p:sldId id="1463" r:id="rId21"/>
    <p:sldId id="13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12/31/2016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12/31/2016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12/31/2016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12/31/2016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12/31/2016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12/31/2016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2308324"/>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t>
            </a:r>
            <a:r>
              <a:rPr lang="en-US" sz="4800" b="1" dirty="0" smtClean="0">
                <a:solidFill>
                  <a:schemeClr val="bg1"/>
                </a:solidFill>
                <a:latin typeface="Maiandra GD" panose="020E0502030308020204" pitchFamily="34" charset="0"/>
              </a:rPr>
              <a:t>Adored</a:t>
            </a:r>
            <a:endParaRPr lang="en-US" sz="4800" b="1" dirty="0" smtClean="0">
              <a:solidFill>
                <a:schemeClr val="bg1"/>
              </a:solidFill>
              <a:latin typeface="Maiandra GD" panose="020E0502030308020204" pitchFamily="34" charset="0"/>
            </a:endParaRPr>
          </a:p>
          <a:p>
            <a:pPr algn="ctr"/>
            <a:r>
              <a:rPr lang="en-US" sz="4800" b="1" dirty="0" smtClean="0">
                <a:solidFill>
                  <a:schemeClr val="bg1"/>
                </a:solidFill>
                <a:latin typeface="Maiandra GD" panose="020E0502030308020204" pitchFamily="34" charset="0"/>
              </a:rPr>
              <a:t>Luke </a:t>
            </a:r>
            <a:r>
              <a:rPr lang="en-US" sz="4800" b="1" dirty="0" smtClean="0">
                <a:solidFill>
                  <a:schemeClr val="bg1"/>
                </a:solidFill>
                <a:latin typeface="Maiandra GD" panose="020E0502030308020204" pitchFamily="34" charset="0"/>
              </a:rPr>
              <a:t>2:21-38</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27816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Isaiah 8:13-15</a:t>
            </a:r>
            <a:endParaRPr lang="en-US" sz="4800" dirty="0">
              <a:solidFill>
                <a:schemeClr val="bg1"/>
              </a:solidFill>
            </a:endParaRPr>
          </a:p>
        </p:txBody>
      </p:sp>
      <p:sp>
        <p:nvSpPr>
          <p:cNvPr id="8" name="TextBox 7"/>
          <p:cNvSpPr txBox="1"/>
          <p:nvPr/>
        </p:nvSpPr>
        <p:spPr>
          <a:xfrm>
            <a:off x="228600" y="1143000"/>
            <a:ext cx="8686800" cy="5078313"/>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“13 It is the Lord of hosts whom you should regard as holy. And He shall be your fear, And He shall be your dread. 14 Then He shall become a sanctuary; But to both the houses of Israel, a stone to strike and a rock to stumble over, And a snare and a trap for the inhabitants of Jerusalem. 15 Many will stumble over them, Then they will fall and be broken; They will even be snared and caught.”</a:t>
            </a:r>
            <a:endParaRPr lang="en-US" sz="3500" dirty="0">
              <a:solidFill>
                <a:schemeClr val="bg1"/>
              </a:solidFill>
            </a:endParaRPr>
          </a:p>
        </p:txBody>
      </p:sp>
    </p:spTree>
    <p:extLst>
      <p:ext uri="{BB962C8B-B14F-4D97-AF65-F5344CB8AC3E}">
        <p14:creationId xmlns:p14="http://schemas.microsoft.com/office/powerpoint/2010/main" val="2864384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Isaiah 28:16</a:t>
            </a:r>
            <a:endParaRPr lang="en-US" sz="4800" dirty="0">
              <a:solidFill>
                <a:schemeClr val="bg1"/>
              </a:solidFill>
            </a:endParaRPr>
          </a:p>
        </p:txBody>
      </p:sp>
      <p:sp>
        <p:nvSpPr>
          <p:cNvPr id="8" name="TextBox 7"/>
          <p:cNvSpPr txBox="1"/>
          <p:nvPr/>
        </p:nvSpPr>
        <p:spPr>
          <a:xfrm>
            <a:off x="228600" y="1143000"/>
            <a:ext cx="8686800" cy="2862322"/>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“Therefore thus says the Lord God, "Behold, I am laying in Zion a stone, a tested stone, A costly cornerstone for the foundation, firmly placed. He who believes in it will not be disturbed.”</a:t>
            </a:r>
            <a:r>
              <a:rPr lang="en-US" sz="3600" dirty="0">
                <a:solidFill>
                  <a:schemeClr val="bg1"/>
                </a:solidFill>
              </a:rPr>
              <a:t> </a:t>
            </a:r>
            <a:endParaRPr lang="en-US" sz="3600" dirty="0" smtClean="0">
              <a:solidFill>
                <a:schemeClr val="bg1"/>
              </a:solidFill>
            </a:endParaRPr>
          </a:p>
        </p:txBody>
      </p:sp>
    </p:spTree>
    <p:extLst>
      <p:ext uri="{BB962C8B-B14F-4D97-AF65-F5344CB8AC3E}">
        <p14:creationId xmlns:p14="http://schemas.microsoft.com/office/powerpoint/2010/main" val="2864384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1 Peter 2:6-8</a:t>
            </a:r>
            <a:endParaRPr lang="en-US" sz="4800" dirty="0">
              <a:solidFill>
                <a:schemeClr val="bg1"/>
              </a:solidFill>
            </a:endParaRPr>
          </a:p>
        </p:txBody>
      </p:sp>
      <p:sp>
        <p:nvSpPr>
          <p:cNvPr id="8" name="TextBox 7"/>
          <p:cNvSpPr txBox="1"/>
          <p:nvPr/>
        </p:nvSpPr>
        <p:spPr>
          <a:xfrm>
            <a:off x="228600" y="1143000"/>
            <a:ext cx="8686800" cy="5509200"/>
          </a:xfrm>
          <a:prstGeom prst="rect">
            <a:avLst/>
          </a:prstGeom>
          <a:solidFill>
            <a:schemeClr val="tx2">
              <a:lumMod val="50000"/>
              <a:alpha val="50000"/>
            </a:schemeClr>
          </a:solidFill>
        </p:spPr>
        <p:txBody>
          <a:bodyPr wrap="square" rtlCol="0">
            <a:spAutoFit/>
          </a:bodyPr>
          <a:lstStyle/>
          <a:p>
            <a:pPr algn="just"/>
            <a:r>
              <a:rPr lang="en-US" sz="3200" i="1" dirty="0" smtClean="0">
                <a:solidFill>
                  <a:schemeClr val="bg1"/>
                </a:solidFill>
              </a:rPr>
              <a:t>“</a:t>
            </a:r>
            <a:r>
              <a:rPr lang="en-US" sz="3200" i="1" dirty="0">
                <a:solidFill>
                  <a:schemeClr val="bg1"/>
                </a:solidFill>
              </a:rPr>
              <a:t>6 For this is contained in Scripture: "BEHOLD, I LAY IN ZION A CHOICE STONE, A PRECIOUS CORNER stone, AND HE WHO BELIEVES IN HIM WILL NOT BE DISAPPOINTED." 7 This precious value, then, is for you who believe; but for those who disbelieve, "THE STONE WHICH THE BUILDERS REJECTED, THIS BECAME THE VERY CORNER stone," 8 and, "A STONE OF STUMBLING AND A ROCK OF OFFENSE"; for they stumble because they are disobedient to the word, and to this doom they were also appointed.”</a:t>
            </a:r>
            <a:r>
              <a:rPr lang="en-US" sz="3200"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2787865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Rejecting the “sign”</a:t>
            </a:r>
            <a:endParaRPr lang="en-US" sz="4800" dirty="0">
              <a:solidFill>
                <a:schemeClr val="bg1"/>
              </a:solidFill>
            </a:endParaRPr>
          </a:p>
        </p:txBody>
      </p:sp>
      <p:sp>
        <p:nvSpPr>
          <p:cNvPr id="8" name="TextBox 7"/>
          <p:cNvSpPr txBox="1"/>
          <p:nvPr/>
        </p:nvSpPr>
        <p:spPr>
          <a:xfrm>
            <a:off x="228600" y="1105555"/>
            <a:ext cx="8686800" cy="5447645"/>
          </a:xfrm>
          <a:prstGeom prst="rect">
            <a:avLst/>
          </a:prstGeom>
          <a:solidFill>
            <a:schemeClr val="tx2">
              <a:lumMod val="50000"/>
              <a:alpha val="50000"/>
            </a:schemeClr>
          </a:solidFill>
        </p:spPr>
        <p:txBody>
          <a:bodyPr wrap="square" rtlCol="0">
            <a:spAutoFit/>
          </a:bodyPr>
          <a:lstStyle/>
          <a:p>
            <a:pPr marL="457200" indent="-457200" algn="just">
              <a:buFont typeface="Wingdings" panose="05000000000000000000" pitchFamily="2" charset="2"/>
              <a:buChar char="§"/>
            </a:pPr>
            <a:r>
              <a:rPr lang="en-US" sz="2900" dirty="0">
                <a:solidFill>
                  <a:schemeClr val="bg1"/>
                </a:solidFill>
              </a:rPr>
              <a:t>T</a:t>
            </a:r>
            <a:r>
              <a:rPr lang="en-US" sz="2900" dirty="0" smtClean="0">
                <a:solidFill>
                  <a:schemeClr val="bg1"/>
                </a:solidFill>
              </a:rPr>
              <a:t>he </a:t>
            </a:r>
            <a:r>
              <a:rPr lang="en-US" sz="2900" dirty="0">
                <a:solidFill>
                  <a:schemeClr val="bg1"/>
                </a:solidFill>
              </a:rPr>
              <a:t>Pharisees mock what they perceive as the scandalous nature of </a:t>
            </a:r>
            <a:r>
              <a:rPr lang="en-US" sz="2900" dirty="0" smtClean="0">
                <a:solidFill>
                  <a:schemeClr val="bg1"/>
                </a:solidFill>
              </a:rPr>
              <a:t>Jesus’ birth (John 8:41).</a:t>
            </a:r>
          </a:p>
          <a:p>
            <a:pPr marL="457200" indent="-457200" algn="just">
              <a:buFont typeface="Wingdings" panose="05000000000000000000" pitchFamily="2" charset="2"/>
              <a:buChar char="§"/>
            </a:pPr>
            <a:r>
              <a:rPr lang="en-US" sz="2900" dirty="0" smtClean="0">
                <a:solidFill>
                  <a:schemeClr val="bg1"/>
                </a:solidFill>
              </a:rPr>
              <a:t>The </a:t>
            </a:r>
            <a:r>
              <a:rPr lang="en-US" sz="2900" dirty="0">
                <a:solidFill>
                  <a:schemeClr val="bg1"/>
                </a:solidFill>
              </a:rPr>
              <a:t>works and miracles He performed were attributed to the work of Satan (Matthew 12:22-24). </a:t>
            </a:r>
            <a:endParaRPr lang="en-US" sz="2900" dirty="0" smtClean="0">
              <a:solidFill>
                <a:schemeClr val="bg1"/>
              </a:solidFill>
            </a:endParaRPr>
          </a:p>
          <a:p>
            <a:pPr marL="457200" indent="-457200" algn="just">
              <a:buFont typeface="Wingdings" panose="05000000000000000000" pitchFamily="2" charset="2"/>
              <a:buChar char="§"/>
            </a:pPr>
            <a:r>
              <a:rPr lang="en-US" sz="2900" dirty="0" smtClean="0">
                <a:solidFill>
                  <a:schemeClr val="bg1"/>
                </a:solidFill>
              </a:rPr>
              <a:t>They </a:t>
            </a:r>
            <a:r>
              <a:rPr lang="en-US" sz="2900" dirty="0">
                <a:solidFill>
                  <a:schemeClr val="bg1"/>
                </a:solidFill>
              </a:rPr>
              <a:t>called His character into question (John 8:48, 52; 9:24). </a:t>
            </a:r>
            <a:endParaRPr lang="en-US" sz="2900" dirty="0" smtClean="0">
              <a:solidFill>
                <a:schemeClr val="bg1"/>
              </a:solidFill>
            </a:endParaRPr>
          </a:p>
          <a:p>
            <a:pPr marL="457200" indent="-457200" algn="just">
              <a:buFont typeface="Wingdings" panose="05000000000000000000" pitchFamily="2" charset="2"/>
              <a:buChar char="§"/>
            </a:pPr>
            <a:r>
              <a:rPr lang="en-US" sz="2900" dirty="0" smtClean="0">
                <a:solidFill>
                  <a:schemeClr val="bg1"/>
                </a:solidFill>
              </a:rPr>
              <a:t>As </a:t>
            </a:r>
            <a:r>
              <a:rPr lang="en-US" sz="2900" dirty="0">
                <a:solidFill>
                  <a:schemeClr val="bg1"/>
                </a:solidFill>
              </a:rPr>
              <a:t>He hung on the cross, they mocked Him (Matthew 27:39-44).  </a:t>
            </a:r>
            <a:endParaRPr lang="en-US" sz="2900" dirty="0" smtClean="0">
              <a:solidFill>
                <a:schemeClr val="bg1"/>
              </a:solidFill>
            </a:endParaRPr>
          </a:p>
          <a:p>
            <a:pPr marL="457200" indent="-457200" algn="just">
              <a:buFont typeface="Wingdings" panose="05000000000000000000" pitchFamily="2" charset="2"/>
              <a:buChar char="§"/>
            </a:pPr>
            <a:r>
              <a:rPr lang="en-US" sz="2900" dirty="0" smtClean="0">
                <a:solidFill>
                  <a:schemeClr val="bg1"/>
                </a:solidFill>
              </a:rPr>
              <a:t>Even </a:t>
            </a:r>
            <a:r>
              <a:rPr lang="en-US" sz="2900" dirty="0">
                <a:solidFill>
                  <a:schemeClr val="bg1"/>
                </a:solidFill>
              </a:rPr>
              <a:t>when He rose again, they lied </a:t>
            </a:r>
            <a:r>
              <a:rPr lang="en-US" sz="2900" dirty="0" smtClean="0">
                <a:solidFill>
                  <a:schemeClr val="bg1"/>
                </a:solidFill>
              </a:rPr>
              <a:t>about it </a:t>
            </a:r>
            <a:r>
              <a:rPr lang="en-US" sz="2900" dirty="0">
                <a:solidFill>
                  <a:schemeClr val="bg1"/>
                </a:solidFill>
              </a:rPr>
              <a:t>(Matthew 27:62-66). </a:t>
            </a:r>
            <a:endParaRPr lang="en-US" sz="2900" dirty="0" smtClean="0">
              <a:solidFill>
                <a:schemeClr val="bg1"/>
              </a:solidFill>
            </a:endParaRPr>
          </a:p>
          <a:p>
            <a:pPr marL="457200" indent="-457200" algn="just">
              <a:buFont typeface="Wingdings" panose="05000000000000000000" pitchFamily="2" charset="2"/>
              <a:buChar char="§"/>
            </a:pPr>
            <a:r>
              <a:rPr lang="en-US" sz="2900" dirty="0" smtClean="0">
                <a:solidFill>
                  <a:schemeClr val="bg1"/>
                </a:solidFill>
              </a:rPr>
              <a:t>There are those who mockingly question His promise </a:t>
            </a:r>
            <a:r>
              <a:rPr lang="en-US" sz="2900" dirty="0">
                <a:solidFill>
                  <a:schemeClr val="bg1"/>
                </a:solidFill>
              </a:rPr>
              <a:t>to return to the earth again (2 Peter 3:3-18). </a:t>
            </a:r>
            <a:endParaRPr lang="en-US" sz="2900" dirty="0">
              <a:solidFill>
                <a:schemeClr val="bg1"/>
              </a:solidFill>
            </a:endParaRPr>
          </a:p>
        </p:txBody>
      </p:sp>
    </p:spTree>
    <p:extLst>
      <p:ext uri="{BB962C8B-B14F-4D97-AF65-F5344CB8AC3E}">
        <p14:creationId xmlns:p14="http://schemas.microsoft.com/office/powerpoint/2010/main" val="2375430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425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750"/>
                                        <p:tgtEl>
                                          <p:spTgt spid="8">
                                            <p:txEl>
                                              <p:pRg st="1" end="1"/>
                                            </p:txEl>
                                          </p:spTgt>
                                        </p:tgtEl>
                                      </p:cBhvr>
                                    </p:animEffect>
                                  </p:childTnLst>
                                </p:cTn>
                              </p:par>
                            </p:childTnLst>
                          </p:cTn>
                        </p:par>
                        <p:par>
                          <p:cTn id="15" fill="hold">
                            <p:stCondLst>
                              <p:cond delay="7250"/>
                            </p:stCondLst>
                            <p:childTnLst>
                              <p:par>
                                <p:cTn id="16" presetID="10" presetClass="entr" presetSubtype="0" fill="hold" grpId="0" nodeType="afterEffect">
                                  <p:stCondLst>
                                    <p:cond delay="225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750"/>
                                        <p:tgtEl>
                                          <p:spTgt spid="8">
                                            <p:txEl>
                                              <p:pRg st="2" end="2"/>
                                            </p:txEl>
                                          </p:spTgt>
                                        </p:tgtEl>
                                      </p:cBhvr>
                                    </p:animEffect>
                                  </p:childTnLst>
                                </p:cTn>
                              </p:par>
                            </p:childTnLst>
                          </p:cTn>
                        </p:par>
                        <p:par>
                          <p:cTn id="19" fill="hold">
                            <p:stCondLst>
                              <p:cond delay="11250"/>
                            </p:stCondLst>
                            <p:childTnLst>
                              <p:par>
                                <p:cTn id="20" presetID="10" presetClass="entr" presetSubtype="0" fill="hold" grpId="0" nodeType="afterEffect">
                                  <p:stCondLst>
                                    <p:cond delay="225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750"/>
                                        <p:tgtEl>
                                          <p:spTgt spid="8">
                                            <p:txEl>
                                              <p:pRg st="3" end="3"/>
                                            </p:txEl>
                                          </p:spTgt>
                                        </p:tgtEl>
                                      </p:cBhvr>
                                    </p:animEffect>
                                  </p:childTnLst>
                                </p:cTn>
                              </p:par>
                            </p:childTnLst>
                          </p:cTn>
                        </p:par>
                        <p:par>
                          <p:cTn id="23" fill="hold">
                            <p:stCondLst>
                              <p:cond delay="15250"/>
                            </p:stCondLst>
                            <p:childTnLst>
                              <p:par>
                                <p:cTn id="24" presetID="10" presetClass="entr" presetSubtype="0" fill="hold" grpId="0" nodeType="afterEffect">
                                  <p:stCondLst>
                                    <p:cond delay="225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750"/>
                                        <p:tgtEl>
                                          <p:spTgt spid="8">
                                            <p:txEl>
                                              <p:pRg st="4" end="4"/>
                                            </p:txEl>
                                          </p:spTgt>
                                        </p:tgtEl>
                                      </p:cBhvr>
                                    </p:animEffect>
                                  </p:childTnLst>
                                </p:cTn>
                              </p:par>
                            </p:childTnLst>
                          </p:cTn>
                        </p:par>
                        <p:par>
                          <p:cTn id="27" fill="hold">
                            <p:stCondLst>
                              <p:cond delay="19250"/>
                            </p:stCondLst>
                            <p:childTnLst>
                              <p:par>
                                <p:cTn id="28" presetID="10" presetClass="entr" presetSubtype="0" fill="hold" grpId="0" nodeType="afterEffect">
                                  <p:stCondLst>
                                    <p:cond delay="225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17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 </a:t>
            </a:r>
            <a:r>
              <a:rPr lang="en-US" sz="4400" dirty="0" smtClean="0">
                <a:solidFill>
                  <a:schemeClr val="bg1"/>
                </a:solidFill>
              </a:rPr>
              <a:t>The </a:t>
            </a:r>
            <a:r>
              <a:rPr lang="en-US" sz="4400" dirty="0" smtClean="0">
                <a:solidFill>
                  <a:schemeClr val="bg1"/>
                </a:solidFill>
              </a:rPr>
              <a:t>means of our adoration</a:t>
            </a:r>
            <a:endParaRPr lang="en-US" sz="4400" baseline="30000" dirty="0">
              <a:solidFill>
                <a:schemeClr val="bg1"/>
              </a:solidFill>
            </a:endParaRPr>
          </a:p>
        </p:txBody>
      </p:sp>
      <p:sp>
        <p:nvSpPr>
          <p:cNvPr id="8" name="TextBox 7"/>
          <p:cNvSpPr txBox="1"/>
          <p:nvPr/>
        </p:nvSpPr>
        <p:spPr>
          <a:xfrm>
            <a:off x="228600" y="1143000"/>
            <a:ext cx="8686800" cy="1754326"/>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Our worship is to be </a:t>
            </a:r>
            <a:r>
              <a:rPr lang="en-US" sz="3600" u="sng" dirty="0" smtClean="0">
                <a:solidFill>
                  <a:schemeClr val="bg1"/>
                </a:solidFill>
              </a:rPr>
              <a:t>evident</a:t>
            </a:r>
            <a:r>
              <a:rPr lang="en-US" sz="3600" dirty="0" smtClean="0">
                <a:solidFill>
                  <a:schemeClr val="bg1"/>
                </a:solidFill>
              </a:rPr>
              <a:t> </a:t>
            </a:r>
            <a:r>
              <a:rPr lang="en-US" sz="3600" baseline="30000" dirty="0" smtClean="0">
                <a:solidFill>
                  <a:schemeClr val="bg1"/>
                </a:solidFill>
              </a:rPr>
              <a:t>(2:28)</a:t>
            </a:r>
          </a:p>
          <a:p>
            <a:pPr marL="742950" lvl="0" indent="-742950" algn="just">
              <a:buAutoNum type="alphaUcPeriod"/>
            </a:pPr>
            <a:r>
              <a:rPr lang="en-US" sz="3600" dirty="0" smtClean="0">
                <a:solidFill>
                  <a:schemeClr val="bg1"/>
                </a:solidFill>
              </a:rPr>
              <a:t>Our worship is to be </a:t>
            </a:r>
            <a:r>
              <a:rPr lang="en-US" sz="3600" u="sng" dirty="0" smtClean="0">
                <a:solidFill>
                  <a:schemeClr val="bg1"/>
                </a:solidFill>
              </a:rPr>
              <a:t>expressive</a:t>
            </a:r>
            <a:r>
              <a:rPr lang="en-US" sz="3600" dirty="0" smtClean="0">
                <a:solidFill>
                  <a:schemeClr val="bg1"/>
                </a:solidFill>
              </a:rPr>
              <a:t> </a:t>
            </a:r>
            <a:r>
              <a:rPr lang="en-US" sz="3600" baseline="30000" dirty="0" smtClean="0">
                <a:solidFill>
                  <a:schemeClr val="bg1"/>
                </a:solidFill>
              </a:rPr>
              <a:t>(2:28)</a:t>
            </a:r>
          </a:p>
          <a:p>
            <a:pPr marL="742950" indent="-742950" algn="just">
              <a:buFontTx/>
              <a:buAutoNum type="alphaUcPeriod"/>
            </a:pPr>
            <a:r>
              <a:rPr lang="en-US" sz="3600" dirty="0" smtClean="0">
                <a:solidFill>
                  <a:schemeClr val="bg1"/>
                </a:solidFill>
              </a:rPr>
              <a:t>Our worship is to be </a:t>
            </a:r>
            <a:r>
              <a:rPr lang="en-US" sz="3600" u="sng" dirty="0" smtClean="0">
                <a:solidFill>
                  <a:schemeClr val="bg1"/>
                </a:solidFill>
              </a:rPr>
              <a:t>explicit</a:t>
            </a:r>
            <a:r>
              <a:rPr lang="en-US" sz="3600" dirty="0" smtClean="0">
                <a:solidFill>
                  <a:schemeClr val="bg1"/>
                </a:solidFill>
              </a:rPr>
              <a:t> </a:t>
            </a:r>
            <a:r>
              <a:rPr lang="en-US" sz="3600" baseline="30000" dirty="0" smtClean="0">
                <a:solidFill>
                  <a:schemeClr val="bg1"/>
                </a:solidFill>
              </a:rPr>
              <a:t>(2:38)</a:t>
            </a:r>
            <a:endParaRPr lang="en-US" sz="3600" baseline="30000" dirty="0">
              <a:solidFill>
                <a:schemeClr val="bg1"/>
              </a:solidFill>
            </a:endParaRPr>
          </a:p>
        </p:txBody>
      </p:sp>
    </p:spTree>
    <p:extLst>
      <p:ext uri="{BB962C8B-B14F-4D97-AF65-F5344CB8AC3E}">
        <p14:creationId xmlns:p14="http://schemas.microsoft.com/office/powerpoint/2010/main" val="237734806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25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pPr algn="ctr"/>
            <a:r>
              <a:rPr lang="en-US" sz="4400" dirty="0" smtClean="0">
                <a:solidFill>
                  <a:schemeClr val="bg1"/>
                </a:solidFill>
              </a:rPr>
              <a:t>Evident, Expressive, Explicit Worship</a:t>
            </a:r>
            <a:endParaRPr lang="en-US" sz="4400" dirty="0">
              <a:solidFill>
                <a:schemeClr val="bg1"/>
              </a:solidFill>
            </a:endParaRPr>
          </a:p>
        </p:txBody>
      </p:sp>
      <p:sp>
        <p:nvSpPr>
          <p:cNvPr id="8" name="TextBox 7"/>
          <p:cNvSpPr txBox="1"/>
          <p:nvPr/>
        </p:nvSpPr>
        <p:spPr>
          <a:xfrm>
            <a:off x="228600" y="1143000"/>
            <a:ext cx="8686800" cy="4524315"/>
          </a:xfrm>
          <a:prstGeom prst="rect">
            <a:avLst/>
          </a:prstGeom>
          <a:solidFill>
            <a:schemeClr val="tx2">
              <a:lumMod val="50000"/>
              <a:alpha val="50000"/>
            </a:schemeClr>
          </a:solidFill>
        </p:spPr>
        <p:txBody>
          <a:bodyPr wrap="square" rtlCol="0">
            <a:spAutoFit/>
          </a:bodyPr>
          <a:lstStyle/>
          <a:p>
            <a:pPr marL="457200" lvl="0" indent="-457200" algn="just">
              <a:buFont typeface="Wingdings" panose="05000000000000000000" pitchFamily="2" charset="2"/>
              <a:buChar char="§"/>
            </a:pPr>
            <a:r>
              <a:rPr lang="en-US" sz="3200" dirty="0">
                <a:solidFill>
                  <a:schemeClr val="bg1"/>
                </a:solidFill>
              </a:rPr>
              <a:t>Psalm 47:1 – </a:t>
            </a:r>
            <a:r>
              <a:rPr lang="en-US" sz="3200" i="1" dirty="0">
                <a:solidFill>
                  <a:schemeClr val="bg1"/>
                </a:solidFill>
              </a:rPr>
              <a:t>“O clap your hands, all peoples; Shout to God with the voice of joy.”</a:t>
            </a:r>
            <a:endParaRPr lang="en-US" sz="3200" dirty="0">
              <a:solidFill>
                <a:schemeClr val="bg1"/>
              </a:solidFill>
            </a:endParaRPr>
          </a:p>
          <a:p>
            <a:pPr marL="457200" lvl="0" indent="-457200" algn="just">
              <a:buFont typeface="Wingdings" panose="05000000000000000000" pitchFamily="2" charset="2"/>
              <a:buChar char="§"/>
            </a:pPr>
            <a:r>
              <a:rPr lang="en-US" sz="3200" dirty="0">
                <a:solidFill>
                  <a:schemeClr val="bg1"/>
                </a:solidFill>
              </a:rPr>
              <a:t>Psalm 103:1 – </a:t>
            </a:r>
            <a:r>
              <a:rPr lang="en-US" sz="3200" i="1" dirty="0">
                <a:solidFill>
                  <a:schemeClr val="bg1"/>
                </a:solidFill>
              </a:rPr>
              <a:t>“Bless the Lord, O my soul, And all that is within me, bless His holy name.”</a:t>
            </a:r>
            <a:endParaRPr lang="en-US" sz="3200" dirty="0">
              <a:solidFill>
                <a:schemeClr val="bg1"/>
              </a:solidFill>
            </a:endParaRPr>
          </a:p>
          <a:p>
            <a:pPr marL="457200" lvl="0" indent="-457200" algn="just">
              <a:buFont typeface="Wingdings" panose="05000000000000000000" pitchFamily="2" charset="2"/>
              <a:buChar char="§"/>
            </a:pPr>
            <a:r>
              <a:rPr lang="en-US" sz="3200" dirty="0">
                <a:solidFill>
                  <a:schemeClr val="bg1"/>
                </a:solidFill>
              </a:rPr>
              <a:t>Colossians 3:16 – </a:t>
            </a:r>
            <a:r>
              <a:rPr lang="en-US" sz="3200" i="1" dirty="0">
                <a:solidFill>
                  <a:schemeClr val="bg1"/>
                </a:solidFill>
              </a:rPr>
              <a:t>“Let the word of Christ richly dwell within you, with all wisdom teaching and admonishing one another with psalms and hymns and spiritual songs, singing with thankfulness in your hearts to God.”</a:t>
            </a:r>
            <a:endParaRPr lang="en-US" sz="3200" dirty="0">
              <a:solidFill>
                <a:schemeClr val="bg1"/>
              </a:solidFill>
            </a:endParaRPr>
          </a:p>
        </p:txBody>
      </p:sp>
    </p:spTree>
    <p:extLst>
      <p:ext uri="{BB962C8B-B14F-4D97-AF65-F5344CB8AC3E}">
        <p14:creationId xmlns:p14="http://schemas.microsoft.com/office/powerpoint/2010/main" val="17050275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225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750"/>
                                        <p:tgtEl>
                                          <p:spTgt spid="8">
                                            <p:txEl>
                                              <p:pRg st="1" end="1"/>
                                            </p:txEl>
                                          </p:spTgt>
                                        </p:tgtEl>
                                      </p:cBhvr>
                                    </p:animEffect>
                                  </p:childTnLst>
                                </p:cTn>
                              </p:par>
                            </p:childTnLst>
                          </p:cTn>
                        </p:par>
                        <p:par>
                          <p:cTn id="15" fill="hold">
                            <p:stCondLst>
                              <p:cond delay="5250"/>
                            </p:stCondLst>
                            <p:childTnLst>
                              <p:par>
                                <p:cTn id="16" presetID="10" presetClass="entr" presetSubtype="0" fill="hold" grpId="0" nodeType="afterEffect">
                                  <p:stCondLst>
                                    <p:cond delay="225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III. </a:t>
            </a:r>
            <a:r>
              <a:rPr lang="en-US" sz="4400" dirty="0" smtClean="0">
                <a:solidFill>
                  <a:schemeClr val="bg1"/>
                </a:solidFill>
              </a:rPr>
              <a:t>The </a:t>
            </a:r>
            <a:r>
              <a:rPr lang="en-US" sz="4400" dirty="0" smtClean="0">
                <a:solidFill>
                  <a:schemeClr val="bg1"/>
                </a:solidFill>
              </a:rPr>
              <a:t>ministry of our adoration</a:t>
            </a:r>
            <a:endParaRPr lang="en-US" sz="4400" baseline="30000" dirty="0">
              <a:solidFill>
                <a:schemeClr val="bg1"/>
              </a:solidFill>
            </a:endParaRPr>
          </a:p>
        </p:txBody>
      </p:sp>
      <p:sp>
        <p:nvSpPr>
          <p:cNvPr id="8" name="TextBox 7"/>
          <p:cNvSpPr txBox="1"/>
          <p:nvPr/>
        </p:nvSpPr>
        <p:spPr>
          <a:xfrm>
            <a:off x="228600" y="1143000"/>
            <a:ext cx="8686800" cy="646331"/>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The Savior is to be exalted </a:t>
            </a:r>
            <a:r>
              <a:rPr lang="en-US" sz="3600" baseline="30000" dirty="0" smtClean="0">
                <a:solidFill>
                  <a:schemeClr val="bg1"/>
                </a:solidFill>
              </a:rPr>
              <a:t>(2:28, 38)</a:t>
            </a:r>
          </a:p>
        </p:txBody>
      </p:sp>
    </p:spTree>
    <p:extLst>
      <p:ext uri="{BB962C8B-B14F-4D97-AF65-F5344CB8AC3E}">
        <p14:creationId xmlns:p14="http://schemas.microsoft.com/office/powerpoint/2010/main" val="98402193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32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Augustus </a:t>
            </a:r>
            <a:r>
              <a:rPr lang="en-US" sz="4800" dirty="0" err="1" smtClean="0">
                <a:solidFill>
                  <a:schemeClr val="bg1"/>
                </a:solidFill>
              </a:rPr>
              <a:t>Toplady</a:t>
            </a:r>
            <a:endParaRPr lang="en-US" sz="4800" dirty="0">
              <a:solidFill>
                <a:schemeClr val="bg1"/>
              </a:solidFill>
            </a:endParaRPr>
          </a:p>
        </p:txBody>
      </p:sp>
      <p:sp>
        <p:nvSpPr>
          <p:cNvPr id="8" name="TextBox 7"/>
          <p:cNvSpPr txBox="1"/>
          <p:nvPr/>
        </p:nvSpPr>
        <p:spPr>
          <a:xfrm>
            <a:off x="228600" y="1143000"/>
            <a:ext cx="8686800" cy="3970318"/>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“Upon a review of the past year, I desire to confess that my unfaithfulness has been exceedingly great; my sins still greater; God mercies greater than both. My short-comings and </a:t>
            </a:r>
            <a:r>
              <a:rPr lang="en-US" sz="3600" i="1" dirty="0" err="1">
                <a:solidFill>
                  <a:schemeClr val="bg1"/>
                </a:solidFill>
              </a:rPr>
              <a:t>mis</a:t>
            </a:r>
            <a:r>
              <a:rPr lang="en-US" sz="3600" i="1" dirty="0">
                <a:solidFill>
                  <a:schemeClr val="bg1"/>
                </a:solidFill>
              </a:rPr>
              <a:t>-doings, my unbelief and want of love would sink me into the lowest hell, was not Jesus my Righteousness and my Redeemer.”</a:t>
            </a:r>
            <a:r>
              <a:rPr lang="en-US" sz="3600" dirty="0">
                <a:solidFill>
                  <a:schemeClr val="bg1"/>
                </a:solidFill>
              </a:rPr>
              <a:t> </a:t>
            </a:r>
            <a:endParaRPr lang="en-US" sz="3600" dirty="0" smtClean="0">
              <a:solidFill>
                <a:schemeClr val="bg1"/>
              </a:solidFill>
            </a:endParaRPr>
          </a:p>
        </p:txBody>
      </p:sp>
    </p:spTree>
    <p:extLst>
      <p:ext uri="{BB962C8B-B14F-4D97-AF65-F5344CB8AC3E}">
        <p14:creationId xmlns:p14="http://schemas.microsoft.com/office/powerpoint/2010/main" val="362557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III. </a:t>
            </a:r>
            <a:r>
              <a:rPr lang="en-US" sz="4400" dirty="0" smtClean="0">
                <a:solidFill>
                  <a:schemeClr val="bg1"/>
                </a:solidFill>
              </a:rPr>
              <a:t>The </a:t>
            </a:r>
            <a:r>
              <a:rPr lang="en-US" sz="4400" dirty="0" smtClean="0">
                <a:solidFill>
                  <a:schemeClr val="bg1"/>
                </a:solidFill>
              </a:rPr>
              <a:t>ministry of our adoration</a:t>
            </a:r>
            <a:endParaRPr lang="en-US" sz="4400" baseline="30000" dirty="0">
              <a:solidFill>
                <a:schemeClr val="bg1"/>
              </a:solidFill>
            </a:endParaRPr>
          </a:p>
        </p:txBody>
      </p:sp>
      <p:sp>
        <p:nvSpPr>
          <p:cNvPr id="8" name="TextBox 7"/>
          <p:cNvSpPr txBox="1"/>
          <p:nvPr/>
        </p:nvSpPr>
        <p:spPr>
          <a:xfrm>
            <a:off x="228600" y="1143000"/>
            <a:ext cx="8686800" cy="1754326"/>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The Savior is to be </a:t>
            </a:r>
            <a:r>
              <a:rPr lang="en-US" sz="3600" u="sng" dirty="0" smtClean="0">
                <a:solidFill>
                  <a:schemeClr val="bg1"/>
                </a:solidFill>
              </a:rPr>
              <a:t>exalted</a:t>
            </a:r>
            <a:r>
              <a:rPr lang="en-US" sz="3600" dirty="0" smtClean="0">
                <a:solidFill>
                  <a:schemeClr val="bg1"/>
                </a:solidFill>
              </a:rPr>
              <a:t> </a:t>
            </a:r>
            <a:r>
              <a:rPr lang="en-US" sz="3600" baseline="30000" dirty="0" smtClean="0">
                <a:solidFill>
                  <a:schemeClr val="bg1"/>
                </a:solidFill>
              </a:rPr>
              <a:t>(2:28, 38)</a:t>
            </a:r>
          </a:p>
          <a:p>
            <a:pPr marL="742950" lvl="0" indent="-742950" algn="just">
              <a:buAutoNum type="alphaUcPeriod"/>
            </a:pPr>
            <a:r>
              <a:rPr lang="en-US" sz="3600" dirty="0" smtClean="0">
                <a:solidFill>
                  <a:schemeClr val="bg1"/>
                </a:solidFill>
              </a:rPr>
              <a:t>The saints are to be </a:t>
            </a:r>
            <a:r>
              <a:rPr lang="en-US" sz="3600" u="sng" dirty="0" smtClean="0">
                <a:solidFill>
                  <a:schemeClr val="bg1"/>
                </a:solidFill>
              </a:rPr>
              <a:t>edified</a:t>
            </a:r>
            <a:r>
              <a:rPr lang="en-US" sz="3600" dirty="0" smtClean="0">
                <a:solidFill>
                  <a:schemeClr val="bg1"/>
                </a:solidFill>
              </a:rPr>
              <a:t> </a:t>
            </a:r>
            <a:r>
              <a:rPr lang="en-US" sz="3600" baseline="30000" dirty="0" smtClean="0">
                <a:solidFill>
                  <a:schemeClr val="bg1"/>
                </a:solidFill>
              </a:rPr>
              <a:t>(2:33)</a:t>
            </a:r>
          </a:p>
          <a:p>
            <a:pPr marL="742950" indent="-742950" algn="just">
              <a:buFontTx/>
              <a:buAutoNum type="alphaUcPeriod"/>
            </a:pPr>
            <a:r>
              <a:rPr lang="en-US" sz="3600" dirty="0" smtClean="0">
                <a:solidFill>
                  <a:schemeClr val="bg1"/>
                </a:solidFill>
              </a:rPr>
              <a:t>The sinners are </a:t>
            </a:r>
            <a:r>
              <a:rPr lang="en-US" sz="3600" u="sng" dirty="0" smtClean="0">
                <a:solidFill>
                  <a:schemeClr val="bg1"/>
                </a:solidFill>
              </a:rPr>
              <a:t>evangelized</a:t>
            </a:r>
            <a:r>
              <a:rPr lang="en-US" sz="3600" dirty="0" smtClean="0">
                <a:solidFill>
                  <a:schemeClr val="bg1"/>
                </a:solidFill>
              </a:rPr>
              <a:t> </a:t>
            </a:r>
            <a:r>
              <a:rPr lang="en-US" sz="3600" baseline="30000" dirty="0" smtClean="0">
                <a:solidFill>
                  <a:schemeClr val="bg1"/>
                </a:solidFill>
              </a:rPr>
              <a:t>(2:38)</a:t>
            </a:r>
            <a:endParaRPr lang="en-US" sz="3600" baseline="30000" dirty="0">
              <a:solidFill>
                <a:schemeClr val="bg1"/>
              </a:solidFill>
            </a:endParaRPr>
          </a:p>
        </p:txBody>
      </p:sp>
    </p:spTree>
    <p:extLst>
      <p:ext uri="{BB962C8B-B14F-4D97-AF65-F5344CB8AC3E}">
        <p14:creationId xmlns:p14="http://schemas.microsoft.com/office/powerpoint/2010/main" val="262465638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25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J.C. Ryle</a:t>
            </a:r>
            <a:endParaRPr lang="en-US" sz="4800" dirty="0">
              <a:solidFill>
                <a:schemeClr val="bg1"/>
              </a:solidFill>
            </a:endParaRPr>
          </a:p>
        </p:txBody>
      </p:sp>
      <p:sp>
        <p:nvSpPr>
          <p:cNvPr id="8" name="TextBox 7"/>
          <p:cNvSpPr txBox="1"/>
          <p:nvPr/>
        </p:nvSpPr>
        <p:spPr>
          <a:xfrm>
            <a:off x="228600" y="1143000"/>
            <a:ext cx="8686800" cy="5078313"/>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“Right reception of the Lord’s Supper has a sanctifying effect on the soul. The bread and wine remind us how great is our debt of gratitude to our Lord, and how thoroughly we are bound to live for Him who died for our sins. They seem to say to us, “Remember what Christ has done for you, and ask yourself whether there is anything too great to do for Him.”</a:t>
            </a:r>
            <a:r>
              <a:rPr lang="en-US" sz="3600" dirty="0">
                <a:solidFill>
                  <a:schemeClr val="bg1"/>
                </a:solidFill>
              </a:rPr>
              <a:t> </a:t>
            </a:r>
            <a:endParaRPr lang="en-US" sz="3600" dirty="0" smtClean="0">
              <a:solidFill>
                <a:schemeClr val="bg1"/>
              </a:solidFill>
            </a:endParaRPr>
          </a:p>
        </p:txBody>
      </p:sp>
    </p:spTree>
    <p:extLst>
      <p:ext uri="{BB962C8B-B14F-4D97-AF65-F5344CB8AC3E}">
        <p14:creationId xmlns:p14="http://schemas.microsoft.com/office/powerpoint/2010/main" val="3306881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a:solidFill>
                  <a:schemeClr val="bg1"/>
                </a:solidFill>
              </a:rPr>
              <a:t>Richard Baxter </a:t>
            </a:r>
            <a:endParaRPr lang="en-US" sz="4800" dirty="0">
              <a:solidFill>
                <a:schemeClr val="bg1"/>
              </a:solidFill>
            </a:endParaRPr>
          </a:p>
        </p:txBody>
      </p:sp>
      <p:sp>
        <p:nvSpPr>
          <p:cNvPr id="8" name="TextBox 7"/>
          <p:cNvSpPr txBox="1"/>
          <p:nvPr/>
        </p:nvSpPr>
        <p:spPr>
          <a:xfrm>
            <a:off x="228600" y="1143000"/>
            <a:ext cx="8686800" cy="2123658"/>
          </a:xfrm>
          <a:prstGeom prst="rect">
            <a:avLst/>
          </a:prstGeom>
          <a:solidFill>
            <a:schemeClr val="tx2">
              <a:lumMod val="50000"/>
              <a:alpha val="50000"/>
            </a:schemeClr>
          </a:solidFill>
        </p:spPr>
        <p:txBody>
          <a:bodyPr wrap="square" rtlCol="0">
            <a:spAutoFit/>
          </a:bodyPr>
          <a:lstStyle/>
          <a:p>
            <a:pPr algn="ctr"/>
            <a:r>
              <a:rPr lang="en-US" sz="4400" i="1" dirty="0">
                <a:solidFill>
                  <a:schemeClr val="bg1"/>
                </a:solidFill>
              </a:rPr>
              <a:t>“I preached as never </a:t>
            </a:r>
            <a:r>
              <a:rPr lang="en-US" sz="4400" i="1" dirty="0" smtClean="0">
                <a:solidFill>
                  <a:schemeClr val="bg1"/>
                </a:solidFill>
              </a:rPr>
              <a:t>sure</a:t>
            </a:r>
          </a:p>
          <a:p>
            <a:pPr algn="ctr"/>
            <a:r>
              <a:rPr lang="en-US" sz="4400" i="1" dirty="0" smtClean="0">
                <a:solidFill>
                  <a:schemeClr val="bg1"/>
                </a:solidFill>
              </a:rPr>
              <a:t>to </a:t>
            </a:r>
            <a:r>
              <a:rPr lang="en-US" sz="4400" i="1" dirty="0">
                <a:solidFill>
                  <a:schemeClr val="bg1"/>
                </a:solidFill>
              </a:rPr>
              <a:t>preach </a:t>
            </a:r>
            <a:r>
              <a:rPr lang="en-US" sz="4400" i="1" dirty="0" smtClean="0">
                <a:solidFill>
                  <a:schemeClr val="bg1"/>
                </a:solidFill>
              </a:rPr>
              <a:t>again,</a:t>
            </a:r>
          </a:p>
          <a:p>
            <a:pPr algn="ctr"/>
            <a:r>
              <a:rPr lang="en-US" sz="4400" i="1" dirty="0" smtClean="0">
                <a:solidFill>
                  <a:schemeClr val="bg1"/>
                </a:solidFill>
              </a:rPr>
              <a:t>and </a:t>
            </a:r>
            <a:r>
              <a:rPr lang="en-US" sz="4400" i="1" dirty="0">
                <a:solidFill>
                  <a:schemeClr val="bg1"/>
                </a:solidFill>
              </a:rPr>
              <a:t>as a dying man to dying men.”</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606588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25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2308324"/>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t>
            </a:r>
            <a:r>
              <a:rPr lang="en-US" sz="4800" b="1" dirty="0" smtClean="0">
                <a:solidFill>
                  <a:schemeClr val="bg1"/>
                </a:solidFill>
                <a:latin typeface="Maiandra GD" panose="020E0502030308020204" pitchFamily="34" charset="0"/>
              </a:rPr>
              <a:t>Adored</a:t>
            </a:r>
            <a:endParaRPr lang="en-US" sz="4800" b="1" dirty="0" smtClean="0">
              <a:solidFill>
                <a:schemeClr val="bg1"/>
              </a:solidFill>
              <a:latin typeface="Maiandra GD" panose="020E0502030308020204" pitchFamily="34" charset="0"/>
            </a:endParaRPr>
          </a:p>
          <a:p>
            <a:pPr algn="ctr"/>
            <a:r>
              <a:rPr lang="en-US" sz="4800" b="1" dirty="0" smtClean="0">
                <a:solidFill>
                  <a:schemeClr val="bg1"/>
                </a:solidFill>
                <a:latin typeface="Maiandra GD" panose="020E0502030308020204" pitchFamily="34" charset="0"/>
              </a:rPr>
              <a:t>Luke </a:t>
            </a:r>
            <a:r>
              <a:rPr lang="en-US" sz="4800" b="1" dirty="0" smtClean="0">
                <a:solidFill>
                  <a:schemeClr val="bg1"/>
                </a:solidFill>
                <a:latin typeface="Maiandra GD" panose="020E0502030308020204" pitchFamily="34" charset="0"/>
              </a:rPr>
              <a:t>2:21-38</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4210968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559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t>
            </a:r>
            <a:r>
              <a:rPr lang="en-US" sz="4400" dirty="0" smtClean="0">
                <a:solidFill>
                  <a:schemeClr val="bg1"/>
                </a:solidFill>
              </a:rPr>
              <a:t>motivation of our adoration</a:t>
            </a:r>
            <a:endParaRPr lang="en-US" sz="4400" baseline="30000" dirty="0">
              <a:solidFill>
                <a:schemeClr val="bg1"/>
              </a:solidFill>
            </a:endParaRPr>
          </a:p>
        </p:txBody>
      </p:sp>
      <p:sp>
        <p:nvSpPr>
          <p:cNvPr id="8" name="TextBox 7"/>
          <p:cNvSpPr txBox="1"/>
          <p:nvPr/>
        </p:nvSpPr>
        <p:spPr>
          <a:xfrm>
            <a:off x="228600" y="1143000"/>
            <a:ext cx="8686800" cy="1200329"/>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Simeon </a:t>
            </a:r>
            <a:r>
              <a:rPr lang="en-US" sz="3600" dirty="0">
                <a:solidFill>
                  <a:schemeClr val="bg1"/>
                </a:solidFill>
              </a:rPr>
              <a:t>was motivated to adoration because of Who appeared </a:t>
            </a:r>
            <a:r>
              <a:rPr lang="en-US" sz="3600" baseline="30000" dirty="0">
                <a:solidFill>
                  <a:schemeClr val="bg1"/>
                </a:solidFill>
              </a:rPr>
              <a:t>(2:25-30</a:t>
            </a:r>
            <a:r>
              <a:rPr lang="en-US" sz="3600" baseline="30000" dirty="0" smtClean="0">
                <a:solidFill>
                  <a:schemeClr val="bg1"/>
                </a:solidFill>
              </a:rPr>
              <a:t>)</a:t>
            </a:r>
            <a:endParaRPr lang="en-US" sz="3600" dirty="0" smtClean="0">
              <a:solidFill>
                <a:schemeClr val="bg1"/>
              </a:solidFill>
            </a:endParaRPr>
          </a:p>
        </p:txBody>
      </p:sp>
    </p:spTree>
    <p:extLst>
      <p:ext uri="{BB962C8B-B14F-4D97-AF65-F5344CB8AC3E}">
        <p14:creationId xmlns:p14="http://schemas.microsoft.com/office/powerpoint/2010/main" val="33107637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Who is Jesus?</a:t>
            </a:r>
            <a:endParaRPr lang="en-US" sz="4800" dirty="0">
              <a:solidFill>
                <a:schemeClr val="bg1"/>
              </a:solidFill>
            </a:endParaRPr>
          </a:p>
        </p:txBody>
      </p:sp>
      <p:sp>
        <p:nvSpPr>
          <p:cNvPr id="8" name="TextBox 7"/>
          <p:cNvSpPr txBox="1"/>
          <p:nvPr/>
        </p:nvSpPr>
        <p:spPr>
          <a:xfrm>
            <a:off x="228600" y="1143000"/>
            <a:ext cx="8686800" cy="5016758"/>
          </a:xfrm>
          <a:prstGeom prst="rect">
            <a:avLst/>
          </a:prstGeom>
          <a:solidFill>
            <a:schemeClr val="tx2">
              <a:lumMod val="50000"/>
              <a:alpha val="50000"/>
            </a:schemeClr>
          </a:solidFill>
        </p:spPr>
        <p:txBody>
          <a:bodyPr wrap="square" rtlCol="0">
            <a:spAutoFit/>
          </a:bodyPr>
          <a:lstStyle/>
          <a:p>
            <a:pPr algn="just"/>
            <a:r>
              <a:rPr lang="en-US" sz="3200" dirty="0" smtClean="0">
                <a:solidFill>
                  <a:schemeClr val="bg1"/>
                </a:solidFill>
              </a:rPr>
              <a:t>He was </a:t>
            </a:r>
            <a:r>
              <a:rPr lang="en-US" sz="3200" dirty="0">
                <a:solidFill>
                  <a:schemeClr val="bg1"/>
                </a:solidFill>
              </a:rPr>
              <a:t>and is:</a:t>
            </a:r>
          </a:p>
          <a:p>
            <a:pPr marL="457200" indent="-457200" algn="just">
              <a:buFont typeface="Wingdings" panose="05000000000000000000" pitchFamily="2" charset="2"/>
              <a:buChar char="§"/>
            </a:pPr>
            <a:r>
              <a:rPr lang="en-US" sz="3200" dirty="0" smtClean="0">
                <a:solidFill>
                  <a:schemeClr val="bg1"/>
                </a:solidFill>
              </a:rPr>
              <a:t>Jesus </a:t>
            </a:r>
            <a:r>
              <a:rPr lang="en-US" sz="3200" dirty="0">
                <a:solidFill>
                  <a:schemeClr val="bg1"/>
                </a:solidFill>
              </a:rPr>
              <a:t>is God in human </a:t>
            </a:r>
            <a:r>
              <a:rPr lang="en-US" sz="3200" dirty="0" smtClean="0">
                <a:solidFill>
                  <a:schemeClr val="bg1"/>
                </a:solidFill>
              </a:rPr>
              <a:t>flesh. </a:t>
            </a:r>
            <a:r>
              <a:rPr lang="en-US" sz="3200" dirty="0">
                <a:solidFill>
                  <a:schemeClr val="bg1"/>
                </a:solidFill>
              </a:rPr>
              <a:t>(John 1:1, 14; and Philippians 2:5-8</a:t>
            </a:r>
            <a:r>
              <a:rPr lang="en-US" sz="3200" dirty="0" smtClean="0">
                <a:solidFill>
                  <a:schemeClr val="bg1"/>
                </a:solidFill>
              </a:rPr>
              <a:t>).</a:t>
            </a:r>
          </a:p>
          <a:p>
            <a:pPr marL="457200" indent="-457200" algn="just">
              <a:buFont typeface="Wingdings" panose="05000000000000000000" pitchFamily="2" charset="2"/>
              <a:buChar char="§"/>
            </a:pPr>
            <a:r>
              <a:rPr lang="en-US" sz="3200" dirty="0" smtClean="0">
                <a:solidFill>
                  <a:schemeClr val="bg1"/>
                </a:solidFill>
              </a:rPr>
              <a:t>Jesus </a:t>
            </a:r>
            <a:r>
              <a:rPr lang="en-US" sz="3200" dirty="0">
                <a:solidFill>
                  <a:schemeClr val="bg1"/>
                </a:solidFill>
              </a:rPr>
              <a:t>is the Lamb of God, </a:t>
            </a:r>
            <a:r>
              <a:rPr lang="en-US" sz="3200" dirty="0" smtClean="0">
                <a:solidFill>
                  <a:schemeClr val="bg1"/>
                </a:solidFill>
              </a:rPr>
              <a:t>who </a:t>
            </a:r>
            <a:r>
              <a:rPr lang="en-US" sz="3200" dirty="0">
                <a:solidFill>
                  <a:schemeClr val="bg1"/>
                </a:solidFill>
              </a:rPr>
              <a:t>was foreknown before the foundations of the world to be the </a:t>
            </a:r>
            <a:r>
              <a:rPr lang="en-US" sz="3200" dirty="0" smtClean="0">
                <a:solidFill>
                  <a:schemeClr val="bg1"/>
                </a:solidFill>
              </a:rPr>
              <a:t>one </a:t>
            </a:r>
            <a:r>
              <a:rPr lang="en-US" sz="3200" dirty="0">
                <a:solidFill>
                  <a:schemeClr val="bg1"/>
                </a:solidFill>
              </a:rPr>
              <a:t>slain for the sins of His </a:t>
            </a:r>
            <a:r>
              <a:rPr lang="en-US" sz="3200" dirty="0" smtClean="0">
                <a:solidFill>
                  <a:schemeClr val="bg1"/>
                </a:solidFill>
              </a:rPr>
              <a:t>people. (</a:t>
            </a:r>
            <a:r>
              <a:rPr lang="en-US" sz="3200" dirty="0">
                <a:solidFill>
                  <a:schemeClr val="bg1"/>
                </a:solidFill>
              </a:rPr>
              <a:t>1 Peter 1:18-20  and Revelation </a:t>
            </a:r>
            <a:r>
              <a:rPr lang="en-US" sz="3200" dirty="0" smtClean="0">
                <a:solidFill>
                  <a:schemeClr val="bg1"/>
                </a:solidFill>
              </a:rPr>
              <a:t>13:8)</a:t>
            </a:r>
          </a:p>
          <a:p>
            <a:pPr marL="457200" indent="-457200" algn="just">
              <a:buFont typeface="Wingdings" panose="05000000000000000000" pitchFamily="2" charset="2"/>
              <a:buChar char="§"/>
            </a:pPr>
            <a:r>
              <a:rPr lang="en-US" sz="3200" dirty="0" smtClean="0">
                <a:solidFill>
                  <a:schemeClr val="bg1"/>
                </a:solidFill>
              </a:rPr>
              <a:t>Jesus is </a:t>
            </a:r>
            <a:r>
              <a:rPr lang="en-US" sz="3200" dirty="0">
                <a:solidFill>
                  <a:schemeClr val="bg1"/>
                </a:solidFill>
              </a:rPr>
              <a:t>the only Savior for sinners and the only way to God</a:t>
            </a:r>
            <a:r>
              <a:rPr lang="en-US" sz="3200" dirty="0" smtClean="0">
                <a:solidFill>
                  <a:schemeClr val="bg1"/>
                </a:solidFill>
              </a:rPr>
              <a:t>. (</a:t>
            </a:r>
            <a:r>
              <a:rPr lang="en-US" sz="3200" dirty="0">
                <a:solidFill>
                  <a:schemeClr val="bg1"/>
                </a:solidFill>
              </a:rPr>
              <a:t>Acts 4:12; John 3:36, John 14:6, and 1 John </a:t>
            </a:r>
            <a:r>
              <a:rPr lang="en-US" sz="3200" dirty="0" smtClean="0">
                <a:solidFill>
                  <a:schemeClr val="bg1"/>
                </a:solidFill>
              </a:rPr>
              <a:t>5:12)</a:t>
            </a:r>
            <a:endParaRPr lang="en-US" sz="3200" dirty="0">
              <a:solidFill>
                <a:schemeClr val="bg1"/>
              </a:solidFill>
            </a:endParaRPr>
          </a:p>
        </p:txBody>
      </p:sp>
    </p:spTree>
    <p:extLst>
      <p:ext uri="{BB962C8B-B14F-4D97-AF65-F5344CB8AC3E}">
        <p14:creationId xmlns:p14="http://schemas.microsoft.com/office/powerpoint/2010/main" val="3985776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25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750"/>
                                        <p:tgtEl>
                                          <p:spTgt spid="8">
                                            <p:txEl>
                                              <p:pRg st="1" end="1"/>
                                            </p:txEl>
                                          </p:spTgt>
                                        </p:tgtEl>
                                      </p:cBhvr>
                                    </p:animEffect>
                                  </p:childTnLst>
                                </p:cTn>
                              </p:par>
                            </p:childTnLst>
                          </p:cTn>
                        </p:par>
                        <p:par>
                          <p:cTn id="15" fill="hold">
                            <p:stCondLst>
                              <p:cond delay="2250"/>
                            </p:stCondLst>
                            <p:childTnLst>
                              <p:par>
                                <p:cTn id="16" presetID="10" presetClass="entr" presetSubtype="0" fill="hold" grpId="0" nodeType="afterEffect">
                                  <p:stCondLst>
                                    <p:cond delay="325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750"/>
                                        <p:tgtEl>
                                          <p:spTgt spid="8">
                                            <p:txEl>
                                              <p:pRg st="2" end="2"/>
                                            </p:txEl>
                                          </p:spTgt>
                                        </p:tgtEl>
                                      </p:cBhvr>
                                    </p:animEffect>
                                  </p:childTnLst>
                                </p:cTn>
                              </p:par>
                            </p:childTnLst>
                          </p:cTn>
                        </p:par>
                        <p:par>
                          <p:cTn id="19" fill="hold">
                            <p:stCondLst>
                              <p:cond delay="7250"/>
                            </p:stCondLst>
                            <p:childTnLst>
                              <p:par>
                                <p:cTn id="20" presetID="10" presetClass="entr" presetSubtype="0" fill="hold" grpId="0" nodeType="afterEffect">
                                  <p:stCondLst>
                                    <p:cond delay="425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t>
            </a:r>
            <a:r>
              <a:rPr lang="en-US" sz="4400" dirty="0" smtClean="0">
                <a:solidFill>
                  <a:schemeClr val="bg1"/>
                </a:solidFill>
              </a:rPr>
              <a:t>motivation of our adoration</a:t>
            </a:r>
            <a:endParaRPr lang="en-US" sz="4400" baseline="30000" dirty="0">
              <a:solidFill>
                <a:schemeClr val="bg1"/>
              </a:solidFill>
            </a:endParaRPr>
          </a:p>
        </p:txBody>
      </p:sp>
      <p:sp>
        <p:nvSpPr>
          <p:cNvPr id="8" name="TextBox 7"/>
          <p:cNvSpPr txBox="1"/>
          <p:nvPr/>
        </p:nvSpPr>
        <p:spPr>
          <a:xfrm>
            <a:off x="228600" y="1143000"/>
            <a:ext cx="8686800" cy="2308324"/>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Simeon </a:t>
            </a:r>
            <a:r>
              <a:rPr lang="en-US" sz="3600" dirty="0">
                <a:solidFill>
                  <a:schemeClr val="bg1"/>
                </a:solidFill>
              </a:rPr>
              <a:t>was motivated to adoration because of Who appeared </a:t>
            </a:r>
            <a:r>
              <a:rPr lang="en-US" sz="3600" baseline="30000" dirty="0">
                <a:solidFill>
                  <a:schemeClr val="bg1"/>
                </a:solidFill>
              </a:rPr>
              <a:t>(2:25-30</a:t>
            </a:r>
            <a:r>
              <a:rPr lang="en-US" sz="3600" baseline="30000" dirty="0" smtClean="0">
                <a:solidFill>
                  <a:schemeClr val="bg1"/>
                </a:solidFill>
              </a:rPr>
              <a:t>)</a:t>
            </a:r>
            <a:endParaRPr lang="en-US" sz="3600" dirty="0" smtClean="0">
              <a:solidFill>
                <a:schemeClr val="bg1"/>
              </a:solidFill>
            </a:endParaRPr>
          </a:p>
          <a:p>
            <a:pPr marL="742950" indent="-742950" algn="just">
              <a:buFontTx/>
              <a:buAutoNum type="alphaUcPeriod"/>
            </a:pPr>
            <a:r>
              <a:rPr lang="en-US" sz="3600" dirty="0">
                <a:solidFill>
                  <a:schemeClr val="bg1"/>
                </a:solidFill>
              </a:rPr>
              <a:t>Simeon was motivated to adoration because of WHY He arrived </a:t>
            </a:r>
            <a:r>
              <a:rPr lang="en-US" sz="3600" baseline="30000" dirty="0">
                <a:solidFill>
                  <a:schemeClr val="bg1"/>
                </a:solidFill>
              </a:rPr>
              <a:t>(2:29-32</a:t>
            </a:r>
            <a:r>
              <a:rPr lang="en-US" sz="3600" baseline="30000" dirty="0" smtClean="0">
                <a:solidFill>
                  <a:schemeClr val="bg1"/>
                </a:solidFill>
              </a:rPr>
              <a:t>)</a:t>
            </a:r>
            <a:endParaRPr lang="en-US" sz="3600" baseline="30000" dirty="0">
              <a:solidFill>
                <a:schemeClr val="bg1"/>
              </a:solidFill>
            </a:endParaRPr>
          </a:p>
        </p:txBody>
      </p:sp>
    </p:spTree>
    <p:extLst>
      <p:ext uri="{BB962C8B-B14F-4D97-AF65-F5344CB8AC3E}">
        <p14:creationId xmlns:p14="http://schemas.microsoft.com/office/powerpoint/2010/main" val="397776583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50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D. Martyn Lloyd-Jones</a:t>
            </a:r>
            <a:endParaRPr lang="en-US" sz="4800" dirty="0">
              <a:solidFill>
                <a:schemeClr val="bg1"/>
              </a:solidFill>
            </a:endParaRPr>
          </a:p>
        </p:txBody>
      </p:sp>
      <p:sp>
        <p:nvSpPr>
          <p:cNvPr id="8" name="TextBox 7"/>
          <p:cNvSpPr txBox="1"/>
          <p:nvPr/>
        </p:nvSpPr>
        <p:spPr>
          <a:xfrm>
            <a:off x="228600" y="1143000"/>
            <a:ext cx="8686800" cy="3046988"/>
          </a:xfrm>
          <a:prstGeom prst="rect">
            <a:avLst/>
          </a:prstGeom>
          <a:solidFill>
            <a:schemeClr val="tx2">
              <a:lumMod val="50000"/>
              <a:alpha val="50000"/>
            </a:schemeClr>
          </a:solidFill>
        </p:spPr>
        <p:txBody>
          <a:bodyPr wrap="square" rtlCol="0">
            <a:spAutoFit/>
          </a:bodyPr>
          <a:lstStyle/>
          <a:p>
            <a:pPr algn="ctr"/>
            <a:r>
              <a:rPr lang="en-US" sz="4800" i="1" dirty="0">
                <a:solidFill>
                  <a:schemeClr val="bg1"/>
                </a:solidFill>
              </a:rPr>
              <a:t>“The people who have appreciated the love of God most have always been those who have realized their sinfulness most.”</a:t>
            </a:r>
            <a:r>
              <a:rPr lang="en-US" sz="4800" dirty="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35216578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Isaiah 53:4-6</a:t>
            </a:r>
            <a:endParaRPr lang="en-US" sz="4800" dirty="0">
              <a:solidFill>
                <a:schemeClr val="bg1"/>
              </a:solidFill>
            </a:endParaRPr>
          </a:p>
        </p:txBody>
      </p:sp>
      <p:sp>
        <p:nvSpPr>
          <p:cNvPr id="8" name="TextBox 7"/>
          <p:cNvSpPr txBox="1"/>
          <p:nvPr/>
        </p:nvSpPr>
        <p:spPr>
          <a:xfrm>
            <a:off x="228600" y="1143000"/>
            <a:ext cx="8686800" cy="5478423"/>
          </a:xfrm>
          <a:prstGeom prst="rect">
            <a:avLst/>
          </a:prstGeom>
          <a:solidFill>
            <a:schemeClr val="tx2">
              <a:lumMod val="50000"/>
              <a:alpha val="50000"/>
            </a:schemeClr>
          </a:solidFill>
        </p:spPr>
        <p:txBody>
          <a:bodyPr wrap="square" rtlCol="0">
            <a:spAutoFit/>
          </a:bodyPr>
          <a:lstStyle/>
          <a:p>
            <a:pPr algn="just"/>
            <a:r>
              <a:rPr lang="en-US" sz="3500" i="1" dirty="0">
                <a:solidFill>
                  <a:schemeClr val="bg1"/>
                </a:solidFill>
              </a:rPr>
              <a:t>“4 Surely our griefs He Himself bore, And our sorrows He carried; Yet we ourselves esteemed Him stricken, Smitten of God, and afflicted. 5 But He was pierced through for our transgressions, He was crushed for our iniquities; The chastening for our well-being fell upon Him, And by His scourging we are healed. 6 All of us like sheep have gone astray, Each of us has turned to his own way; But the Lord has caused the iniquity of us all To fall on Him.” </a:t>
            </a:r>
            <a:endParaRPr lang="en-US" sz="3500" dirty="0">
              <a:solidFill>
                <a:schemeClr val="bg1"/>
              </a:solidFill>
            </a:endParaRPr>
          </a:p>
        </p:txBody>
      </p:sp>
    </p:spTree>
    <p:extLst>
      <p:ext uri="{BB962C8B-B14F-4D97-AF65-F5344CB8AC3E}">
        <p14:creationId xmlns:p14="http://schemas.microsoft.com/office/powerpoint/2010/main" val="4012273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t>
            </a:r>
            <a:r>
              <a:rPr lang="en-US" sz="4400" dirty="0" smtClean="0">
                <a:solidFill>
                  <a:schemeClr val="bg1"/>
                </a:solidFill>
              </a:rPr>
              <a:t>motivation of our adoration</a:t>
            </a:r>
            <a:endParaRPr lang="en-US" sz="4400" baseline="30000" dirty="0">
              <a:solidFill>
                <a:schemeClr val="bg1"/>
              </a:solidFill>
            </a:endParaRPr>
          </a:p>
        </p:txBody>
      </p:sp>
      <p:sp>
        <p:nvSpPr>
          <p:cNvPr id="8" name="TextBox 7"/>
          <p:cNvSpPr txBox="1"/>
          <p:nvPr/>
        </p:nvSpPr>
        <p:spPr>
          <a:xfrm>
            <a:off x="228600" y="1143000"/>
            <a:ext cx="8686800" cy="3046988"/>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200" dirty="0" smtClean="0">
                <a:solidFill>
                  <a:schemeClr val="bg1"/>
                </a:solidFill>
              </a:rPr>
              <a:t>Simeon </a:t>
            </a:r>
            <a:r>
              <a:rPr lang="en-US" sz="3200" dirty="0">
                <a:solidFill>
                  <a:schemeClr val="bg1"/>
                </a:solidFill>
              </a:rPr>
              <a:t>was motivated to adoration because of </a:t>
            </a:r>
            <a:r>
              <a:rPr lang="en-US" sz="3200" u="sng" dirty="0">
                <a:solidFill>
                  <a:schemeClr val="bg1"/>
                </a:solidFill>
              </a:rPr>
              <a:t>Who</a:t>
            </a:r>
            <a:r>
              <a:rPr lang="en-US" sz="3200" dirty="0">
                <a:solidFill>
                  <a:schemeClr val="bg1"/>
                </a:solidFill>
              </a:rPr>
              <a:t> </a:t>
            </a:r>
            <a:r>
              <a:rPr lang="en-US" sz="3200" u="sng" dirty="0">
                <a:solidFill>
                  <a:schemeClr val="bg1"/>
                </a:solidFill>
              </a:rPr>
              <a:t>appeared</a:t>
            </a:r>
            <a:r>
              <a:rPr lang="en-US" sz="3200" dirty="0">
                <a:solidFill>
                  <a:schemeClr val="bg1"/>
                </a:solidFill>
              </a:rPr>
              <a:t> </a:t>
            </a:r>
            <a:r>
              <a:rPr lang="en-US" sz="3200" baseline="30000" dirty="0">
                <a:solidFill>
                  <a:schemeClr val="bg1"/>
                </a:solidFill>
              </a:rPr>
              <a:t>(2:25-30</a:t>
            </a:r>
            <a:r>
              <a:rPr lang="en-US" sz="3200" baseline="30000" dirty="0" smtClean="0">
                <a:solidFill>
                  <a:schemeClr val="bg1"/>
                </a:solidFill>
              </a:rPr>
              <a:t>)</a:t>
            </a:r>
            <a:endParaRPr lang="en-US" sz="3200" dirty="0" smtClean="0">
              <a:solidFill>
                <a:schemeClr val="bg1"/>
              </a:solidFill>
            </a:endParaRPr>
          </a:p>
          <a:p>
            <a:pPr marL="742950" indent="-742950" algn="just">
              <a:buFontTx/>
              <a:buAutoNum type="alphaUcPeriod"/>
            </a:pPr>
            <a:r>
              <a:rPr lang="en-US" sz="3200" dirty="0">
                <a:solidFill>
                  <a:schemeClr val="bg1"/>
                </a:solidFill>
              </a:rPr>
              <a:t>Simeon was motivated to adoration because of </a:t>
            </a:r>
            <a:r>
              <a:rPr lang="en-US" sz="3200" u="sng" dirty="0">
                <a:solidFill>
                  <a:schemeClr val="bg1"/>
                </a:solidFill>
              </a:rPr>
              <a:t>WHY</a:t>
            </a:r>
            <a:r>
              <a:rPr lang="en-US" sz="3200" dirty="0">
                <a:solidFill>
                  <a:schemeClr val="bg1"/>
                </a:solidFill>
              </a:rPr>
              <a:t> He </a:t>
            </a:r>
            <a:r>
              <a:rPr lang="en-US" sz="3200" u="sng" dirty="0">
                <a:solidFill>
                  <a:schemeClr val="bg1"/>
                </a:solidFill>
              </a:rPr>
              <a:t>arrived</a:t>
            </a:r>
            <a:r>
              <a:rPr lang="en-US" sz="3200" dirty="0">
                <a:solidFill>
                  <a:schemeClr val="bg1"/>
                </a:solidFill>
              </a:rPr>
              <a:t> </a:t>
            </a:r>
            <a:r>
              <a:rPr lang="en-US" sz="3200" baseline="30000" dirty="0">
                <a:solidFill>
                  <a:schemeClr val="bg1"/>
                </a:solidFill>
              </a:rPr>
              <a:t>(2:29-32</a:t>
            </a:r>
            <a:r>
              <a:rPr lang="en-US" sz="3200" baseline="30000" dirty="0" smtClean="0">
                <a:solidFill>
                  <a:schemeClr val="bg1"/>
                </a:solidFill>
              </a:rPr>
              <a:t>)</a:t>
            </a:r>
          </a:p>
          <a:p>
            <a:pPr marL="742950" indent="-742950" algn="just">
              <a:buFontTx/>
              <a:buAutoNum type="alphaUcPeriod"/>
            </a:pPr>
            <a:r>
              <a:rPr lang="en-US" sz="3200" dirty="0">
                <a:solidFill>
                  <a:schemeClr val="bg1"/>
                </a:solidFill>
              </a:rPr>
              <a:t>Simeon was motivated to adoration because of </a:t>
            </a:r>
            <a:r>
              <a:rPr lang="en-US" sz="3200" u="sng" dirty="0" smtClean="0">
                <a:solidFill>
                  <a:schemeClr val="bg1"/>
                </a:solidFill>
              </a:rPr>
              <a:t>WHAT</a:t>
            </a:r>
            <a:r>
              <a:rPr lang="en-US" sz="3200" dirty="0" smtClean="0">
                <a:solidFill>
                  <a:schemeClr val="bg1"/>
                </a:solidFill>
              </a:rPr>
              <a:t> He </a:t>
            </a:r>
            <a:r>
              <a:rPr lang="en-US" sz="3200" dirty="0">
                <a:solidFill>
                  <a:schemeClr val="bg1"/>
                </a:solidFill>
              </a:rPr>
              <a:t>would </a:t>
            </a:r>
            <a:r>
              <a:rPr lang="en-US" sz="3200" u="sng" dirty="0">
                <a:solidFill>
                  <a:schemeClr val="bg1"/>
                </a:solidFill>
              </a:rPr>
              <a:t>accomplish</a:t>
            </a:r>
            <a:r>
              <a:rPr lang="en-US" sz="3200" dirty="0" smtClean="0">
                <a:solidFill>
                  <a:schemeClr val="bg1"/>
                </a:solidFill>
              </a:rPr>
              <a:t>. </a:t>
            </a:r>
            <a:r>
              <a:rPr lang="en-US" sz="3200" baseline="30000" dirty="0">
                <a:solidFill>
                  <a:schemeClr val="bg1"/>
                </a:solidFill>
              </a:rPr>
              <a:t>(</a:t>
            </a:r>
            <a:r>
              <a:rPr lang="en-US" sz="3200" baseline="30000" dirty="0" smtClean="0">
                <a:solidFill>
                  <a:schemeClr val="bg1"/>
                </a:solidFill>
              </a:rPr>
              <a:t>2:34-35)</a:t>
            </a:r>
            <a:endParaRPr lang="en-US" sz="3200" baseline="30000" dirty="0">
              <a:solidFill>
                <a:schemeClr val="bg1"/>
              </a:solidFill>
            </a:endParaRPr>
          </a:p>
        </p:txBody>
      </p:sp>
    </p:spTree>
    <p:extLst>
      <p:ext uri="{BB962C8B-B14F-4D97-AF65-F5344CB8AC3E}">
        <p14:creationId xmlns:p14="http://schemas.microsoft.com/office/powerpoint/2010/main" val="81091305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50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250"/>
                                        <p:tgtEl>
                                          <p:spTgt spid="8">
                                            <p:txEl>
                                              <p:pRg st="1" end="1"/>
                                            </p:txEl>
                                          </p:spTgt>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Psalm 118:22-25</a:t>
            </a:r>
            <a:endParaRPr lang="en-US" sz="4800" dirty="0">
              <a:solidFill>
                <a:schemeClr val="bg1"/>
              </a:solidFill>
            </a:endParaRPr>
          </a:p>
        </p:txBody>
      </p:sp>
      <p:sp>
        <p:nvSpPr>
          <p:cNvPr id="8" name="TextBox 7"/>
          <p:cNvSpPr txBox="1"/>
          <p:nvPr/>
        </p:nvSpPr>
        <p:spPr>
          <a:xfrm>
            <a:off x="228600" y="1143000"/>
            <a:ext cx="8686800" cy="3970318"/>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“22 The stone which the builders rejected Has become the chief corner stone. 23 This is the Lord's doing; It is marvelous in our eyes. 24 This is the day which the Lord has made; Let us rejoice and be glad in it. 25 O Lord, do save, we beseech You; O Lord, we beseech You, do send prosperity!” </a:t>
            </a:r>
            <a:endParaRPr lang="en-US" sz="3500" dirty="0">
              <a:solidFill>
                <a:schemeClr val="bg1"/>
              </a:solidFill>
            </a:endParaRPr>
          </a:p>
        </p:txBody>
      </p:sp>
    </p:spTree>
    <p:extLst>
      <p:ext uri="{BB962C8B-B14F-4D97-AF65-F5344CB8AC3E}">
        <p14:creationId xmlns:p14="http://schemas.microsoft.com/office/powerpoint/2010/main" val="2864384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17099</TotalTime>
  <Words>1106</Words>
  <Application>Microsoft Office PowerPoint</Application>
  <PresentationFormat>On-screen Show (4:3)</PresentationFormat>
  <Paragraphs>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622</cp:revision>
  <dcterms:created xsi:type="dcterms:W3CDTF">2013-08-08T16:28:40Z</dcterms:created>
  <dcterms:modified xsi:type="dcterms:W3CDTF">2016-12-31T20:58:11Z</dcterms:modified>
</cp:coreProperties>
</file>