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90" r:id="rId2"/>
    <p:sldId id="1409" r:id="rId3"/>
    <p:sldId id="1410" r:id="rId4"/>
    <p:sldId id="1411" r:id="rId5"/>
    <p:sldId id="1412" r:id="rId6"/>
    <p:sldId id="1414" r:id="rId7"/>
    <p:sldId id="1415" r:id="rId8"/>
    <p:sldId id="1425" r:id="rId9"/>
    <p:sldId id="1427" r:id="rId10"/>
    <p:sldId id="1428" r:id="rId11"/>
    <p:sldId id="1429" r:id="rId12"/>
    <p:sldId id="1430" r:id="rId13"/>
    <p:sldId id="1431" r:id="rId14"/>
    <p:sldId id="1426" r:id="rId15"/>
    <p:sldId id="1432" r:id="rId16"/>
    <p:sldId id="1420" r:id="rId17"/>
    <p:sldId id="1433" r:id="rId18"/>
    <p:sldId id="13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115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Announced</a:t>
            </a:r>
          </a:p>
          <a:p>
            <a:pPr algn="ctr"/>
            <a:r>
              <a:rPr lang="en-US" sz="4800" b="1" dirty="0" smtClean="0">
                <a:solidFill>
                  <a:schemeClr val="bg1"/>
                </a:solidFill>
                <a:latin typeface="Maiandra GD" panose="020E0502030308020204" pitchFamily="34" charset="0"/>
              </a:rPr>
              <a:t>Luke 1:26-38</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27816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152400"/>
            <a:ext cx="8686800" cy="2862322"/>
          </a:xfrm>
          <a:prstGeom prst="rect">
            <a:avLst/>
          </a:prstGeom>
          <a:solidFill>
            <a:schemeClr val="tx2">
              <a:lumMod val="50000"/>
              <a:alpha val="50000"/>
            </a:schemeClr>
          </a:solidFill>
        </p:spPr>
        <p:txBody>
          <a:bodyPr wrap="square" rtlCol="0">
            <a:spAutoFit/>
          </a:bodyPr>
          <a:lstStyle/>
          <a:p>
            <a:pPr algn="ctr"/>
            <a:r>
              <a:rPr lang="en-US" sz="3600" i="1" dirty="0" smtClean="0">
                <a:solidFill>
                  <a:schemeClr val="bg1"/>
                </a:solidFill>
              </a:rPr>
              <a:t>Galatians 4:4</a:t>
            </a:r>
          </a:p>
          <a:p>
            <a:pPr algn="ctr"/>
            <a:r>
              <a:rPr lang="en-US" sz="3600" i="1" dirty="0" smtClean="0">
                <a:solidFill>
                  <a:schemeClr val="bg1"/>
                </a:solidFill>
              </a:rPr>
              <a:t>“But </a:t>
            </a:r>
            <a:r>
              <a:rPr lang="en-US" sz="3600" i="1" dirty="0">
                <a:solidFill>
                  <a:schemeClr val="bg1"/>
                </a:solidFill>
              </a:rPr>
              <a:t>when the fullness of the time came, </a:t>
            </a:r>
            <a:endParaRPr lang="en-US" sz="3600" i="1" dirty="0" smtClean="0">
              <a:solidFill>
                <a:schemeClr val="bg1"/>
              </a:solidFill>
            </a:endParaRPr>
          </a:p>
          <a:p>
            <a:pPr algn="ctr"/>
            <a:r>
              <a:rPr lang="en-US" sz="3600" i="1" dirty="0" smtClean="0">
                <a:solidFill>
                  <a:schemeClr val="bg1"/>
                </a:solidFill>
              </a:rPr>
              <a:t>God </a:t>
            </a:r>
            <a:r>
              <a:rPr lang="en-US" sz="3600" i="1" dirty="0">
                <a:solidFill>
                  <a:schemeClr val="bg1"/>
                </a:solidFill>
              </a:rPr>
              <a:t>sent forth His Son, </a:t>
            </a:r>
            <a:endParaRPr lang="en-US" sz="3600" i="1" dirty="0" smtClean="0">
              <a:solidFill>
                <a:schemeClr val="bg1"/>
              </a:solidFill>
            </a:endParaRPr>
          </a:p>
          <a:p>
            <a:pPr algn="ctr"/>
            <a:r>
              <a:rPr lang="en-US" sz="3600" i="1" u="sng" dirty="0" smtClean="0">
                <a:solidFill>
                  <a:schemeClr val="bg1"/>
                </a:solidFill>
              </a:rPr>
              <a:t>born</a:t>
            </a:r>
            <a:r>
              <a:rPr lang="en-US" sz="3600" i="1" dirty="0" smtClean="0">
                <a:solidFill>
                  <a:schemeClr val="bg1"/>
                </a:solidFill>
              </a:rPr>
              <a:t> (begotten) of </a:t>
            </a:r>
            <a:r>
              <a:rPr lang="en-US" sz="3600" i="1" dirty="0">
                <a:solidFill>
                  <a:schemeClr val="bg1"/>
                </a:solidFill>
              </a:rPr>
              <a:t>a </a:t>
            </a:r>
            <a:r>
              <a:rPr lang="en-US" sz="3600" i="1" dirty="0" smtClean="0">
                <a:solidFill>
                  <a:schemeClr val="bg1"/>
                </a:solidFill>
              </a:rPr>
              <a:t>woman,</a:t>
            </a:r>
          </a:p>
          <a:p>
            <a:pPr algn="ctr"/>
            <a:r>
              <a:rPr lang="en-US" sz="3600" i="1" dirty="0" smtClean="0">
                <a:solidFill>
                  <a:schemeClr val="bg1"/>
                </a:solidFill>
              </a:rPr>
              <a:t>born </a:t>
            </a:r>
            <a:r>
              <a:rPr lang="en-US" sz="3600" i="1" dirty="0">
                <a:solidFill>
                  <a:schemeClr val="bg1"/>
                </a:solidFill>
              </a:rPr>
              <a:t>under the Law…”</a:t>
            </a:r>
            <a:r>
              <a:rPr lang="en-US" sz="3600" dirty="0">
                <a:solidFill>
                  <a:schemeClr val="bg1"/>
                </a:solidFill>
              </a:rPr>
              <a:t> </a:t>
            </a:r>
            <a:endParaRPr lang="en-US" sz="3600" i="1" dirty="0">
              <a:solidFill>
                <a:schemeClr val="bg1"/>
              </a:solidFill>
            </a:endParaRPr>
          </a:p>
        </p:txBody>
      </p:sp>
      <p:sp>
        <p:nvSpPr>
          <p:cNvPr id="8" name="TextBox 7"/>
          <p:cNvSpPr txBox="1"/>
          <p:nvPr/>
        </p:nvSpPr>
        <p:spPr>
          <a:xfrm>
            <a:off x="228600" y="3427274"/>
            <a:ext cx="8686800" cy="2862322"/>
          </a:xfrm>
          <a:prstGeom prst="rect">
            <a:avLst/>
          </a:prstGeom>
          <a:solidFill>
            <a:schemeClr val="tx2">
              <a:lumMod val="50000"/>
              <a:alpha val="50000"/>
            </a:schemeClr>
          </a:solidFill>
        </p:spPr>
        <p:txBody>
          <a:bodyPr wrap="square" rtlCol="0">
            <a:spAutoFit/>
          </a:bodyPr>
          <a:lstStyle/>
          <a:p>
            <a:pPr algn="ctr"/>
            <a:r>
              <a:rPr lang="en-US" sz="3600" i="1" dirty="0" smtClean="0">
                <a:solidFill>
                  <a:schemeClr val="bg1"/>
                </a:solidFill>
              </a:rPr>
              <a:t>Matthew 1:16</a:t>
            </a:r>
          </a:p>
          <a:p>
            <a:pPr algn="ctr"/>
            <a:r>
              <a:rPr lang="en-US" sz="3600" i="1" dirty="0" smtClean="0">
                <a:solidFill>
                  <a:schemeClr val="bg1"/>
                </a:solidFill>
              </a:rPr>
              <a:t>“Jacob </a:t>
            </a:r>
            <a:r>
              <a:rPr lang="en-US" sz="3600" i="1" dirty="0">
                <a:solidFill>
                  <a:schemeClr val="bg1"/>
                </a:solidFill>
              </a:rPr>
              <a:t>was the father (or begat) of </a:t>
            </a:r>
            <a:r>
              <a:rPr lang="en-US" sz="3600" i="1" dirty="0" smtClean="0">
                <a:solidFill>
                  <a:schemeClr val="bg1"/>
                </a:solidFill>
              </a:rPr>
              <a:t>Joseph</a:t>
            </a:r>
          </a:p>
          <a:p>
            <a:pPr algn="ctr"/>
            <a:r>
              <a:rPr lang="en-US" sz="3600" i="1" dirty="0" smtClean="0">
                <a:solidFill>
                  <a:schemeClr val="bg1"/>
                </a:solidFill>
              </a:rPr>
              <a:t>the </a:t>
            </a:r>
            <a:r>
              <a:rPr lang="en-US" sz="3600" i="1" dirty="0">
                <a:solidFill>
                  <a:schemeClr val="bg1"/>
                </a:solidFill>
              </a:rPr>
              <a:t>husband of Mary, </a:t>
            </a:r>
            <a:endParaRPr lang="en-US" sz="3600" i="1" dirty="0" smtClean="0">
              <a:solidFill>
                <a:schemeClr val="bg1"/>
              </a:solidFill>
            </a:endParaRPr>
          </a:p>
          <a:p>
            <a:pPr algn="ctr"/>
            <a:r>
              <a:rPr lang="en-US" sz="3600" i="1" dirty="0" smtClean="0">
                <a:solidFill>
                  <a:schemeClr val="bg1"/>
                </a:solidFill>
              </a:rPr>
              <a:t>by </a:t>
            </a:r>
            <a:r>
              <a:rPr lang="en-US" sz="3600" i="1" dirty="0">
                <a:solidFill>
                  <a:schemeClr val="bg1"/>
                </a:solidFill>
              </a:rPr>
              <a:t>whom Jesus was </a:t>
            </a:r>
            <a:r>
              <a:rPr lang="en-US" sz="3600" i="1" u="sng" dirty="0">
                <a:solidFill>
                  <a:schemeClr val="bg1"/>
                </a:solidFill>
              </a:rPr>
              <a:t>born</a:t>
            </a:r>
            <a:r>
              <a:rPr lang="en-US" sz="3600" i="1" dirty="0">
                <a:solidFill>
                  <a:schemeClr val="bg1"/>
                </a:solidFill>
              </a:rPr>
              <a:t> (begotten</a:t>
            </a:r>
            <a:r>
              <a:rPr lang="en-US" sz="3600" i="1" dirty="0" smtClean="0">
                <a:solidFill>
                  <a:schemeClr val="bg1"/>
                </a:solidFill>
              </a:rPr>
              <a:t>),</a:t>
            </a:r>
          </a:p>
          <a:p>
            <a:pPr algn="ctr"/>
            <a:r>
              <a:rPr lang="en-US" sz="3600" i="1" dirty="0" smtClean="0">
                <a:solidFill>
                  <a:schemeClr val="bg1"/>
                </a:solidFill>
              </a:rPr>
              <a:t>who </a:t>
            </a:r>
            <a:r>
              <a:rPr lang="en-US" sz="3600" i="1" dirty="0">
                <a:solidFill>
                  <a:schemeClr val="bg1"/>
                </a:solidFill>
              </a:rPr>
              <a:t>is called the Messiah.”</a:t>
            </a:r>
            <a:r>
              <a:rPr lang="en-US" sz="3600" dirty="0">
                <a:solidFill>
                  <a:schemeClr val="bg1"/>
                </a:solidFill>
              </a:rPr>
              <a:t> </a:t>
            </a:r>
          </a:p>
        </p:txBody>
      </p:sp>
    </p:spTree>
    <p:extLst>
      <p:ext uri="{BB962C8B-B14F-4D97-AF65-F5344CB8AC3E}">
        <p14:creationId xmlns:p14="http://schemas.microsoft.com/office/powerpoint/2010/main" val="3607904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750"/>
                                        <p:tgtEl>
                                          <p:spTgt spid="6">
                                            <p:txEl>
                                              <p:pRg st="2" end="2"/>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750"/>
                                        <p:tgtEl>
                                          <p:spTgt spid="6">
                                            <p:txEl>
                                              <p:pRg st="3" end="3"/>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750"/>
                                        <p:tgtEl>
                                          <p:spTgt spid="6">
                                            <p:txEl>
                                              <p:pRg st="4" end="4"/>
                                            </p:txEl>
                                          </p:spTgt>
                                        </p:tgtEl>
                                      </p:cBhvr>
                                    </p:animEffect>
                                  </p:childTnLst>
                                </p:cTn>
                              </p:par>
                            </p:childTnLst>
                          </p:cTn>
                        </p:par>
                        <p:par>
                          <p:cTn id="23" fill="hold">
                            <p:stCondLst>
                              <p:cond delay="2250"/>
                            </p:stCondLst>
                            <p:childTnLst>
                              <p:par>
                                <p:cTn id="24" presetID="10" presetClass="entr" presetSubtype="0" fill="hold" grpId="0" nodeType="afterEffect">
                                  <p:stCondLst>
                                    <p:cond delay="7250"/>
                                  </p:stCondLst>
                                  <p:childTnLst>
                                    <p:set>
                                      <p:cBhvr>
                                        <p:cTn id="25" dur="1" fill="hold">
                                          <p:stCondLst>
                                            <p:cond delay="0"/>
                                          </p:stCondLst>
                                        </p:cTn>
                                        <p:tgtEl>
                                          <p:spTgt spid="8">
                                            <p:bg/>
                                          </p:spTgt>
                                        </p:tgtEl>
                                        <p:attrNameLst>
                                          <p:attrName>style.visibility</p:attrName>
                                        </p:attrNameLst>
                                      </p:cBhvr>
                                      <p:to>
                                        <p:strVal val="visible"/>
                                      </p:to>
                                    </p:set>
                                    <p:animEffect transition="in" filter="fade">
                                      <p:cBhvr>
                                        <p:cTn id="26" dur="4750"/>
                                        <p:tgtEl>
                                          <p:spTgt spid="8">
                                            <p:bg/>
                                          </p:spTgt>
                                        </p:tgtEl>
                                      </p:cBhvr>
                                    </p:animEffect>
                                  </p:childTnLst>
                                </p:cTn>
                              </p:par>
                              <p:par>
                                <p:cTn id="27" presetID="10" presetClass="entr" presetSubtype="0" fill="hold" grpId="0" nodeType="withEffect">
                                  <p:stCondLst>
                                    <p:cond delay="725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4750"/>
                                        <p:tgtEl>
                                          <p:spTgt spid="8">
                                            <p:txEl>
                                              <p:pRg st="0" end="0"/>
                                            </p:txEl>
                                          </p:spTgt>
                                        </p:tgtEl>
                                      </p:cBhvr>
                                    </p:animEffect>
                                  </p:childTnLst>
                                </p:cTn>
                              </p:par>
                              <p:par>
                                <p:cTn id="30" presetID="10" presetClass="entr" presetSubtype="0" fill="hold" grpId="0" nodeType="withEffect">
                                  <p:stCondLst>
                                    <p:cond delay="725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4750"/>
                                        <p:tgtEl>
                                          <p:spTgt spid="8">
                                            <p:txEl>
                                              <p:pRg st="1" end="1"/>
                                            </p:txEl>
                                          </p:spTgt>
                                        </p:tgtEl>
                                      </p:cBhvr>
                                    </p:animEffect>
                                  </p:childTnLst>
                                </p:cTn>
                              </p:par>
                              <p:par>
                                <p:cTn id="33" presetID="10" presetClass="entr" presetSubtype="0" fill="hold" grpId="0" nodeType="withEffect">
                                  <p:stCondLst>
                                    <p:cond delay="725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4750"/>
                                        <p:tgtEl>
                                          <p:spTgt spid="8">
                                            <p:txEl>
                                              <p:pRg st="2" end="2"/>
                                            </p:txEl>
                                          </p:spTgt>
                                        </p:tgtEl>
                                      </p:cBhvr>
                                    </p:animEffect>
                                  </p:childTnLst>
                                </p:cTn>
                              </p:par>
                              <p:par>
                                <p:cTn id="36" presetID="10" presetClass="entr" presetSubtype="0" fill="hold" grpId="0" nodeType="withEffect">
                                  <p:stCondLst>
                                    <p:cond delay="725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4750"/>
                                        <p:tgtEl>
                                          <p:spTgt spid="8">
                                            <p:txEl>
                                              <p:pRg st="3" end="3"/>
                                            </p:txEl>
                                          </p:spTgt>
                                        </p:tgtEl>
                                      </p:cBhvr>
                                    </p:animEffect>
                                  </p:childTnLst>
                                </p:cTn>
                              </p:par>
                              <p:par>
                                <p:cTn id="39" presetID="10" presetClass="entr" presetSubtype="0" fill="hold" grpId="0" nodeType="withEffect">
                                  <p:stCondLst>
                                    <p:cond delay="725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47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1390471"/>
            <a:ext cx="8686800" cy="1323439"/>
          </a:xfrm>
          <a:prstGeom prst="rect">
            <a:avLst/>
          </a:prstGeom>
          <a:solidFill>
            <a:schemeClr val="tx2">
              <a:lumMod val="50000"/>
              <a:alpha val="50000"/>
            </a:schemeClr>
          </a:solidFill>
        </p:spPr>
        <p:txBody>
          <a:bodyPr wrap="square" rtlCol="0">
            <a:spAutoFit/>
          </a:bodyPr>
          <a:lstStyle/>
          <a:p>
            <a:pPr algn="ctr"/>
            <a:r>
              <a:rPr lang="en-US" sz="4000" dirty="0">
                <a:solidFill>
                  <a:schemeClr val="bg1"/>
                </a:solidFill>
              </a:rPr>
              <a:t>T</a:t>
            </a:r>
            <a:r>
              <a:rPr lang="en-US" sz="4000" dirty="0" smtClean="0">
                <a:solidFill>
                  <a:schemeClr val="bg1"/>
                </a:solidFill>
              </a:rPr>
              <a:t>o </a:t>
            </a:r>
            <a:r>
              <a:rPr lang="en-US" sz="4000" dirty="0">
                <a:solidFill>
                  <a:schemeClr val="bg1"/>
                </a:solidFill>
              </a:rPr>
              <a:t>deny the virgin birth of Jesus is to deny Christ and the promises of God.</a:t>
            </a:r>
            <a:endParaRPr lang="en-US" sz="4000" i="1" dirty="0">
              <a:solidFill>
                <a:schemeClr val="bg1"/>
              </a:solidFill>
            </a:endParaRPr>
          </a:p>
        </p:txBody>
      </p:sp>
    </p:spTree>
    <p:extLst>
      <p:ext uri="{BB962C8B-B14F-4D97-AF65-F5344CB8AC3E}">
        <p14:creationId xmlns:p14="http://schemas.microsoft.com/office/powerpoint/2010/main" val="846191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announcement prepared </a:t>
            </a:r>
            <a:r>
              <a:rPr lang="en-US" sz="4400" baseline="30000" dirty="0" smtClean="0">
                <a:solidFill>
                  <a:schemeClr val="bg1"/>
                </a:solidFill>
              </a:rPr>
              <a:t>(26-28)</a:t>
            </a:r>
            <a:endParaRPr lang="en-US" sz="4400" baseline="30000" dirty="0">
              <a:solidFill>
                <a:schemeClr val="bg1"/>
              </a:solidFill>
            </a:endParaRPr>
          </a:p>
        </p:txBody>
      </p:sp>
      <p:sp>
        <p:nvSpPr>
          <p:cNvPr id="8" name="TextBox 7"/>
          <p:cNvSpPr txBox="1"/>
          <p:nvPr/>
        </p:nvSpPr>
        <p:spPr>
          <a:xfrm>
            <a:off x="228600" y="1143000"/>
            <a:ext cx="8686800" cy="2369880"/>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Mary’s purity </a:t>
            </a:r>
            <a:r>
              <a:rPr lang="en-US" sz="3600" baseline="30000" dirty="0" smtClean="0">
                <a:solidFill>
                  <a:schemeClr val="bg1"/>
                </a:solidFill>
              </a:rPr>
              <a:t>(26-27)</a:t>
            </a:r>
          </a:p>
          <a:p>
            <a:pPr lvl="0" algn="just"/>
            <a:r>
              <a:rPr lang="en-US" sz="2800" i="1" dirty="0" smtClean="0">
                <a:solidFill>
                  <a:schemeClr val="bg1"/>
                </a:solidFill>
              </a:rPr>
              <a:t>26 </a:t>
            </a:r>
            <a:r>
              <a:rPr lang="en-US" sz="2800" i="1" dirty="0">
                <a:solidFill>
                  <a:schemeClr val="bg1"/>
                </a:solidFill>
              </a:rPr>
              <a:t>Now in the sixth month the angel Gabriel was sent from God to a city in Galilee called Nazareth, 27 to a </a:t>
            </a:r>
            <a:r>
              <a:rPr lang="en-US" sz="2800" i="1" u="sng" dirty="0">
                <a:solidFill>
                  <a:schemeClr val="bg1"/>
                </a:solidFill>
              </a:rPr>
              <a:t>virgin</a:t>
            </a:r>
            <a:r>
              <a:rPr lang="en-US" sz="2800" i="1" dirty="0">
                <a:solidFill>
                  <a:schemeClr val="bg1"/>
                </a:solidFill>
              </a:rPr>
              <a:t> engaged to a man whose name was Joseph, of the descendants of David; and the </a:t>
            </a:r>
            <a:r>
              <a:rPr lang="en-US" sz="2800" i="1" u="sng" dirty="0">
                <a:solidFill>
                  <a:schemeClr val="bg1"/>
                </a:solidFill>
              </a:rPr>
              <a:t>virgin's</a:t>
            </a:r>
            <a:r>
              <a:rPr lang="en-US" sz="2800" i="1" dirty="0">
                <a:solidFill>
                  <a:schemeClr val="bg1"/>
                </a:solidFill>
              </a:rPr>
              <a:t> name was Mary.</a:t>
            </a:r>
            <a:endParaRPr lang="en-US" sz="2800" dirty="0">
              <a:solidFill>
                <a:schemeClr val="bg1"/>
              </a:solidFill>
            </a:endParaRPr>
          </a:p>
        </p:txBody>
      </p:sp>
      <p:sp>
        <p:nvSpPr>
          <p:cNvPr id="5" name="TextBox 4"/>
          <p:cNvSpPr txBox="1"/>
          <p:nvPr/>
        </p:nvSpPr>
        <p:spPr>
          <a:xfrm>
            <a:off x="228599" y="3657600"/>
            <a:ext cx="8686800" cy="2431435"/>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Mary’s preparedness </a:t>
            </a:r>
            <a:r>
              <a:rPr lang="en-US" sz="3600" baseline="30000" dirty="0" smtClean="0">
                <a:solidFill>
                  <a:schemeClr val="bg1"/>
                </a:solidFill>
              </a:rPr>
              <a:t>(27-28)</a:t>
            </a:r>
          </a:p>
          <a:p>
            <a:pPr algn="just"/>
            <a:r>
              <a:rPr lang="en-US" sz="2800" i="1" dirty="0">
                <a:solidFill>
                  <a:schemeClr val="bg1"/>
                </a:solidFill>
              </a:rPr>
              <a:t>27 to a virgin engaged to a man whose name was Joseph, of the descendants of David; and the virgin's name was Mary. 28 And coming in, he said to her, “Greetings, favored one! The Lord is with you</a:t>
            </a:r>
            <a:r>
              <a:rPr lang="en-US" sz="2800" i="1" dirty="0" smtClean="0">
                <a:solidFill>
                  <a:schemeClr val="bg1"/>
                </a:solidFill>
              </a:rPr>
              <a:t>.”</a:t>
            </a:r>
            <a:endParaRPr lang="en-US" sz="3600" dirty="0" smtClean="0">
              <a:solidFill>
                <a:schemeClr val="bg1"/>
              </a:solidFill>
            </a:endParaRPr>
          </a:p>
        </p:txBody>
      </p:sp>
    </p:spTree>
    <p:extLst>
      <p:ext uri="{BB962C8B-B14F-4D97-AF65-F5344CB8AC3E}">
        <p14:creationId xmlns:p14="http://schemas.microsoft.com/office/powerpoint/2010/main" val="64681799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750"/>
                                        <p:tgtEl>
                                          <p:spTgt spid="8">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750"/>
                                        <p:tgtEl>
                                          <p:spTgt spid="8">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750"/>
                                        <p:tgtEl>
                                          <p:spTgt spid="8">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125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2250"/>
                                        <p:tgtEl>
                                          <p:spTgt spid="5">
                                            <p:bg/>
                                          </p:spTgt>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250"/>
                                        <p:tgtEl>
                                          <p:spTgt spid="5">
                                            <p:txEl>
                                              <p:pRg st="0" end="0"/>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1:38</a:t>
            </a:r>
            <a:endParaRPr lang="en-US" sz="4800" dirty="0">
              <a:solidFill>
                <a:schemeClr val="bg1"/>
              </a:solidFill>
            </a:endParaRPr>
          </a:p>
        </p:txBody>
      </p:sp>
      <p:sp>
        <p:nvSpPr>
          <p:cNvPr id="8" name="TextBox 7"/>
          <p:cNvSpPr txBox="1"/>
          <p:nvPr/>
        </p:nvSpPr>
        <p:spPr>
          <a:xfrm>
            <a:off x="228600" y="1143000"/>
            <a:ext cx="8686800" cy="2554545"/>
          </a:xfrm>
          <a:prstGeom prst="rect">
            <a:avLst/>
          </a:prstGeom>
          <a:solidFill>
            <a:schemeClr val="tx2">
              <a:lumMod val="50000"/>
              <a:alpha val="50000"/>
            </a:schemeClr>
          </a:solidFill>
        </p:spPr>
        <p:txBody>
          <a:bodyPr wrap="square" rtlCol="0">
            <a:spAutoFit/>
          </a:bodyPr>
          <a:lstStyle/>
          <a:p>
            <a:pPr algn="just"/>
            <a:r>
              <a:rPr lang="en-US" sz="4000" i="1" dirty="0" smtClean="0">
                <a:solidFill>
                  <a:schemeClr val="bg1"/>
                </a:solidFill>
              </a:rPr>
              <a:t>And </a:t>
            </a:r>
            <a:r>
              <a:rPr lang="en-US" sz="4000" i="1" dirty="0">
                <a:solidFill>
                  <a:schemeClr val="bg1"/>
                </a:solidFill>
              </a:rPr>
              <a:t>Mary said, “Behold, the </a:t>
            </a:r>
            <a:r>
              <a:rPr lang="en-US" sz="4000" i="1" dirty="0" err="1">
                <a:solidFill>
                  <a:schemeClr val="bg1"/>
                </a:solidFill>
              </a:rPr>
              <a:t>bondslave</a:t>
            </a:r>
            <a:r>
              <a:rPr lang="en-US" sz="4000" i="1" dirty="0">
                <a:solidFill>
                  <a:schemeClr val="bg1"/>
                </a:solidFill>
              </a:rPr>
              <a:t> of the Lord; may it be done to me according to your word.” And the angel departed from her. </a:t>
            </a:r>
            <a:endParaRPr lang="en-US" sz="4000" dirty="0">
              <a:solidFill>
                <a:schemeClr val="bg1"/>
              </a:solidFill>
            </a:endParaRPr>
          </a:p>
        </p:txBody>
      </p:sp>
    </p:spTree>
    <p:extLst>
      <p:ext uri="{BB962C8B-B14F-4D97-AF65-F5344CB8AC3E}">
        <p14:creationId xmlns:p14="http://schemas.microsoft.com/office/powerpoint/2010/main" val="10507118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 The announcement promises </a:t>
            </a:r>
            <a:r>
              <a:rPr lang="en-US" sz="4400" baseline="30000" dirty="0" smtClean="0">
                <a:solidFill>
                  <a:schemeClr val="bg1"/>
                </a:solidFill>
              </a:rPr>
              <a:t>(29-32)</a:t>
            </a:r>
            <a:endParaRPr lang="en-US" sz="4400" baseline="30000" dirty="0">
              <a:solidFill>
                <a:schemeClr val="bg1"/>
              </a:solidFill>
            </a:endParaRPr>
          </a:p>
        </p:txBody>
      </p:sp>
      <p:sp>
        <p:nvSpPr>
          <p:cNvPr id="8" name="TextBox 7"/>
          <p:cNvSpPr txBox="1"/>
          <p:nvPr/>
        </p:nvSpPr>
        <p:spPr>
          <a:xfrm>
            <a:off x="228600" y="1143000"/>
            <a:ext cx="8686800" cy="3108543"/>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promise of a </a:t>
            </a:r>
            <a:r>
              <a:rPr lang="en-US" sz="3600" b="1" u="sng" dirty="0" smtClean="0">
                <a:solidFill>
                  <a:schemeClr val="bg1"/>
                </a:solidFill>
              </a:rPr>
              <a:t>special</a:t>
            </a:r>
            <a:r>
              <a:rPr lang="en-US" sz="3600" dirty="0" smtClean="0">
                <a:solidFill>
                  <a:schemeClr val="bg1"/>
                </a:solidFill>
              </a:rPr>
              <a:t> Child </a:t>
            </a:r>
            <a:r>
              <a:rPr lang="en-US" sz="3600" baseline="30000" dirty="0" smtClean="0">
                <a:solidFill>
                  <a:schemeClr val="bg1"/>
                </a:solidFill>
              </a:rPr>
              <a:t>(31-32)</a:t>
            </a:r>
          </a:p>
          <a:p>
            <a:pPr lvl="0" algn="just"/>
            <a:r>
              <a:rPr lang="en-US" sz="3200" i="1" dirty="0" smtClean="0">
                <a:solidFill>
                  <a:schemeClr val="bg1"/>
                </a:solidFill>
              </a:rPr>
              <a:t>31 And </a:t>
            </a:r>
            <a:r>
              <a:rPr lang="en-US" sz="3200" i="1" dirty="0">
                <a:solidFill>
                  <a:schemeClr val="bg1"/>
                </a:solidFill>
              </a:rPr>
              <a:t>behold, you will conceive in your womb and bear a son, and you shall name Him Jesus. 32 “He will be great and will be called the Son of the Most High; and the Lord God will give Him the throne of His father David…</a:t>
            </a:r>
            <a:endParaRPr lang="en-US" sz="3200" dirty="0">
              <a:solidFill>
                <a:schemeClr val="bg1"/>
              </a:solidFill>
            </a:endParaRPr>
          </a:p>
        </p:txBody>
      </p:sp>
    </p:spTree>
    <p:extLst>
      <p:ext uri="{BB962C8B-B14F-4D97-AF65-F5344CB8AC3E}">
        <p14:creationId xmlns:p14="http://schemas.microsoft.com/office/powerpoint/2010/main" val="323585440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2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 The announcement promises </a:t>
            </a:r>
            <a:r>
              <a:rPr lang="en-US" sz="4400" baseline="30000" dirty="0" smtClean="0">
                <a:solidFill>
                  <a:schemeClr val="bg1"/>
                </a:solidFill>
              </a:rPr>
              <a:t>(29-32)</a:t>
            </a:r>
            <a:endParaRPr lang="en-US" sz="4400" baseline="30000" dirty="0">
              <a:solidFill>
                <a:schemeClr val="bg1"/>
              </a:solidFill>
            </a:endParaRPr>
          </a:p>
        </p:txBody>
      </p:sp>
      <p:sp>
        <p:nvSpPr>
          <p:cNvPr id="8" name="TextBox 7"/>
          <p:cNvSpPr txBox="1"/>
          <p:nvPr/>
        </p:nvSpPr>
        <p:spPr>
          <a:xfrm>
            <a:off x="228600" y="1143000"/>
            <a:ext cx="8686800" cy="1631216"/>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promise of a </a:t>
            </a:r>
            <a:r>
              <a:rPr lang="en-US" sz="3600" b="1" u="sng" dirty="0" smtClean="0">
                <a:solidFill>
                  <a:schemeClr val="bg1"/>
                </a:solidFill>
              </a:rPr>
              <a:t>saving</a:t>
            </a:r>
            <a:r>
              <a:rPr lang="en-US" sz="3600" dirty="0" smtClean="0">
                <a:solidFill>
                  <a:schemeClr val="bg1"/>
                </a:solidFill>
              </a:rPr>
              <a:t> Child </a:t>
            </a:r>
            <a:r>
              <a:rPr lang="en-US" sz="3600" baseline="30000" dirty="0" smtClean="0">
                <a:solidFill>
                  <a:schemeClr val="bg1"/>
                </a:solidFill>
              </a:rPr>
              <a:t>(31)</a:t>
            </a:r>
          </a:p>
          <a:p>
            <a:pPr lvl="0" algn="just"/>
            <a:r>
              <a:rPr lang="en-US" sz="3200" i="1" dirty="0" smtClean="0">
                <a:solidFill>
                  <a:schemeClr val="bg1"/>
                </a:solidFill>
              </a:rPr>
              <a:t>31 And </a:t>
            </a:r>
            <a:r>
              <a:rPr lang="en-US" sz="3200" i="1" dirty="0">
                <a:solidFill>
                  <a:schemeClr val="bg1"/>
                </a:solidFill>
              </a:rPr>
              <a:t>behold, you will conceive in your womb and bear a son, and you shall name Him Jesus. </a:t>
            </a:r>
            <a:endParaRPr lang="en-US" sz="3200" dirty="0">
              <a:solidFill>
                <a:schemeClr val="bg1"/>
              </a:solidFill>
            </a:endParaRPr>
          </a:p>
        </p:txBody>
      </p:sp>
      <p:sp>
        <p:nvSpPr>
          <p:cNvPr id="7" name="TextBox 6"/>
          <p:cNvSpPr txBox="1"/>
          <p:nvPr/>
        </p:nvSpPr>
        <p:spPr>
          <a:xfrm>
            <a:off x="228600" y="2940784"/>
            <a:ext cx="8686800" cy="3108543"/>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3"/>
            </a:pPr>
            <a:r>
              <a:rPr lang="en-US" sz="3600" dirty="0" smtClean="0">
                <a:solidFill>
                  <a:schemeClr val="bg1"/>
                </a:solidFill>
              </a:rPr>
              <a:t>The promise of a </a:t>
            </a:r>
            <a:r>
              <a:rPr lang="en-US" sz="3600" b="1" u="sng" dirty="0" smtClean="0">
                <a:solidFill>
                  <a:schemeClr val="bg1"/>
                </a:solidFill>
              </a:rPr>
              <a:t>sovereign</a:t>
            </a:r>
            <a:r>
              <a:rPr lang="en-US" sz="3600" dirty="0" smtClean="0">
                <a:solidFill>
                  <a:schemeClr val="bg1"/>
                </a:solidFill>
              </a:rPr>
              <a:t> Child </a:t>
            </a:r>
            <a:r>
              <a:rPr lang="en-US" sz="3600" baseline="30000" dirty="0" smtClean="0">
                <a:solidFill>
                  <a:schemeClr val="bg1"/>
                </a:solidFill>
              </a:rPr>
              <a:t>(32-33)</a:t>
            </a:r>
          </a:p>
          <a:p>
            <a:pPr lvl="0" algn="just"/>
            <a:r>
              <a:rPr lang="en-US" sz="3200" i="1" dirty="0" smtClean="0">
                <a:solidFill>
                  <a:schemeClr val="bg1"/>
                </a:solidFill>
              </a:rPr>
              <a:t>32 </a:t>
            </a:r>
            <a:r>
              <a:rPr lang="en-US" sz="3200" i="1" dirty="0">
                <a:solidFill>
                  <a:schemeClr val="bg1"/>
                </a:solidFill>
              </a:rPr>
              <a:t>“He will be great and will be called the Son of the Most High; and the Lord God will give Him the throne of His father David; 33 and He will reign over the house of Jacob forever, and His kingdom will have no end.”</a:t>
            </a:r>
            <a:endParaRPr lang="en-US" sz="3200" dirty="0">
              <a:solidFill>
                <a:schemeClr val="bg1"/>
              </a:solidFill>
            </a:endParaRPr>
          </a:p>
        </p:txBody>
      </p:sp>
    </p:spTree>
    <p:extLst>
      <p:ext uri="{BB962C8B-B14F-4D97-AF65-F5344CB8AC3E}">
        <p14:creationId xmlns:p14="http://schemas.microsoft.com/office/powerpoint/2010/main" val="8878961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25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bg/>
                                          </p:spTgt>
                                        </p:tgtEl>
                                        <p:attrNameLst>
                                          <p:attrName>style.visibility</p:attrName>
                                        </p:attrNameLst>
                                      </p:cBhvr>
                                      <p:to>
                                        <p:strVal val="visible"/>
                                      </p:to>
                                    </p:set>
                                    <p:animEffect transition="in" filter="fade">
                                      <p:cBhvr>
                                        <p:cTn id="18" dur="1250"/>
                                        <p:tgtEl>
                                          <p:spTgt spid="7">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25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III. The announcement’s power </a:t>
            </a:r>
            <a:r>
              <a:rPr lang="en-US" sz="4400" baseline="30000" dirty="0" smtClean="0">
                <a:solidFill>
                  <a:schemeClr val="bg1"/>
                </a:solidFill>
              </a:rPr>
              <a:t>(34-38)</a:t>
            </a:r>
            <a:endParaRPr lang="en-US" sz="4400" baseline="30000" dirty="0">
              <a:solidFill>
                <a:schemeClr val="bg1"/>
              </a:solidFill>
            </a:endParaRPr>
          </a:p>
        </p:txBody>
      </p:sp>
      <p:sp>
        <p:nvSpPr>
          <p:cNvPr id="8" name="TextBox 7"/>
          <p:cNvSpPr txBox="1"/>
          <p:nvPr/>
        </p:nvSpPr>
        <p:spPr>
          <a:xfrm>
            <a:off x="228600" y="1143000"/>
            <a:ext cx="8686800" cy="646331"/>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power to dispel human doubts</a:t>
            </a:r>
          </a:p>
        </p:txBody>
      </p:sp>
      <p:sp>
        <p:nvSpPr>
          <p:cNvPr id="5" name="TextBox 4"/>
          <p:cNvSpPr txBox="1"/>
          <p:nvPr/>
        </p:nvSpPr>
        <p:spPr>
          <a:xfrm>
            <a:off x="228600" y="2133600"/>
            <a:ext cx="8686800" cy="646331"/>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power to discharge God’s desires</a:t>
            </a:r>
          </a:p>
        </p:txBody>
      </p:sp>
      <p:sp>
        <p:nvSpPr>
          <p:cNvPr id="7" name="TextBox 6"/>
          <p:cNvSpPr txBox="1"/>
          <p:nvPr/>
        </p:nvSpPr>
        <p:spPr>
          <a:xfrm>
            <a:off x="228600" y="3011269"/>
            <a:ext cx="8686800" cy="2308324"/>
          </a:xfrm>
          <a:prstGeom prst="rect">
            <a:avLst/>
          </a:prstGeom>
          <a:solidFill>
            <a:schemeClr val="tx2">
              <a:lumMod val="50000"/>
              <a:alpha val="50000"/>
            </a:schemeClr>
          </a:solidFill>
        </p:spPr>
        <p:txBody>
          <a:bodyPr wrap="square" rtlCol="0">
            <a:spAutoFit/>
          </a:bodyPr>
          <a:lstStyle/>
          <a:p>
            <a:pPr marL="742950" lvl="0" indent="-742950" algn="just">
              <a:buFont typeface="Wingdings" panose="05000000000000000000" pitchFamily="2" charset="2"/>
              <a:buChar char="§"/>
            </a:pPr>
            <a:r>
              <a:rPr lang="en-US" sz="3600" dirty="0" smtClean="0">
                <a:solidFill>
                  <a:schemeClr val="bg1"/>
                </a:solidFill>
              </a:rPr>
              <a:t>Mary’s problem (34)</a:t>
            </a:r>
          </a:p>
          <a:p>
            <a:pPr marL="742950" lvl="0" indent="-742950" algn="just">
              <a:buFont typeface="Wingdings" panose="05000000000000000000" pitchFamily="2" charset="2"/>
              <a:buChar char="§"/>
            </a:pPr>
            <a:r>
              <a:rPr lang="en-US" sz="3600" dirty="0" smtClean="0">
                <a:solidFill>
                  <a:schemeClr val="bg1"/>
                </a:solidFill>
              </a:rPr>
              <a:t>The angel’s promise (35)</a:t>
            </a:r>
          </a:p>
          <a:p>
            <a:pPr marL="742950" lvl="0" indent="-742950" algn="just">
              <a:buFont typeface="Wingdings" panose="05000000000000000000" pitchFamily="2" charset="2"/>
              <a:buChar char="§"/>
            </a:pPr>
            <a:r>
              <a:rPr lang="en-US" sz="3600" dirty="0" smtClean="0">
                <a:solidFill>
                  <a:schemeClr val="bg1"/>
                </a:solidFill>
              </a:rPr>
              <a:t>The angel’s proof (36)</a:t>
            </a:r>
          </a:p>
          <a:p>
            <a:pPr marL="742950" lvl="0" indent="-742950" algn="just">
              <a:buFont typeface="Wingdings" panose="05000000000000000000" pitchFamily="2" charset="2"/>
              <a:buChar char="§"/>
            </a:pPr>
            <a:r>
              <a:rPr lang="en-US" sz="3600" dirty="0" smtClean="0">
                <a:solidFill>
                  <a:schemeClr val="bg1"/>
                </a:solidFill>
              </a:rPr>
              <a:t>God’s power to perform (37)</a:t>
            </a:r>
          </a:p>
        </p:txBody>
      </p:sp>
    </p:spTree>
    <p:extLst>
      <p:ext uri="{BB962C8B-B14F-4D97-AF65-F5344CB8AC3E}">
        <p14:creationId xmlns:p14="http://schemas.microsoft.com/office/powerpoint/2010/main" val="84948483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3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175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750"/>
                                        <p:tgtEl>
                                          <p:spTgt spid="5">
                                            <p:txEl>
                                              <p:pRg st="0" end="0"/>
                                            </p:txEl>
                                          </p:spTgt>
                                        </p:tgtEl>
                                      </p:cBhvr>
                                    </p:animEffect>
                                  </p:childTnLst>
                                </p:cTn>
                              </p:par>
                            </p:childTnLst>
                          </p:cTn>
                        </p:par>
                        <p:par>
                          <p:cTn id="19" fill="hold">
                            <p:stCondLst>
                              <p:cond delay="1750"/>
                            </p:stCondLst>
                            <p:childTnLst>
                              <p:par>
                                <p:cTn id="20" presetID="10" presetClass="entr" presetSubtype="0" fill="hold" grpId="0" nodeType="afterEffect">
                                  <p:stCondLst>
                                    <p:cond delay="2250"/>
                                  </p:stCondLst>
                                  <p:childTnLst>
                                    <p:set>
                                      <p:cBhvr>
                                        <p:cTn id="21" dur="1" fill="hold">
                                          <p:stCondLst>
                                            <p:cond delay="0"/>
                                          </p:stCondLst>
                                        </p:cTn>
                                        <p:tgtEl>
                                          <p:spTgt spid="7">
                                            <p:bg/>
                                          </p:spTgt>
                                        </p:tgtEl>
                                        <p:attrNameLst>
                                          <p:attrName>style.visibility</p:attrName>
                                        </p:attrNameLst>
                                      </p:cBhvr>
                                      <p:to>
                                        <p:strVal val="visible"/>
                                      </p:to>
                                    </p:set>
                                    <p:animEffect transition="in" filter="fade">
                                      <p:cBhvr>
                                        <p:cTn id="22" dur="1750"/>
                                        <p:tgtEl>
                                          <p:spTgt spid="7">
                                            <p:bg/>
                                          </p:spTgt>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1750"/>
                                        <p:tgtEl>
                                          <p:spTgt spid="7">
                                            <p:txEl>
                                              <p:pRg st="0" end="0"/>
                                            </p:txEl>
                                          </p:spTgt>
                                        </p:tgtEl>
                                      </p:cBhvr>
                                    </p:animEffect>
                                  </p:childTnLst>
                                </p:cTn>
                              </p:par>
                            </p:childTnLst>
                          </p:cTn>
                        </p:par>
                        <p:par>
                          <p:cTn id="26" fill="hold">
                            <p:stCondLst>
                              <p:cond delay="5750"/>
                            </p:stCondLst>
                            <p:childTnLst>
                              <p:par>
                                <p:cTn id="27" presetID="10" presetClass="entr" presetSubtype="0" fill="hold" grpId="0" nodeType="afterEffect">
                                  <p:stCondLst>
                                    <p:cond delay="75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750"/>
                                        <p:tgtEl>
                                          <p:spTgt spid="7">
                                            <p:txEl>
                                              <p:pRg st="1" end="1"/>
                                            </p:txEl>
                                          </p:spTgt>
                                        </p:tgtEl>
                                      </p:cBhvr>
                                    </p:animEffect>
                                  </p:childTnLst>
                                </p:cTn>
                              </p:par>
                            </p:childTnLst>
                          </p:cTn>
                        </p:par>
                        <p:par>
                          <p:cTn id="30" fill="hold">
                            <p:stCondLst>
                              <p:cond delay="8250"/>
                            </p:stCondLst>
                            <p:childTnLst>
                              <p:par>
                                <p:cTn id="31" presetID="10" presetClass="entr" presetSubtype="0" fill="hold" grpId="0" nodeType="afterEffect">
                                  <p:stCondLst>
                                    <p:cond delay="75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750"/>
                                        <p:tgtEl>
                                          <p:spTgt spid="7">
                                            <p:txEl>
                                              <p:pRg st="2" end="2"/>
                                            </p:txEl>
                                          </p:spTgt>
                                        </p:tgtEl>
                                      </p:cBhvr>
                                    </p:animEffect>
                                  </p:childTnLst>
                                </p:cTn>
                              </p:par>
                            </p:childTnLst>
                          </p:cTn>
                        </p:par>
                        <p:par>
                          <p:cTn id="34" fill="hold">
                            <p:stCondLst>
                              <p:cond delay="10750"/>
                            </p:stCondLst>
                            <p:childTnLst>
                              <p:par>
                                <p:cTn id="35" presetID="10" presetClass="entr" presetSubtype="0" fill="hold" grpId="0" nodeType="afterEffect">
                                  <p:stCondLst>
                                    <p:cond delay="75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2308324"/>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Announced</a:t>
            </a:r>
          </a:p>
          <a:p>
            <a:pPr algn="ctr"/>
            <a:r>
              <a:rPr lang="en-US" sz="4800" b="1" dirty="0" smtClean="0">
                <a:solidFill>
                  <a:schemeClr val="bg1"/>
                </a:solidFill>
                <a:latin typeface="Maiandra GD" panose="020E0502030308020204" pitchFamily="34" charset="0"/>
              </a:rPr>
              <a:t>Luke 1:26-38</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1896380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59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1:26-29</a:t>
            </a:r>
            <a:endParaRPr lang="en-US" sz="4800" dirty="0">
              <a:solidFill>
                <a:schemeClr val="bg1"/>
              </a:solidFill>
            </a:endParaRPr>
          </a:p>
        </p:txBody>
      </p:sp>
      <p:sp>
        <p:nvSpPr>
          <p:cNvPr id="8" name="TextBox 7"/>
          <p:cNvSpPr txBox="1"/>
          <p:nvPr/>
        </p:nvSpPr>
        <p:spPr>
          <a:xfrm>
            <a:off x="228600" y="1143000"/>
            <a:ext cx="8686800" cy="5632311"/>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26 Now in the sixth month the angel Gabriel was sent from God to a city in Galilee called Nazareth, 27 to a virgin engaged to a man whose name was Joseph, of the descendants of David; and the virgin's name was Mary. 28 And coming in, he said to her, “Greetings, favored one! The Lord is with you.” 29 But she was very perplexed at this statement, and kept pondering what kind of salutation this was. </a:t>
            </a:r>
            <a:endParaRPr lang="en-US" sz="3600" dirty="0">
              <a:solidFill>
                <a:schemeClr val="bg1"/>
              </a:solidFill>
            </a:endParaRPr>
          </a:p>
        </p:txBody>
      </p:sp>
    </p:spTree>
    <p:extLst>
      <p:ext uri="{BB962C8B-B14F-4D97-AF65-F5344CB8AC3E}">
        <p14:creationId xmlns:p14="http://schemas.microsoft.com/office/powerpoint/2010/main" val="3188091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1:30-33</a:t>
            </a:r>
            <a:endParaRPr lang="en-US" sz="4800" dirty="0">
              <a:solidFill>
                <a:schemeClr val="bg1"/>
              </a:solidFill>
            </a:endParaRPr>
          </a:p>
        </p:txBody>
      </p:sp>
      <p:sp>
        <p:nvSpPr>
          <p:cNvPr id="8" name="TextBox 7"/>
          <p:cNvSpPr txBox="1"/>
          <p:nvPr/>
        </p:nvSpPr>
        <p:spPr>
          <a:xfrm>
            <a:off x="228600" y="1143000"/>
            <a:ext cx="8686800" cy="5078313"/>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30 The angel said to her, “Do not be afraid, Mary; for you have found favor with God. 31 “And behold, you will conceive in your womb and bear a son, and you shall name Him Jesus. 32 “He will be great and will be called the Son of the Most High; and the Lord God will give Him the throne of His father David; 33 and He will reign over the house of Jacob forever, and His kingdom will have no end.”</a:t>
            </a:r>
            <a:endParaRPr lang="en-US" sz="3600" dirty="0">
              <a:solidFill>
                <a:schemeClr val="bg1"/>
              </a:solidFill>
            </a:endParaRPr>
          </a:p>
        </p:txBody>
      </p:sp>
    </p:spTree>
    <p:extLst>
      <p:ext uri="{BB962C8B-B14F-4D97-AF65-F5344CB8AC3E}">
        <p14:creationId xmlns:p14="http://schemas.microsoft.com/office/powerpoint/2010/main" val="1089658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1:34-37</a:t>
            </a:r>
            <a:endParaRPr lang="en-US" sz="4800" dirty="0">
              <a:solidFill>
                <a:schemeClr val="bg1"/>
              </a:solidFill>
            </a:endParaRPr>
          </a:p>
        </p:txBody>
      </p:sp>
      <p:sp>
        <p:nvSpPr>
          <p:cNvPr id="8" name="TextBox 7"/>
          <p:cNvSpPr txBox="1"/>
          <p:nvPr/>
        </p:nvSpPr>
        <p:spPr>
          <a:xfrm>
            <a:off x="228600" y="1143000"/>
            <a:ext cx="8686800" cy="5478423"/>
          </a:xfrm>
          <a:prstGeom prst="rect">
            <a:avLst/>
          </a:prstGeom>
          <a:solidFill>
            <a:schemeClr val="tx2">
              <a:lumMod val="50000"/>
              <a:alpha val="50000"/>
            </a:schemeClr>
          </a:solidFill>
        </p:spPr>
        <p:txBody>
          <a:bodyPr wrap="square" rtlCol="0">
            <a:spAutoFit/>
          </a:bodyPr>
          <a:lstStyle/>
          <a:p>
            <a:pPr algn="just"/>
            <a:r>
              <a:rPr lang="en-US" sz="3500" i="1" dirty="0">
                <a:solidFill>
                  <a:schemeClr val="bg1"/>
                </a:solidFill>
              </a:rPr>
              <a:t>34 Mary said to the angel, “How can this be, since I am a virgin?” 35 The angel answered and said to her, “The Holy Spirit will come upon you, and the power of the Most High will overshadow you; and for that reason the holy Child shall be called the Son of God. 36 “And behold, even your relative Elizabeth has also conceived a son in her old age; and she who was called barren is now in her sixth month. 37 “For nothing will be impossible with God.”</a:t>
            </a:r>
            <a:endParaRPr lang="en-US" sz="3500" dirty="0">
              <a:solidFill>
                <a:schemeClr val="bg1"/>
              </a:solidFill>
            </a:endParaRPr>
          </a:p>
        </p:txBody>
      </p:sp>
    </p:spTree>
    <p:extLst>
      <p:ext uri="{BB962C8B-B14F-4D97-AF65-F5344CB8AC3E}">
        <p14:creationId xmlns:p14="http://schemas.microsoft.com/office/powerpoint/2010/main" val="106784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Luke 1:38</a:t>
            </a:r>
            <a:endParaRPr lang="en-US" sz="4800" dirty="0">
              <a:solidFill>
                <a:schemeClr val="bg1"/>
              </a:solidFill>
            </a:endParaRPr>
          </a:p>
        </p:txBody>
      </p:sp>
      <p:sp>
        <p:nvSpPr>
          <p:cNvPr id="8" name="TextBox 7"/>
          <p:cNvSpPr txBox="1"/>
          <p:nvPr/>
        </p:nvSpPr>
        <p:spPr>
          <a:xfrm>
            <a:off x="228600" y="1143000"/>
            <a:ext cx="8686800" cy="2554545"/>
          </a:xfrm>
          <a:prstGeom prst="rect">
            <a:avLst/>
          </a:prstGeom>
          <a:solidFill>
            <a:schemeClr val="tx2">
              <a:lumMod val="50000"/>
              <a:alpha val="50000"/>
            </a:schemeClr>
          </a:solidFill>
        </p:spPr>
        <p:txBody>
          <a:bodyPr wrap="square" rtlCol="0">
            <a:spAutoFit/>
          </a:bodyPr>
          <a:lstStyle/>
          <a:p>
            <a:pPr algn="just"/>
            <a:r>
              <a:rPr lang="en-US" sz="4000" i="1" dirty="0" smtClean="0">
                <a:solidFill>
                  <a:schemeClr val="bg1"/>
                </a:solidFill>
              </a:rPr>
              <a:t>And </a:t>
            </a:r>
            <a:r>
              <a:rPr lang="en-US" sz="4000" i="1" dirty="0">
                <a:solidFill>
                  <a:schemeClr val="bg1"/>
                </a:solidFill>
              </a:rPr>
              <a:t>Mary said, “Behold, the </a:t>
            </a:r>
            <a:r>
              <a:rPr lang="en-US" sz="4000" i="1" dirty="0" err="1">
                <a:solidFill>
                  <a:schemeClr val="bg1"/>
                </a:solidFill>
              </a:rPr>
              <a:t>bondslave</a:t>
            </a:r>
            <a:r>
              <a:rPr lang="en-US" sz="4000" i="1" dirty="0">
                <a:solidFill>
                  <a:schemeClr val="bg1"/>
                </a:solidFill>
              </a:rPr>
              <a:t> of the Lord; may it be done to me according to your word.” And the angel departed from her. </a:t>
            </a:r>
            <a:endParaRPr lang="en-US" sz="4000" dirty="0">
              <a:solidFill>
                <a:schemeClr val="bg1"/>
              </a:solidFill>
            </a:endParaRPr>
          </a:p>
        </p:txBody>
      </p:sp>
    </p:spTree>
    <p:extLst>
      <p:ext uri="{BB962C8B-B14F-4D97-AF65-F5344CB8AC3E}">
        <p14:creationId xmlns:p14="http://schemas.microsoft.com/office/powerpoint/2010/main" val="106784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Thought</a:t>
            </a:r>
            <a:endParaRPr lang="en-US" sz="4800" dirty="0">
              <a:solidFill>
                <a:schemeClr val="bg1"/>
              </a:solidFill>
            </a:endParaRPr>
          </a:p>
        </p:txBody>
      </p:sp>
      <p:sp>
        <p:nvSpPr>
          <p:cNvPr id="8" name="TextBox 7"/>
          <p:cNvSpPr txBox="1"/>
          <p:nvPr/>
        </p:nvSpPr>
        <p:spPr>
          <a:xfrm>
            <a:off x="228600" y="1143000"/>
            <a:ext cx="8686800" cy="4401205"/>
          </a:xfrm>
          <a:prstGeom prst="rect">
            <a:avLst/>
          </a:prstGeom>
          <a:solidFill>
            <a:schemeClr val="tx2">
              <a:lumMod val="50000"/>
              <a:alpha val="50000"/>
            </a:schemeClr>
          </a:solidFill>
        </p:spPr>
        <p:txBody>
          <a:bodyPr wrap="square" rtlCol="0">
            <a:spAutoFit/>
          </a:bodyPr>
          <a:lstStyle/>
          <a:p>
            <a:pPr algn="just"/>
            <a:r>
              <a:rPr lang="en-US" sz="4000" dirty="0">
                <a:solidFill>
                  <a:schemeClr val="bg1"/>
                </a:solidFill>
              </a:rPr>
              <a:t>To rightly appreciate and be in awe of what God has done for us, we must always begin with what we have done to Him. Failure to consider what we have done to God will always diminish or even disregard the wonder of the gospel of Jesus Christ.  </a:t>
            </a:r>
          </a:p>
        </p:txBody>
      </p:sp>
    </p:spTree>
    <p:extLst>
      <p:ext uri="{BB962C8B-B14F-4D97-AF65-F5344CB8AC3E}">
        <p14:creationId xmlns:p14="http://schemas.microsoft.com/office/powerpoint/2010/main" val="187078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Big Idea</a:t>
            </a:r>
            <a:endParaRPr lang="en-US" sz="4800" dirty="0">
              <a:solidFill>
                <a:schemeClr val="bg1"/>
              </a:solidFill>
            </a:endParaRPr>
          </a:p>
        </p:txBody>
      </p:sp>
      <p:sp>
        <p:nvSpPr>
          <p:cNvPr id="8" name="TextBox 7"/>
          <p:cNvSpPr txBox="1"/>
          <p:nvPr/>
        </p:nvSpPr>
        <p:spPr>
          <a:xfrm>
            <a:off x="228600" y="1143000"/>
            <a:ext cx="8686800" cy="5016758"/>
          </a:xfrm>
          <a:prstGeom prst="rect">
            <a:avLst/>
          </a:prstGeom>
          <a:solidFill>
            <a:schemeClr val="tx2">
              <a:lumMod val="50000"/>
              <a:alpha val="50000"/>
            </a:schemeClr>
          </a:solidFill>
        </p:spPr>
        <p:txBody>
          <a:bodyPr wrap="square" rtlCol="0">
            <a:spAutoFit/>
          </a:bodyPr>
          <a:lstStyle/>
          <a:p>
            <a:pPr algn="just"/>
            <a:r>
              <a:rPr lang="en-US" sz="4000" i="1" dirty="0">
                <a:solidFill>
                  <a:schemeClr val="bg1"/>
                </a:solidFill>
              </a:rPr>
              <a:t>W</a:t>
            </a:r>
            <a:r>
              <a:rPr lang="en-US" sz="4000" i="1" dirty="0" smtClean="0">
                <a:solidFill>
                  <a:schemeClr val="bg1"/>
                </a:solidFill>
              </a:rPr>
              <a:t>ith </a:t>
            </a:r>
            <a:r>
              <a:rPr lang="en-US" sz="4000" i="1" dirty="0">
                <a:solidFill>
                  <a:schemeClr val="bg1"/>
                </a:solidFill>
              </a:rPr>
              <a:t>all the obstacles God had to overcome in order to fulfill His plan to save lost sinners, the greatest of these obstacles, from the human point of view, was getting the Lamb of God who takes away the sin of the world into the world; something God did through the virgin birth.</a:t>
            </a:r>
            <a:r>
              <a:rPr lang="en-US" sz="4000" dirty="0">
                <a:solidFill>
                  <a:schemeClr val="bg1"/>
                </a:solidFill>
              </a:rPr>
              <a:t> </a:t>
            </a:r>
          </a:p>
        </p:txBody>
      </p:sp>
    </p:spTree>
    <p:extLst>
      <p:ext uri="{BB962C8B-B14F-4D97-AF65-F5344CB8AC3E}">
        <p14:creationId xmlns:p14="http://schemas.microsoft.com/office/powerpoint/2010/main" val="187078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769441"/>
          </a:xfrm>
          <a:prstGeom prst="rect">
            <a:avLst/>
          </a:prstGeom>
          <a:solidFill>
            <a:schemeClr val="tx2">
              <a:lumMod val="50000"/>
              <a:alpha val="50000"/>
            </a:schemeClr>
          </a:solidFill>
        </p:spPr>
        <p:txBody>
          <a:bodyPr wrap="square" rtlCol="0">
            <a:spAutoFit/>
          </a:bodyPr>
          <a:lstStyle/>
          <a:p>
            <a:r>
              <a:rPr lang="en-US" sz="4400" dirty="0" smtClean="0">
                <a:solidFill>
                  <a:schemeClr val="bg1"/>
                </a:solidFill>
              </a:rPr>
              <a:t>I. The announcement prepared </a:t>
            </a:r>
            <a:r>
              <a:rPr lang="en-US" sz="4400" baseline="30000" dirty="0" smtClean="0">
                <a:solidFill>
                  <a:schemeClr val="bg1"/>
                </a:solidFill>
              </a:rPr>
              <a:t>(26-28)</a:t>
            </a:r>
            <a:endParaRPr lang="en-US" sz="4400" baseline="30000" dirty="0">
              <a:solidFill>
                <a:schemeClr val="bg1"/>
              </a:solidFill>
            </a:endParaRPr>
          </a:p>
        </p:txBody>
      </p:sp>
      <p:sp>
        <p:nvSpPr>
          <p:cNvPr id="8" name="TextBox 7"/>
          <p:cNvSpPr txBox="1"/>
          <p:nvPr/>
        </p:nvSpPr>
        <p:spPr>
          <a:xfrm>
            <a:off x="228600" y="1143000"/>
            <a:ext cx="8686800" cy="2954655"/>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Mary’s purity (26-27)</a:t>
            </a:r>
          </a:p>
          <a:p>
            <a:pPr lvl="0" algn="just"/>
            <a:r>
              <a:rPr lang="en-US" sz="3000" i="1" dirty="0" smtClean="0">
                <a:solidFill>
                  <a:schemeClr val="bg1"/>
                </a:solidFill>
              </a:rPr>
              <a:t>26 </a:t>
            </a:r>
            <a:r>
              <a:rPr lang="en-US" sz="3000" i="1" dirty="0">
                <a:solidFill>
                  <a:schemeClr val="bg1"/>
                </a:solidFill>
              </a:rPr>
              <a:t>Now in the sixth month the angel Gabriel was sent from God to a city in Galilee called Nazareth, 27 to a </a:t>
            </a:r>
            <a:r>
              <a:rPr lang="en-US" sz="3000" i="1" u="sng" dirty="0">
                <a:solidFill>
                  <a:schemeClr val="bg1"/>
                </a:solidFill>
              </a:rPr>
              <a:t>virgin</a:t>
            </a:r>
            <a:r>
              <a:rPr lang="en-US" sz="3000" i="1" dirty="0">
                <a:solidFill>
                  <a:schemeClr val="bg1"/>
                </a:solidFill>
              </a:rPr>
              <a:t> engaged to a man whose name was Joseph, of the descendants of David; and the </a:t>
            </a:r>
            <a:r>
              <a:rPr lang="en-US" sz="3000" i="1" u="sng" dirty="0">
                <a:solidFill>
                  <a:schemeClr val="bg1"/>
                </a:solidFill>
              </a:rPr>
              <a:t>virgin's</a:t>
            </a:r>
            <a:r>
              <a:rPr lang="en-US" sz="3000" i="1" dirty="0">
                <a:solidFill>
                  <a:schemeClr val="bg1"/>
                </a:solidFill>
              </a:rPr>
              <a:t> name was Mary.</a:t>
            </a:r>
            <a:endParaRPr lang="en-US" sz="3000" dirty="0">
              <a:solidFill>
                <a:schemeClr val="bg1"/>
              </a:solidFill>
            </a:endParaRPr>
          </a:p>
        </p:txBody>
      </p:sp>
      <p:sp>
        <p:nvSpPr>
          <p:cNvPr id="5" name="TextBox 4"/>
          <p:cNvSpPr txBox="1"/>
          <p:nvPr/>
        </p:nvSpPr>
        <p:spPr>
          <a:xfrm>
            <a:off x="228600" y="4385608"/>
            <a:ext cx="8686800" cy="1938992"/>
          </a:xfrm>
          <a:prstGeom prst="rect">
            <a:avLst/>
          </a:prstGeom>
          <a:solidFill>
            <a:schemeClr val="tx2">
              <a:lumMod val="50000"/>
              <a:alpha val="50000"/>
            </a:schemeClr>
          </a:solidFill>
        </p:spPr>
        <p:txBody>
          <a:bodyPr wrap="square" rtlCol="0">
            <a:spAutoFit/>
          </a:bodyPr>
          <a:lstStyle/>
          <a:p>
            <a:pPr lvl="0" algn="just"/>
            <a:r>
              <a:rPr lang="en-US" sz="4000" i="1" dirty="0">
                <a:solidFill>
                  <a:schemeClr val="bg1"/>
                </a:solidFill>
              </a:rPr>
              <a:t>“Behold, a </a:t>
            </a:r>
            <a:r>
              <a:rPr lang="en-US" sz="4000" i="1" u="sng" dirty="0">
                <a:solidFill>
                  <a:schemeClr val="bg1"/>
                </a:solidFill>
              </a:rPr>
              <a:t>virgin</a:t>
            </a:r>
            <a:r>
              <a:rPr lang="en-US" sz="4000" i="1" dirty="0">
                <a:solidFill>
                  <a:schemeClr val="bg1"/>
                </a:solidFill>
              </a:rPr>
              <a:t> will be with child and bear a son, and she will call His name </a:t>
            </a:r>
            <a:r>
              <a:rPr lang="en-US" sz="4000" i="1" dirty="0" smtClean="0">
                <a:solidFill>
                  <a:schemeClr val="bg1"/>
                </a:solidFill>
              </a:rPr>
              <a:t>Immanuel” (Isaiah 7:14).</a:t>
            </a:r>
            <a:endParaRPr lang="en-US" sz="4000" dirty="0" smtClean="0">
              <a:solidFill>
                <a:schemeClr val="bg1"/>
              </a:solidFill>
            </a:endParaRPr>
          </a:p>
        </p:txBody>
      </p:sp>
    </p:spTree>
    <p:extLst>
      <p:ext uri="{BB962C8B-B14F-4D97-AF65-F5344CB8AC3E}">
        <p14:creationId xmlns:p14="http://schemas.microsoft.com/office/powerpoint/2010/main" val="3310763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1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750"/>
                                        <p:tgtEl>
                                          <p:spTgt spid="8">
                                            <p:txEl>
                                              <p:pRg st="1" end="1"/>
                                            </p:txEl>
                                          </p:spTgt>
                                        </p:tgtEl>
                                      </p:cBhvr>
                                    </p:animEffect>
                                  </p:childTnLst>
                                </p:cTn>
                              </p:par>
                            </p:childTnLst>
                          </p:cTn>
                        </p:par>
                        <p:par>
                          <p:cTn id="15" fill="hold">
                            <p:stCondLst>
                              <p:cond delay="4250"/>
                            </p:stCondLst>
                            <p:childTnLst>
                              <p:par>
                                <p:cTn id="16" presetID="10" presetClass="entr" presetSubtype="0" fill="hold" grpId="0" nodeType="afterEffect">
                                  <p:stCondLst>
                                    <p:cond delay="775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2250"/>
                                        <p:tgtEl>
                                          <p:spTgt spid="5">
                                            <p:bg/>
                                          </p:spTgt>
                                        </p:tgtEl>
                                      </p:cBhvr>
                                    </p:animEffect>
                                  </p:childTnLst>
                                </p:cTn>
                              </p:par>
                              <p:par>
                                <p:cTn id="19" presetID="10" presetClass="entr" presetSubtype="0" fill="hold" grpId="0" nodeType="withEffect">
                                  <p:stCondLst>
                                    <p:cond delay="775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4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566678"/>
            <a:ext cx="8686800" cy="2862322"/>
          </a:xfrm>
          <a:prstGeom prst="rect">
            <a:avLst/>
          </a:prstGeom>
          <a:solidFill>
            <a:schemeClr val="tx2">
              <a:lumMod val="50000"/>
              <a:alpha val="50000"/>
            </a:schemeClr>
          </a:solidFill>
        </p:spPr>
        <p:txBody>
          <a:bodyPr wrap="square" rtlCol="0">
            <a:spAutoFit/>
          </a:bodyPr>
          <a:lstStyle/>
          <a:p>
            <a:pPr algn="ctr"/>
            <a:r>
              <a:rPr lang="en-US" sz="3600" i="1" dirty="0">
                <a:solidFill>
                  <a:schemeClr val="bg1"/>
                </a:solidFill>
              </a:rPr>
              <a:t>Genesis 3:15</a:t>
            </a:r>
          </a:p>
          <a:p>
            <a:pPr algn="ctr"/>
            <a:r>
              <a:rPr lang="en-US" sz="3600" i="1" dirty="0" smtClean="0">
                <a:solidFill>
                  <a:schemeClr val="bg1"/>
                </a:solidFill>
              </a:rPr>
              <a:t>And </a:t>
            </a:r>
            <a:r>
              <a:rPr lang="en-US" sz="3600" i="1" dirty="0">
                <a:solidFill>
                  <a:schemeClr val="bg1"/>
                </a:solidFill>
              </a:rPr>
              <a:t>I will put enmity Between you and the woman, And between your seed and her seed; He shall bruise you on the head, And you shall bruise him on the heel</a:t>
            </a:r>
            <a:r>
              <a:rPr lang="en-US" sz="3600" i="1" dirty="0" smtClean="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3427917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17006</TotalTime>
  <Words>1037</Words>
  <Application>Microsoft Office PowerPoint</Application>
  <PresentationFormat>On-screen Show (4:3)</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612</cp:revision>
  <dcterms:created xsi:type="dcterms:W3CDTF">2013-08-08T16:28:40Z</dcterms:created>
  <dcterms:modified xsi:type="dcterms:W3CDTF">2016-12-17T22:26:48Z</dcterms:modified>
</cp:coreProperties>
</file>