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1390" r:id="rId2"/>
    <p:sldId id="1408" r:id="rId3"/>
    <p:sldId id="1409" r:id="rId4"/>
    <p:sldId id="1410" r:id="rId5"/>
    <p:sldId id="1411" r:id="rId6"/>
    <p:sldId id="1412" r:id="rId7"/>
    <p:sldId id="1414" r:id="rId8"/>
    <p:sldId id="1415" r:id="rId9"/>
    <p:sldId id="1416" r:id="rId10"/>
    <p:sldId id="1417" r:id="rId11"/>
    <p:sldId id="1418" r:id="rId12"/>
    <p:sldId id="1419" r:id="rId13"/>
    <p:sldId id="1420" r:id="rId14"/>
    <p:sldId id="1421" r:id="rId15"/>
    <p:sldId id="1422" r:id="rId16"/>
    <p:sldId id="1423" r:id="rId17"/>
    <p:sldId id="1424" r:id="rId18"/>
    <p:sldId id="13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11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12/11/2016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12/11/2016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12/11/2016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12/11/2016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12/11/2016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12/11/2016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12/11/2016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706070"/>
            <a:ext cx="8915400" cy="923330"/>
          </a:xfrm>
          <a:prstGeom prst="rect">
            <a:avLst/>
          </a:prstGeom>
          <a:noFill/>
        </p:spPr>
        <p:txBody>
          <a:bodyPr wrap="square" rtlCol="0">
            <a:spAutoFit/>
          </a:bodyPr>
          <a:lstStyle/>
          <a:p>
            <a:pPr algn="ctr"/>
            <a:r>
              <a:rPr lang="en-US" sz="5400" dirty="0" smtClean="0">
                <a:solidFill>
                  <a:schemeClr val="bg1"/>
                </a:solidFill>
              </a:rPr>
              <a:t>Hope Community Bible Church</a:t>
            </a:r>
            <a:endParaRPr lang="en-US" sz="54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7" name="TextBox 6"/>
          <p:cNvSpPr txBox="1"/>
          <p:nvPr/>
        </p:nvSpPr>
        <p:spPr>
          <a:xfrm>
            <a:off x="228600" y="3581400"/>
            <a:ext cx="8686800" cy="1569660"/>
          </a:xfrm>
          <a:prstGeom prst="rect">
            <a:avLst/>
          </a:prstGeom>
          <a:solidFill>
            <a:schemeClr val="tx2">
              <a:lumMod val="50000"/>
              <a:alpha val="75000"/>
            </a:schemeClr>
          </a:solidFill>
        </p:spPr>
        <p:txBody>
          <a:bodyPr wrap="square" rtlCol="0">
            <a:spAutoFit/>
          </a:bodyPr>
          <a:lstStyle/>
          <a:p>
            <a:pPr algn="ctr"/>
            <a:r>
              <a:rPr lang="en-US" sz="4800" b="1" dirty="0" smtClean="0">
                <a:solidFill>
                  <a:schemeClr val="bg1"/>
                </a:solidFill>
                <a:latin typeface="Maiandra GD" panose="020E0502030308020204" pitchFamily="34" charset="0"/>
              </a:rPr>
              <a:t>The Greatest Gift Given – </a:t>
            </a:r>
          </a:p>
          <a:p>
            <a:pPr algn="ctr"/>
            <a:r>
              <a:rPr lang="en-US" sz="4800" b="1" dirty="0" smtClean="0">
                <a:solidFill>
                  <a:schemeClr val="bg1"/>
                </a:solidFill>
                <a:latin typeface="Maiandra GD" panose="020E0502030308020204" pitchFamily="34" charset="0"/>
              </a:rPr>
              <a:t>The Lamb of God Anticipated</a:t>
            </a:r>
            <a:endParaRPr lang="en-US" sz="4800"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32781645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The Big Idea</a:t>
            </a:r>
            <a:endParaRPr lang="en-US" sz="4800" dirty="0">
              <a:solidFill>
                <a:schemeClr val="bg1"/>
              </a:solidFill>
            </a:endParaRPr>
          </a:p>
        </p:txBody>
      </p:sp>
      <p:sp>
        <p:nvSpPr>
          <p:cNvPr id="8" name="TextBox 7"/>
          <p:cNvSpPr txBox="1"/>
          <p:nvPr/>
        </p:nvSpPr>
        <p:spPr>
          <a:xfrm>
            <a:off x="228600" y="1143000"/>
            <a:ext cx="8686800" cy="2862322"/>
          </a:xfrm>
          <a:prstGeom prst="rect">
            <a:avLst/>
          </a:prstGeom>
          <a:solidFill>
            <a:schemeClr val="tx2">
              <a:lumMod val="50000"/>
              <a:alpha val="50000"/>
            </a:schemeClr>
          </a:solidFill>
        </p:spPr>
        <p:txBody>
          <a:bodyPr wrap="square" rtlCol="0">
            <a:spAutoFit/>
          </a:bodyPr>
          <a:lstStyle/>
          <a:p>
            <a:pPr algn="just"/>
            <a:r>
              <a:rPr lang="en-US" sz="3600" dirty="0" smtClean="0">
                <a:solidFill>
                  <a:schemeClr val="bg1"/>
                </a:solidFill>
              </a:rPr>
              <a:t>In Genesis 3, the </a:t>
            </a:r>
            <a:r>
              <a:rPr lang="en-US" sz="3600" dirty="0">
                <a:solidFill>
                  <a:schemeClr val="bg1"/>
                </a:solidFill>
              </a:rPr>
              <a:t>rays of hope illuminate this scene and we are introduce </a:t>
            </a:r>
            <a:r>
              <a:rPr lang="en-US" sz="3600" u="sng" dirty="0">
                <a:solidFill>
                  <a:schemeClr val="bg1"/>
                </a:solidFill>
              </a:rPr>
              <a:t>for the very first time</a:t>
            </a:r>
            <a:r>
              <a:rPr lang="en-US" sz="3600" dirty="0">
                <a:solidFill>
                  <a:schemeClr val="bg1"/>
                </a:solidFill>
              </a:rPr>
              <a:t> the message of the Gospel and of Him who would be the greatest gift; the Lamb of God who takes away our sins. </a:t>
            </a:r>
          </a:p>
        </p:txBody>
      </p:sp>
    </p:spTree>
    <p:extLst>
      <p:ext uri="{BB962C8B-B14F-4D97-AF65-F5344CB8AC3E}">
        <p14:creationId xmlns:p14="http://schemas.microsoft.com/office/powerpoint/2010/main" val="115820149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Genesis 3:15</a:t>
            </a:r>
            <a:endParaRPr lang="en-US" sz="4800" dirty="0">
              <a:solidFill>
                <a:schemeClr val="bg1"/>
              </a:solidFill>
            </a:endParaRPr>
          </a:p>
        </p:txBody>
      </p:sp>
      <p:sp>
        <p:nvSpPr>
          <p:cNvPr id="8" name="TextBox 7"/>
          <p:cNvSpPr txBox="1"/>
          <p:nvPr/>
        </p:nvSpPr>
        <p:spPr>
          <a:xfrm>
            <a:off x="228600" y="1143000"/>
            <a:ext cx="8686800" cy="3477875"/>
          </a:xfrm>
          <a:prstGeom prst="rect">
            <a:avLst/>
          </a:prstGeom>
          <a:solidFill>
            <a:schemeClr val="tx2">
              <a:lumMod val="50000"/>
              <a:alpha val="50000"/>
            </a:schemeClr>
          </a:solidFill>
        </p:spPr>
        <p:txBody>
          <a:bodyPr wrap="square" rtlCol="0">
            <a:spAutoFit/>
          </a:bodyPr>
          <a:lstStyle/>
          <a:p>
            <a:pPr algn="ctr"/>
            <a:r>
              <a:rPr lang="en-US" sz="4400" i="1" dirty="0" smtClean="0">
                <a:solidFill>
                  <a:schemeClr val="bg1"/>
                </a:solidFill>
              </a:rPr>
              <a:t>And </a:t>
            </a:r>
            <a:r>
              <a:rPr lang="en-US" sz="4400" i="1" dirty="0">
                <a:solidFill>
                  <a:schemeClr val="bg1"/>
                </a:solidFill>
              </a:rPr>
              <a:t>I will put enmity Between you and the woman, And between your seed and her seed; He shall bruise you on the head, And you shall bruise him on the heel</a:t>
            </a:r>
            <a:r>
              <a:rPr lang="en-US" sz="4400" i="1" dirty="0" smtClean="0">
                <a:solidFill>
                  <a:schemeClr val="bg1"/>
                </a:solidFill>
              </a:rPr>
              <a:t>.</a:t>
            </a:r>
            <a:endParaRPr lang="en-US" sz="4400" dirty="0">
              <a:solidFill>
                <a:schemeClr val="bg1"/>
              </a:solidFill>
            </a:endParaRPr>
          </a:p>
        </p:txBody>
      </p:sp>
    </p:spTree>
    <p:extLst>
      <p:ext uri="{BB962C8B-B14F-4D97-AF65-F5344CB8AC3E}">
        <p14:creationId xmlns:p14="http://schemas.microsoft.com/office/powerpoint/2010/main" val="1557434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401990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r>
              <a:rPr lang="en-US" sz="4800" b="1" dirty="0" smtClean="0">
                <a:solidFill>
                  <a:schemeClr val="bg1"/>
                </a:solidFill>
              </a:rPr>
              <a:t>I. What is the Lamb of God like?</a:t>
            </a:r>
            <a:endParaRPr lang="en-US" sz="4800" b="1" dirty="0">
              <a:solidFill>
                <a:schemeClr val="bg1"/>
              </a:solidFill>
            </a:endParaRPr>
          </a:p>
        </p:txBody>
      </p:sp>
      <p:sp>
        <p:nvSpPr>
          <p:cNvPr id="8" name="TextBox 7"/>
          <p:cNvSpPr txBox="1"/>
          <p:nvPr/>
        </p:nvSpPr>
        <p:spPr>
          <a:xfrm>
            <a:off x="228600" y="1143000"/>
            <a:ext cx="8686800" cy="2185214"/>
          </a:xfrm>
          <a:prstGeom prst="rect">
            <a:avLst/>
          </a:prstGeom>
          <a:solidFill>
            <a:schemeClr val="tx2">
              <a:lumMod val="50000"/>
              <a:alpha val="50000"/>
            </a:schemeClr>
          </a:solidFill>
        </p:spPr>
        <p:txBody>
          <a:bodyPr wrap="square" rtlCol="0">
            <a:spAutoFit/>
          </a:bodyPr>
          <a:lstStyle/>
          <a:p>
            <a:pPr marL="742950" lvl="0" indent="-742950" algn="just">
              <a:buAutoNum type="alphaUcPeriod"/>
            </a:pPr>
            <a:r>
              <a:rPr lang="en-US" sz="3600" dirty="0" smtClean="0">
                <a:solidFill>
                  <a:schemeClr val="bg1"/>
                </a:solidFill>
              </a:rPr>
              <a:t>The </a:t>
            </a:r>
            <a:r>
              <a:rPr lang="en-US" sz="3600" dirty="0">
                <a:solidFill>
                  <a:schemeClr val="bg1"/>
                </a:solidFill>
              </a:rPr>
              <a:t>Lamb of God has a unique beginning (3:15a</a:t>
            </a:r>
            <a:r>
              <a:rPr lang="en-US" sz="3600" dirty="0" smtClean="0">
                <a:solidFill>
                  <a:schemeClr val="bg1"/>
                </a:solidFill>
              </a:rPr>
              <a:t>)</a:t>
            </a:r>
          </a:p>
          <a:p>
            <a:pPr lvl="0" algn="just"/>
            <a:r>
              <a:rPr lang="en-US" sz="3200" i="1" dirty="0">
                <a:solidFill>
                  <a:schemeClr val="bg1"/>
                </a:solidFill>
              </a:rPr>
              <a:t>“And I will put enmity between you and the woman, and between your seed and her seed…”</a:t>
            </a:r>
            <a:endParaRPr lang="en-US" sz="3200" dirty="0" smtClean="0">
              <a:solidFill>
                <a:schemeClr val="bg1"/>
              </a:solidFill>
            </a:endParaRPr>
          </a:p>
        </p:txBody>
      </p:sp>
      <p:sp>
        <p:nvSpPr>
          <p:cNvPr id="5" name="TextBox 4"/>
          <p:cNvSpPr txBox="1"/>
          <p:nvPr/>
        </p:nvSpPr>
        <p:spPr>
          <a:xfrm>
            <a:off x="228600" y="3505200"/>
            <a:ext cx="8686800" cy="2185214"/>
          </a:xfrm>
          <a:prstGeom prst="rect">
            <a:avLst/>
          </a:prstGeom>
          <a:solidFill>
            <a:schemeClr val="tx2">
              <a:lumMod val="50000"/>
              <a:alpha val="50000"/>
            </a:schemeClr>
          </a:solidFill>
        </p:spPr>
        <p:txBody>
          <a:bodyPr wrap="square" rtlCol="0">
            <a:spAutoFit/>
          </a:bodyPr>
          <a:lstStyle/>
          <a:p>
            <a:pPr marL="742950" lvl="0" indent="-742950" algn="just">
              <a:buFont typeface="+mj-lt"/>
              <a:buAutoNum type="alphaUcPeriod" startAt="2"/>
            </a:pPr>
            <a:r>
              <a:rPr lang="en-US" sz="3600" dirty="0" smtClean="0">
                <a:solidFill>
                  <a:schemeClr val="bg1"/>
                </a:solidFill>
              </a:rPr>
              <a:t>The </a:t>
            </a:r>
            <a:r>
              <a:rPr lang="en-US" sz="3600" dirty="0">
                <a:solidFill>
                  <a:schemeClr val="bg1"/>
                </a:solidFill>
              </a:rPr>
              <a:t>Lamb of God has a unique </a:t>
            </a:r>
            <a:r>
              <a:rPr lang="en-US" sz="3600" dirty="0" smtClean="0">
                <a:solidFill>
                  <a:schemeClr val="bg1"/>
                </a:solidFill>
              </a:rPr>
              <a:t>business (3:15b)</a:t>
            </a:r>
          </a:p>
          <a:p>
            <a:pPr lvl="0" algn="just"/>
            <a:r>
              <a:rPr lang="en-US" sz="3200" i="1" dirty="0" smtClean="0">
                <a:solidFill>
                  <a:schemeClr val="bg1"/>
                </a:solidFill>
              </a:rPr>
              <a:t>He </a:t>
            </a:r>
            <a:r>
              <a:rPr lang="en-US" sz="3200" i="1" dirty="0">
                <a:solidFill>
                  <a:schemeClr val="bg1"/>
                </a:solidFill>
              </a:rPr>
              <a:t>shall bruise you on the head, And you shall bruise him on the heel. </a:t>
            </a:r>
            <a:endParaRPr lang="en-US" sz="3200" dirty="0" smtClean="0">
              <a:solidFill>
                <a:schemeClr val="bg1"/>
              </a:solidFill>
            </a:endParaRPr>
          </a:p>
        </p:txBody>
      </p:sp>
    </p:spTree>
    <p:extLst>
      <p:ext uri="{BB962C8B-B14F-4D97-AF65-F5344CB8AC3E}">
        <p14:creationId xmlns:p14="http://schemas.microsoft.com/office/powerpoint/2010/main" val="849484834"/>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225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275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Effect transition="in" filter="fade">
                                      <p:cBhvr>
                                        <p:cTn id="19" dur="1750"/>
                                        <p:tgtEl>
                                          <p:spTgt spid="5">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750"/>
                                        <p:tgtEl>
                                          <p:spTgt spid="5">
                                            <p:txEl>
                                              <p:pRg st="0" end="0"/>
                                            </p:txEl>
                                          </p:spTgt>
                                        </p:tgtEl>
                                      </p:cBhvr>
                                    </p:animEffect>
                                  </p:childTnLst>
                                </p:cTn>
                              </p:par>
                            </p:childTnLst>
                          </p:cTn>
                        </p:par>
                        <p:par>
                          <p:cTn id="23" fill="hold">
                            <p:stCondLst>
                              <p:cond delay="1750"/>
                            </p:stCondLst>
                            <p:childTnLst>
                              <p:par>
                                <p:cTn id="24" presetID="10" presetClass="entr" presetSubtype="0" fill="hold" grpId="0" nodeType="afterEffect">
                                  <p:stCondLst>
                                    <p:cond delay="225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2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5"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r>
              <a:rPr lang="en-US" sz="4800" b="1" dirty="0" smtClean="0">
                <a:solidFill>
                  <a:schemeClr val="bg1"/>
                </a:solidFill>
              </a:rPr>
              <a:t>II. Who is the Lamb of God?</a:t>
            </a:r>
            <a:endParaRPr lang="en-US" sz="4800" b="1" dirty="0">
              <a:solidFill>
                <a:schemeClr val="bg1"/>
              </a:solidFill>
            </a:endParaRPr>
          </a:p>
        </p:txBody>
      </p:sp>
      <p:sp>
        <p:nvSpPr>
          <p:cNvPr id="8" name="TextBox 7"/>
          <p:cNvSpPr txBox="1"/>
          <p:nvPr/>
        </p:nvSpPr>
        <p:spPr>
          <a:xfrm>
            <a:off x="228600" y="1143000"/>
            <a:ext cx="8686800" cy="2185214"/>
          </a:xfrm>
          <a:prstGeom prst="rect">
            <a:avLst/>
          </a:prstGeom>
          <a:solidFill>
            <a:schemeClr val="tx2">
              <a:lumMod val="50000"/>
              <a:alpha val="50000"/>
            </a:schemeClr>
          </a:solidFill>
        </p:spPr>
        <p:txBody>
          <a:bodyPr wrap="square" rtlCol="0">
            <a:spAutoFit/>
          </a:bodyPr>
          <a:lstStyle/>
          <a:p>
            <a:pPr marL="742950" lvl="0" indent="-742950" algn="just">
              <a:buAutoNum type="alphaUcPeriod"/>
            </a:pPr>
            <a:r>
              <a:rPr lang="en-US" sz="3600" dirty="0" smtClean="0">
                <a:solidFill>
                  <a:schemeClr val="bg1"/>
                </a:solidFill>
              </a:rPr>
              <a:t>The </a:t>
            </a:r>
            <a:r>
              <a:rPr lang="en-US" sz="3600" dirty="0">
                <a:solidFill>
                  <a:schemeClr val="bg1"/>
                </a:solidFill>
              </a:rPr>
              <a:t>Lamb of God </a:t>
            </a:r>
            <a:r>
              <a:rPr lang="en-US" sz="3600" dirty="0" smtClean="0">
                <a:solidFill>
                  <a:schemeClr val="bg1"/>
                </a:solidFill>
              </a:rPr>
              <a:t>is the Vanquisher (3:15a)</a:t>
            </a:r>
          </a:p>
          <a:p>
            <a:pPr lvl="0" algn="just"/>
            <a:r>
              <a:rPr lang="en-US" sz="3200" i="1" dirty="0" smtClean="0">
                <a:solidFill>
                  <a:schemeClr val="bg1"/>
                </a:solidFill>
              </a:rPr>
              <a:t>And </a:t>
            </a:r>
            <a:r>
              <a:rPr lang="en-US" sz="3200" i="1" dirty="0">
                <a:solidFill>
                  <a:schemeClr val="bg1"/>
                </a:solidFill>
              </a:rPr>
              <a:t>I will put </a:t>
            </a:r>
            <a:r>
              <a:rPr lang="en-US" sz="3200" i="1" u="sng" dirty="0">
                <a:solidFill>
                  <a:schemeClr val="bg1"/>
                </a:solidFill>
              </a:rPr>
              <a:t>enmity</a:t>
            </a:r>
            <a:r>
              <a:rPr lang="en-US" sz="3200" i="1" dirty="0">
                <a:solidFill>
                  <a:schemeClr val="bg1"/>
                </a:solidFill>
              </a:rPr>
              <a:t> Between you and the woman, And between your seed and her seed…</a:t>
            </a:r>
            <a:r>
              <a:rPr lang="en-US" sz="3200" dirty="0">
                <a:solidFill>
                  <a:schemeClr val="bg1"/>
                </a:solidFill>
              </a:rPr>
              <a:t> </a:t>
            </a:r>
            <a:endParaRPr lang="en-US" sz="3200" dirty="0" smtClean="0">
              <a:solidFill>
                <a:schemeClr val="bg1"/>
              </a:solidFill>
            </a:endParaRPr>
          </a:p>
        </p:txBody>
      </p:sp>
      <p:sp>
        <p:nvSpPr>
          <p:cNvPr id="5" name="TextBox 4"/>
          <p:cNvSpPr txBox="1"/>
          <p:nvPr/>
        </p:nvSpPr>
        <p:spPr>
          <a:xfrm>
            <a:off x="228600" y="3505200"/>
            <a:ext cx="8686800" cy="1631216"/>
          </a:xfrm>
          <a:prstGeom prst="rect">
            <a:avLst/>
          </a:prstGeom>
          <a:solidFill>
            <a:schemeClr val="tx2">
              <a:lumMod val="50000"/>
              <a:alpha val="50000"/>
            </a:schemeClr>
          </a:solidFill>
        </p:spPr>
        <p:txBody>
          <a:bodyPr wrap="square" rtlCol="0">
            <a:spAutoFit/>
          </a:bodyPr>
          <a:lstStyle/>
          <a:p>
            <a:pPr marL="742950" lvl="0" indent="-742950" algn="just">
              <a:buFont typeface="+mj-lt"/>
              <a:buAutoNum type="alphaUcPeriod" startAt="2"/>
            </a:pPr>
            <a:r>
              <a:rPr lang="en-US" sz="3600" dirty="0" smtClean="0">
                <a:solidFill>
                  <a:schemeClr val="bg1"/>
                </a:solidFill>
              </a:rPr>
              <a:t>The </a:t>
            </a:r>
            <a:r>
              <a:rPr lang="en-US" sz="3600" dirty="0">
                <a:solidFill>
                  <a:schemeClr val="bg1"/>
                </a:solidFill>
              </a:rPr>
              <a:t>Lamb of God </a:t>
            </a:r>
            <a:r>
              <a:rPr lang="en-US" sz="3600" dirty="0" smtClean="0">
                <a:solidFill>
                  <a:schemeClr val="bg1"/>
                </a:solidFill>
              </a:rPr>
              <a:t>is the Victor (3:15b)</a:t>
            </a:r>
          </a:p>
          <a:p>
            <a:pPr lvl="0" algn="just"/>
            <a:r>
              <a:rPr lang="en-US" sz="3200" i="1" dirty="0" smtClean="0">
                <a:solidFill>
                  <a:schemeClr val="bg1"/>
                </a:solidFill>
              </a:rPr>
              <a:t>He </a:t>
            </a:r>
            <a:r>
              <a:rPr lang="en-US" sz="3200" i="1" dirty="0">
                <a:solidFill>
                  <a:schemeClr val="bg1"/>
                </a:solidFill>
              </a:rPr>
              <a:t>shall </a:t>
            </a:r>
            <a:r>
              <a:rPr lang="en-US" sz="3200" i="1" u="sng" dirty="0">
                <a:solidFill>
                  <a:schemeClr val="bg1"/>
                </a:solidFill>
              </a:rPr>
              <a:t>bruise</a:t>
            </a:r>
            <a:r>
              <a:rPr lang="en-US" sz="3200" i="1" dirty="0">
                <a:solidFill>
                  <a:schemeClr val="bg1"/>
                </a:solidFill>
              </a:rPr>
              <a:t> you on the head, And you shall </a:t>
            </a:r>
            <a:r>
              <a:rPr lang="en-US" sz="3200" i="1" u="sng" dirty="0">
                <a:solidFill>
                  <a:schemeClr val="bg1"/>
                </a:solidFill>
              </a:rPr>
              <a:t>bruise</a:t>
            </a:r>
            <a:r>
              <a:rPr lang="en-US" sz="3200" i="1" dirty="0">
                <a:solidFill>
                  <a:schemeClr val="bg1"/>
                </a:solidFill>
              </a:rPr>
              <a:t> him on the heel. </a:t>
            </a:r>
            <a:endParaRPr lang="en-US" sz="3200" dirty="0" smtClean="0">
              <a:solidFill>
                <a:schemeClr val="bg1"/>
              </a:solidFill>
            </a:endParaRPr>
          </a:p>
        </p:txBody>
      </p:sp>
    </p:spTree>
    <p:extLst>
      <p:ext uri="{BB962C8B-B14F-4D97-AF65-F5344CB8AC3E}">
        <p14:creationId xmlns:p14="http://schemas.microsoft.com/office/powerpoint/2010/main" val="4134467432"/>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75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275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par>
                          <p:cTn id="11" fill="hold">
                            <p:stCondLst>
                              <p:cond delay="4000"/>
                            </p:stCondLst>
                            <p:childTnLst>
                              <p:par>
                                <p:cTn id="12" presetID="10" presetClass="entr" presetSubtype="0" fill="hold" grpId="0" nodeType="afterEffect">
                                  <p:stCondLst>
                                    <p:cond delay="225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275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bg/>
                                          </p:spTgt>
                                        </p:tgtEl>
                                        <p:attrNameLst>
                                          <p:attrName>style.visibility</p:attrName>
                                        </p:attrNameLst>
                                      </p:cBhvr>
                                      <p:to>
                                        <p:strVal val="visible"/>
                                      </p:to>
                                    </p:set>
                                    <p:animEffect transition="in" filter="fade">
                                      <p:cBhvr>
                                        <p:cTn id="19" dur="1750"/>
                                        <p:tgtEl>
                                          <p:spTgt spid="5">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750"/>
                                        <p:tgtEl>
                                          <p:spTgt spid="5">
                                            <p:txEl>
                                              <p:pRg st="0" end="0"/>
                                            </p:txEl>
                                          </p:spTgt>
                                        </p:tgtEl>
                                      </p:cBhvr>
                                    </p:animEffect>
                                  </p:childTnLst>
                                </p:cTn>
                              </p:par>
                            </p:childTnLst>
                          </p:cTn>
                        </p:par>
                        <p:par>
                          <p:cTn id="23" fill="hold">
                            <p:stCondLst>
                              <p:cond delay="1750"/>
                            </p:stCondLst>
                            <p:childTnLst>
                              <p:par>
                                <p:cTn id="24" presetID="10" presetClass="entr" presetSubtype="0" fill="hold" grpId="0" nodeType="afterEffect">
                                  <p:stCondLst>
                                    <p:cond delay="225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275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5"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John 5:24</a:t>
            </a:r>
            <a:endParaRPr lang="en-US" sz="4800" dirty="0">
              <a:solidFill>
                <a:schemeClr val="bg1"/>
              </a:solidFill>
            </a:endParaRPr>
          </a:p>
        </p:txBody>
      </p:sp>
      <p:sp>
        <p:nvSpPr>
          <p:cNvPr id="8" name="TextBox 7"/>
          <p:cNvSpPr txBox="1"/>
          <p:nvPr/>
        </p:nvSpPr>
        <p:spPr>
          <a:xfrm>
            <a:off x="228600" y="1143000"/>
            <a:ext cx="8686800" cy="3477875"/>
          </a:xfrm>
          <a:prstGeom prst="rect">
            <a:avLst/>
          </a:prstGeom>
          <a:solidFill>
            <a:schemeClr val="tx2">
              <a:lumMod val="50000"/>
              <a:alpha val="50000"/>
            </a:schemeClr>
          </a:solidFill>
        </p:spPr>
        <p:txBody>
          <a:bodyPr wrap="square" rtlCol="0">
            <a:spAutoFit/>
          </a:bodyPr>
          <a:lstStyle/>
          <a:p>
            <a:pPr algn="ctr"/>
            <a:r>
              <a:rPr lang="en-US" sz="4400" i="1" dirty="0" smtClean="0">
                <a:solidFill>
                  <a:schemeClr val="bg1"/>
                </a:solidFill>
              </a:rPr>
              <a:t>Jesus said, “Truly</a:t>
            </a:r>
            <a:r>
              <a:rPr lang="en-US" sz="4400" i="1" dirty="0">
                <a:solidFill>
                  <a:schemeClr val="bg1"/>
                </a:solidFill>
              </a:rPr>
              <a:t>, truly, I say to you, he who hears My word, and believes Him who sent Me, has eternal life, and does not come into judgment, but has passed out of death into life.”</a:t>
            </a:r>
            <a:endParaRPr lang="en-US" sz="4400" dirty="0">
              <a:solidFill>
                <a:schemeClr val="bg1"/>
              </a:solidFill>
            </a:endParaRPr>
          </a:p>
        </p:txBody>
      </p:sp>
    </p:spTree>
    <p:extLst>
      <p:ext uri="{BB962C8B-B14F-4D97-AF65-F5344CB8AC3E}">
        <p14:creationId xmlns:p14="http://schemas.microsoft.com/office/powerpoint/2010/main" val="1637625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1569660"/>
          </a:xfrm>
          <a:prstGeom prst="rect">
            <a:avLst/>
          </a:prstGeom>
          <a:solidFill>
            <a:schemeClr val="tx2">
              <a:lumMod val="50000"/>
              <a:alpha val="50000"/>
            </a:schemeClr>
          </a:solidFill>
        </p:spPr>
        <p:txBody>
          <a:bodyPr wrap="square" rtlCol="0">
            <a:spAutoFit/>
          </a:bodyPr>
          <a:lstStyle/>
          <a:p>
            <a:pPr marL="1028700" indent="-1028700" algn="just">
              <a:buFont typeface="+mj-lt"/>
              <a:buAutoNum type="romanUcPeriod" startAt="3"/>
            </a:pPr>
            <a:r>
              <a:rPr lang="en-US" sz="4800" b="1" dirty="0" smtClean="0">
                <a:solidFill>
                  <a:schemeClr val="bg1"/>
                </a:solidFill>
              </a:rPr>
              <a:t>What is so wondrous about the Lamb of God? (3:21)</a:t>
            </a:r>
          </a:p>
        </p:txBody>
      </p:sp>
      <p:sp>
        <p:nvSpPr>
          <p:cNvPr id="8" name="TextBox 7"/>
          <p:cNvSpPr txBox="1"/>
          <p:nvPr/>
        </p:nvSpPr>
        <p:spPr>
          <a:xfrm>
            <a:off x="228600" y="1905000"/>
            <a:ext cx="8686800" cy="1077218"/>
          </a:xfrm>
          <a:prstGeom prst="rect">
            <a:avLst/>
          </a:prstGeom>
          <a:solidFill>
            <a:schemeClr val="tx2">
              <a:lumMod val="50000"/>
              <a:alpha val="50000"/>
            </a:schemeClr>
          </a:solidFill>
        </p:spPr>
        <p:txBody>
          <a:bodyPr wrap="square" rtlCol="0">
            <a:spAutoFit/>
          </a:bodyPr>
          <a:lstStyle/>
          <a:p>
            <a:pPr lvl="0" algn="just"/>
            <a:r>
              <a:rPr lang="en-US" sz="3200" i="1" dirty="0">
                <a:solidFill>
                  <a:schemeClr val="bg1"/>
                </a:solidFill>
              </a:rPr>
              <a:t>The </a:t>
            </a:r>
            <a:r>
              <a:rPr lang="en-US" sz="3200" i="1" dirty="0" smtClean="0">
                <a:solidFill>
                  <a:schemeClr val="bg1"/>
                </a:solidFill>
              </a:rPr>
              <a:t>LORD God </a:t>
            </a:r>
            <a:r>
              <a:rPr lang="en-US" sz="3200" i="1" dirty="0">
                <a:solidFill>
                  <a:schemeClr val="bg1"/>
                </a:solidFill>
              </a:rPr>
              <a:t>made garments of skin for Adam and his wife, and clothed them.</a:t>
            </a:r>
            <a:r>
              <a:rPr lang="en-US" sz="3200" dirty="0">
                <a:solidFill>
                  <a:schemeClr val="bg1"/>
                </a:solidFill>
              </a:rPr>
              <a:t> </a:t>
            </a:r>
            <a:endParaRPr lang="en-US" sz="3200" dirty="0" smtClean="0">
              <a:solidFill>
                <a:schemeClr val="bg1"/>
              </a:solidFill>
            </a:endParaRPr>
          </a:p>
        </p:txBody>
      </p:sp>
      <p:sp>
        <p:nvSpPr>
          <p:cNvPr id="5" name="TextBox 4"/>
          <p:cNvSpPr txBox="1"/>
          <p:nvPr/>
        </p:nvSpPr>
        <p:spPr>
          <a:xfrm>
            <a:off x="228600" y="3124200"/>
            <a:ext cx="8686800" cy="646331"/>
          </a:xfrm>
          <a:prstGeom prst="rect">
            <a:avLst/>
          </a:prstGeom>
          <a:solidFill>
            <a:schemeClr val="tx2">
              <a:lumMod val="50000"/>
              <a:alpha val="50000"/>
            </a:schemeClr>
          </a:solidFill>
        </p:spPr>
        <p:txBody>
          <a:bodyPr wrap="square" rtlCol="0">
            <a:spAutoFit/>
          </a:bodyPr>
          <a:lstStyle/>
          <a:p>
            <a:pPr marL="742950" lvl="0" indent="-742950" algn="just">
              <a:buFont typeface="+mj-lt"/>
              <a:buAutoNum type="alphaUcPeriod"/>
            </a:pPr>
            <a:r>
              <a:rPr lang="en-US" sz="3600" dirty="0" smtClean="0">
                <a:solidFill>
                  <a:schemeClr val="bg1"/>
                </a:solidFill>
              </a:rPr>
              <a:t>The wonder of sacrifice</a:t>
            </a:r>
          </a:p>
        </p:txBody>
      </p:sp>
      <p:sp>
        <p:nvSpPr>
          <p:cNvPr id="7" name="TextBox 6"/>
          <p:cNvSpPr txBox="1"/>
          <p:nvPr/>
        </p:nvSpPr>
        <p:spPr>
          <a:xfrm>
            <a:off x="228600" y="3773269"/>
            <a:ext cx="8686800" cy="646331"/>
          </a:xfrm>
          <a:prstGeom prst="rect">
            <a:avLst/>
          </a:prstGeom>
          <a:solidFill>
            <a:schemeClr val="tx2">
              <a:lumMod val="50000"/>
              <a:alpha val="50000"/>
            </a:schemeClr>
          </a:solidFill>
        </p:spPr>
        <p:txBody>
          <a:bodyPr wrap="square" rtlCol="0">
            <a:spAutoFit/>
          </a:bodyPr>
          <a:lstStyle/>
          <a:p>
            <a:pPr marL="742950" lvl="0" indent="-742950" algn="just">
              <a:buFont typeface="+mj-lt"/>
              <a:buAutoNum type="alphaUcPeriod" startAt="2"/>
            </a:pPr>
            <a:r>
              <a:rPr lang="en-US" sz="3600" dirty="0" smtClean="0">
                <a:solidFill>
                  <a:schemeClr val="bg1"/>
                </a:solidFill>
              </a:rPr>
              <a:t>The wonder of sufficiency</a:t>
            </a:r>
            <a:endParaRPr lang="en-US" sz="3200" dirty="0" smtClean="0">
              <a:solidFill>
                <a:schemeClr val="bg1"/>
              </a:solidFill>
            </a:endParaRPr>
          </a:p>
        </p:txBody>
      </p:sp>
    </p:spTree>
    <p:extLst>
      <p:ext uri="{BB962C8B-B14F-4D97-AF65-F5344CB8AC3E}">
        <p14:creationId xmlns:p14="http://schemas.microsoft.com/office/powerpoint/2010/main" val="648251621"/>
      </p:ext>
    </p:extLst>
  </p:cSld>
  <p:clrMapOvr>
    <a:masterClrMapping/>
  </p:clrMapOvr>
  <mc:AlternateContent xmlns:mc="http://schemas.openxmlformats.org/markup-compatibility/2006" xmlns:p14="http://schemas.microsoft.com/office/powerpoint/2010/main">
    <mc:Choice Requires="p14">
      <p:transition spd="slow" p14:dur="175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75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275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75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1750"/>
                                        <p:tgtEl>
                                          <p:spTgt spid="5">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175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fade">
                                      <p:cBhvr>
                                        <p:cTn id="23" dur="1750"/>
                                        <p:tgtEl>
                                          <p:spTgt spid="7">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7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5" grpId="0" uiExpand="1" build="p" animBg="1"/>
      <p:bldP spid="7"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5706070"/>
            <a:ext cx="8915400" cy="923330"/>
          </a:xfrm>
          <a:prstGeom prst="rect">
            <a:avLst/>
          </a:prstGeom>
          <a:noFill/>
        </p:spPr>
        <p:txBody>
          <a:bodyPr wrap="square" rtlCol="0">
            <a:spAutoFit/>
          </a:bodyPr>
          <a:lstStyle/>
          <a:p>
            <a:pPr algn="ctr"/>
            <a:r>
              <a:rPr lang="en-US" sz="5400" dirty="0" smtClean="0">
                <a:solidFill>
                  <a:schemeClr val="bg1"/>
                </a:solidFill>
              </a:rPr>
              <a:t>Hope Community Bible Church</a:t>
            </a:r>
            <a:endParaRPr lang="en-US" sz="5400"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7" name="TextBox 6"/>
          <p:cNvSpPr txBox="1"/>
          <p:nvPr/>
        </p:nvSpPr>
        <p:spPr>
          <a:xfrm>
            <a:off x="228600" y="3581400"/>
            <a:ext cx="8686800" cy="1569660"/>
          </a:xfrm>
          <a:prstGeom prst="rect">
            <a:avLst/>
          </a:prstGeom>
          <a:solidFill>
            <a:schemeClr val="tx2">
              <a:lumMod val="50000"/>
              <a:alpha val="75000"/>
            </a:schemeClr>
          </a:solidFill>
        </p:spPr>
        <p:txBody>
          <a:bodyPr wrap="square" rtlCol="0">
            <a:spAutoFit/>
          </a:bodyPr>
          <a:lstStyle/>
          <a:p>
            <a:pPr algn="ctr"/>
            <a:r>
              <a:rPr lang="en-US" sz="4800" b="1" dirty="0" smtClean="0">
                <a:solidFill>
                  <a:schemeClr val="bg1"/>
                </a:solidFill>
                <a:latin typeface="Maiandra GD" panose="020E0502030308020204" pitchFamily="34" charset="0"/>
              </a:rPr>
              <a:t>The Greatest Gift Given – </a:t>
            </a:r>
          </a:p>
          <a:p>
            <a:pPr algn="ctr"/>
            <a:r>
              <a:rPr lang="en-US" sz="4800" b="1" dirty="0" smtClean="0">
                <a:solidFill>
                  <a:schemeClr val="bg1"/>
                </a:solidFill>
                <a:latin typeface="Maiandra GD" panose="020E0502030308020204" pitchFamily="34" charset="0"/>
              </a:rPr>
              <a:t>The Lamb of God Anticipated</a:t>
            </a:r>
            <a:endParaRPr lang="en-US" sz="4800" b="1" dirty="0">
              <a:solidFill>
                <a:schemeClr val="bg1"/>
              </a:solidFill>
              <a:latin typeface="Maiandra GD" panose="020E0502030308020204" pitchFamily="34" charset="0"/>
            </a:endParaRPr>
          </a:p>
        </p:txBody>
      </p:sp>
    </p:spTree>
    <p:extLst>
      <p:ext uri="{BB962C8B-B14F-4D97-AF65-F5344CB8AC3E}">
        <p14:creationId xmlns:p14="http://schemas.microsoft.com/office/powerpoint/2010/main" val="909252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5591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1314271"/>
            <a:ext cx="8686800" cy="1754326"/>
          </a:xfrm>
          <a:prstGeom prst="rect">
            <a:avLst/>
          </a:prstGeom>
          <a:solidFill>
            <a:schemeClr val="tx2">
              <a:lumMod val="50000"/>
              <a:alpha val="50000"/>
            </a:schemeClr>
          </a:solidFill>
        </p:spPr>
        <p:txBody>
          <a:bodyPr wrap="square" rtlCol="0">
            <a:spAutoFit/>
          </a:bodyPr>
          <a:lstStyle/>
          <a:p>
            <a:pPr algn="ctr"/>
            <a:r>
              <a:rPr lang="en-US" sz="3600" i="1" dirty="0">
                <a:solidFill>
                  <a:schemeClr val="bg1"/>
                </a:solidFill>
              </a:rPr>
              <a:t>“Wonderful Counselor, Mighty God, Eternal Father, Prince of </a:t>
            </a:r>
            <a:r>
              <a:rPr lang="en-US" sz="3600" i="1" dirty="0" smtClean="0">
                <a:solidFill>
                  <a:schemeClr val="bg1"/>
                </a:solidFill>
              </a:rPr>
              <a:t>Peace…”</a:t>
            </a:r>
            <a:r>
              <a:rPr lang="en-US" sz="3600" dirty="0" smtClean="0">
                <a:solidFill>
                  <a:schemeClr val="bg1"/>
                </a:solidFill>
              </a:rPr>
              <a:t> </a:t>
            </a:r>
          </a:p>
          <a:p>
            <a:pPr algn="ctr"/>
            <a:r>
              <a:rPr lang="en-US" sz="3600" dirty="0" smtClean="0">
                <a:solidFill>
                  <a:schemeClr val="bg1"/>
                </a:solidFill>
              </a:rPr>
              <a:t>(</a:t>
            </a:r>
            <a:r>
              <a:rPr lang="en-US" sz="3600" dirty="0">
                <a:solidFill>
                  <a:schemeClr val="bg1"/>
                </a:solidFill>
              </a:rPr>
              <a:t>Isaiah 9:6)</a:t>
            </a:r>
          </a:p>
        </p:txBody>
      </p:sp>
      <p:sp>
        <p:nvSpPr>
          <p:cNvPr id="8" name="TextBox 7"/>
          <p:cNvSpPr txBox="1"/>
          <p:nvPr/>
        </p:nvSpPr>
        <p:spPr>
          <a:xfrm>
            <a:off x="228600" y="3427274"/>
            <a:ext cx="8686800" cy="1754326"/>
          </a:xfrm>
          <a:prstGeom prst="rect">
            <a:avLst/>
          </a:prstGeom>
          <a:solidFill>
            <a:schemeClr val="tx2">
              <a:lumMod val="50000"/>
              <a:alpha val="50000"/>
            </a:schemeClr>
          </a:solidFill>
        </p:spPr>
        <p:txBody>
          <a:bodyPr wrap="square" rtlCol="0">
            <a:spAutoFit/>
          </a:bodyPr>
          <a:lstStyle/>
          <a:p>
            <a:pPr algn="ctr"/>
            <a:r>
              <a:rPr lang="en-US" sz="3600" i="1" dirty="0">
                <a:solidFill>
                  <a:schemeClr val="bg1"/>
                </a:solidFill>
              </a:rPr>
              <a:t>“Behold, the Lamb of God who takes away the sin of the </a:t>
            </a:r>
            <a:r>
              <a:rPr lang="en-US" sz="3600" i="1" dirty="0" smtClean="0">
                <a:solidFill>
                  <a:schemeClr val="bg1"/>
                </a:solidFill>
              </a:rPr>
              <a:t>world.”</a:t>
            </a:r>
            <a:r>
              <a:rPr lang="en-US" sz="3600" dirty="0" smtClean="0">
                <a:solidFill>
                  <a:schemeClr val="bg1"/>
                </a:solidFill>
              </a:rPr>
              <a:t> </a:t>
            </a:r>
          </a:p>
          <a:p>
            <a:pPr algn="ctr"/>
            <a:r>
              <a:rPr lang="en-US" sz="3600" dirty="0" smtClean="0">
                <a:solidFill>
                  <a:schemeClr val="bg1"/>
                </a:solidFill>
              </a:rPr>
              <a:t>(</a:t>
            </a:r>
            <a:r>
              <a:rPr lang="en-US" sz="3600" dirty="0">
                <a:solidFill>
                  <a:schemeClr val="bg1"/>
                </a:solidFill>
              </a:rPr>
              <a:t>John 1:29)</a:t>
            </a:r>
          </a:p>
        </p:txBody>
      </p:sp>
    </p:spTree>
    <p:extLst>
      <p:ext uri="{BB962C8B-B14F-4D97-AF65-F5344CB8AC3E}">
        <p14:creationId xmlns:p14="http://schemas.microsoft.com/office/powerpoint/2010/main" val="13596017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750"/>
                                        <p:tgtEl>
                                          <p:spTgt spid="6">
                                            <p:bg/>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750"/>
                                        <p:tgtEl>
                                          <p:spTgt spid="6">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750"/>
                                        <p:tgtEl>
                                          <p:spTgt spid="6">
                                            <p:txEl>
                                              <p:pRg st="1" end="1"/>
                                            </p:txEl>
                                          </p:spTgt>
                                        </p:tgtEl>
                                      </p:cBhvr>
                                    </p:animEffect>
                                  </p:childTnLst>
                                </p:cTn>
                              </p:par>
                            </p:childTnLst>
                          </p:cTn>
                        </p:par>
                        <p:par>
                          <p:cTn id="14" fill="hold">
                            <p:stCondLst>
                              <p:cond delay="2250"/>
                            </p:stCondLst>
                            <p:childTnLst>
                              <p:par>
                                <p:cTn id="15" presetID="10" presetClass="entr" presetSubtype="0" fill="hold" grpId="0" nodeType="afterEffect">
                                  <p:stCondLst>
                                    <p:cond delay="9250"/>
                                  </p:stCondLst>
                                  <p:childTnLst>
                                    <p:set>
                                      <p:cBhvr>
                                        <p:cTn id="16" dur="1" fill="hold">
                                          <p:stCondLst>
                                            <p:cond delay="0"/>
                                          </p:stCondLst>
                                        </p:cTn>
                                        <p:tgtEl>
                                          <p:spTgt spid="8">
                                            <p:bg/>
                                          </p:spTgt>
                                        </p:tgtEl>
                                        <p:attrNameLst>
                                          <p:attrName>style.visibility</p:attrName>
                                        </p:attrNameLst>
                                      </p:cBhvr>
                                      <p:to>
                                        <p:strVal val="visible"/>
                                      </p:to>
                                    </p:set>
                                    <p:animEffect transition="in" filter="fade">
                                      <p:cBhvr>
                                        <p:cTn id="17" dur="4750"/>
                                        <p:tgtEl>
                                          <p:spTgt spid="8">
                                            <p:bg/>
                                          </p:spTgt>
                                        </p:tgtEl>
                                      </p:cBhvr>
                                    </p:animEffect>
                                  </p:childTnLst>
                                </p:cTn>
                              </p:par>
                              <p:par>
                                <p:cTn id="18" presetID="10" presetClass="entr" presetSubtype="0" fill="hold" grpId="0" nodeType="withEffect">
                                  <p:stCondLst>
                                    <p:cond delay="925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4750"/>
                                        <p:tgtEl>
                                          <p:spTgt spid="8">
                                            <p:txEl>
                                              <p:pRg st="0" end="0"/>
                                            </p:txEl>
                                          </p:spTgt>
                                        </p:tgtEl>
                                      </p:cBhvr>
                                    </p:animEffect>
                                  </p:childTnLst>
                                </p:cTn>
                              </p:par>
                              <p:par>
                                <p:cTn id="21" presetID="10" presetClass="entr" presetSubtype="0" fill="hold" grpId="0" nodeType="withEffect">
                                  <p:stCondLst>
                                    <p:cond delay="925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fade">
                                      <p:cBhvr>
                                        <p:cTn id="23" dur="475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8"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Genesis 3:1-3</a:t>
            </a:r>
            <a:endParaRPr lang="en-US" sz="4800" dirty="0">
              <a:solidFill>
                <a:schemeClr val="bg1"/>
              </a:solidFill>
            </a:endParaRPr>
          </a:p>
        </p:txBody>
      </p:sp>
      <p:sp>
        <p:nvSpPr>
          <p:cNvPr id="8" name="TextBox 7"/>
          <p:cNvSpPr txBox="1"/>
          <p:nvPr/>
        </p:nvSpPr>
        <p:spPr>
          <a:xfrm>
            <a:off x="228600" y="1143000"/>
            <a:ext cx="8686800" cy="5632311"/>
          </a:xfrm>
          <a:prstGeom prst="rect">
            <a:avLst/>
          </a:prstGeom>
          <a:solidFill>
            <a:schemeClr val="tx2">
              <a:lumMod val="50000"/>
              <a:alpha val="50000"/>
            </a:schemeClr>
          </a:solidFill>
        </p:spPr>
        <p:txBody>
          <a:bodyPr wrap="square" rtlCol="0">
            <a:spAutoFit/>
          </a:bodyPr>
          <a:lstStyle/>
          <a:p>
            <a:pPr algn="just"/>
            <a:r>
              <a:rPr lang="en-US" sz="3600" i="1" dirty="0">
                <a:solidFill>
                  <a:schemeClr val="bg1"/>
                </a:solidFill>
              </a:rPr>
              <a:t>1 Now the serpent was more crafty than any beast of the field which the Lord God had made. And he said to the woman, "Indeed, has God said, 'You shall not eat from any tree of the garden'?" 2 The woman said to the serpent, "From the fruit of the trees of the garden we may eat; 3 but from the fruit of the tree which is in the middle of the garden, God has said, 'You shall not eat from it or touch it, or you will die.'" </a:t>
            </a:r>
            <a:endParaRPr lang="en-US" sz="3600" dirty="0">
              <a:solidFill>
                <a:schemeClr val="bg1"/>
              </a:solidFill>
            </a:endParaRPr>
          </a:p>
        </p:txBody>
      </p:sp>
    </p:spTree>
    <p:extLst>
      <p:ext uri="{BB962C8B-B14F-4D97-AF65-F5344CB8AC3E}">
        <p14:creationId xmlns:p14="http://schemas.microsoft.com/office/powerpoint/2010/main" val="31880914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Genesis 3:4-6</a:t>
            </a:r>
            <a:endParaRPr lang="en-US" sz="4800" dirty="0">
              <a:solidFill>
                <a:schemeClr val="bg1"/>
              </a:solidFill>
            </a:endParaRPr>
          </a:p>
        </p:txBody>
      </p:sp>
      <p:sp>
        <p:nvSpPr>
          <p:cNvPr id="8" name="TextBox 7"/>
          <p:cNvSpPr txBox="1"/>
          <p:nvPr/>
        </p:nvSpPr>
        <p:spPr>
          <a:xfrm>
            <a:off x="228600" y="1143000"/>
            <a:ext cx="8686800" cy="5632311"/>
          </a:xfrm>
          <a:prstGeom prst="rect">
            <a:avLst/>
          </a:prstGeom>
          <a:solidFill>
            <a:schemeClr val="tx2">
              <a:lumMod val="50000"/>
              <a:alpha val="50000"/>
            </a:schemeClr>
          </a:solidFill>
        </p:spPr>
        <p:txBody>
          <a:bodyPr wrap="square" rtlCol="0">
            <a:spAutoFit/>
          </a:bodyPr>
          <a:lstStyle/>
          <a:p>
            <a:pPr algn="just"/>
            <a:r>
              <a:rPr lang="en-US" sz="3600" i="1" dirty="0">
                <a:solidFill>
                  <a:schemeClr val="bg1"/>
                </a:solidFill>
              </a:rPr>
              <a:t>4 The serpent said to the woman, "You surely will not die! 5 "For God knows that in the day you eat from it your eyes will be opened, and you will be like God, knowing good and evil." 6 When the woman saw that the tree was good for food, and that it was a delight to the eyes, and that the tree was desirable to make one wise, she took from its fruit and ate; and she gave also to her husband with her, and he ate. </a:t>
            </a:r>
            <a:endParaRPr lang="en-US" sz="3600" dirty="0">
              <a:solidFill>
                <a:schemeClr val="bg1"/>
              </a:solidFill>
            </a:endParaRPr>
          </a:p>
        </p:txBody>
      </p:sp>
    </p:spTree>
    <p:extLst>
      <p:ext uri="{BB962C8B-B14F-4D97-AF65-F5344CB8AC3E}">
        <p14:creationId xmlns:p14="http://schemas.microsoft.com/office/powerpoint/2010/main" val="1089658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Genesis 3:7-9</a:t>
            </a:r>
            <a:endParaRPr lang="en-US" sz="4800" dirty="0">
              <a:solidFill>
                <a:schemeClr val="bg1"/>
              </a:solidFill>
            </a:endParaRPr>
          </a:p>
        </p:txBody>
      </p:sp>
      <p:sp>
        <p:nvSpPr>
          <p:cNvPr id="8" name="TextBox 7"/>
          <p:cNvSpPr txBox="1"/>
          <p:nvPr/>
        </p:nvSpPr>
        <p:spPr>
          <a:xfrm>
            <a:off x="228600" y="1143000"/>
            <a:ext cx="8686800" cy="5632311"/>
          </a:xfrm>
          <a:prstGeom prst="rect">
            <a:avLst/>
          </a:prstGeom>
          <a:solidFill>
            <a:schemeClr val="tx2">
              <a:lumMod val="50000"/>
              <a:alpha val="50000"/>
            </a:schemeClr>
          </a:solidFill>
        </p:spPr>
        <p:txBody>
          <a:bodyPr wrap="square" rtlCol="0">
            <a:spAutoFit/>
          </a:bodyPr>
          <a:lstStyle/>
          <a:p>
            <a:pPr algn="just"/>
            <a:r>
              <a:rPr lang="en-US" sz="3600" i="1" dirty="0">
                <a:solidFill>
                  <a:schemeClr val="bg1"/>
                </a:solidFill>
              </a:rPr>
              <a:t>7 Then the eyes of both of them were opened, and they knew that they were naked; and they sewed fig leaves together and made themselves loin coverings. 8 They heard the sound of the Lord God walking in the garden in the cool of the day, and the man and his wife hid themselves from the presence of the Lord God among the trees of the garden. 9 Then the Lord God called to the man, and said to him, "Where are you?" </a:t>
            </a:r>
            <a:endParaRPr lang="en-US" sz="3600" dirty="0">
              <a:solidFill>
                <a:schemeClr val="bg1"/>
              </a:solidFill>
            </a:endParaRPr>
          </a:p>
        </p:txBody>
      </p:sp>
    </p:spTree>
    <p:extLst>
      <p:ext uri="{BB962C8B-B14F-4D97-AF65-F5344CB8AC3E}">
        <p14:creationId xmlns:p14="http://schemas.microsoft.com/office/powerpoint/2010/main" val="10678400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Genesis 3:10-12</a:t>
            </a:r>
            <a:endParaRPr lang="en-US" sz="4800" dirty="0">
              <a:solidFill>
                <a:schemeClr val="bg1"/>
              </a:solidFill>
            </a:endParaRPr>
          </a:p>
        </p:txBody>
      </p:sp>
      <p:sp>
        <p:nvSpPr>
          <p:cNvPr id="8" name="TextBox 7"/>
          <p:cNvSpPr txBox="1"/>
          <p:nvPr/>
        </p:nvSpPr>
        <p:spPr>
          <a:xfrm>
            <a:off x="228600" y="1143000"/>
            <a:ext cx="8686800" cy="4524315"/>
          </a:xfrm>
          <a:prstGeom prst="rect">
            <a:avLst/>
          </a:prstGeom>
          <a:solidFill>
            <a:schemeClr val="tx2">
              <a:lumMod val="50000"/>
              <a:alpha val="50000"/>
            </a:schemeClr>
          </a:solidFill>
        </p:spPr>
        <p:txBody>
          <a:bodyPr wrap="square" rtlCol="0">
            <a:spAutoFit/>
          </a:bodyPr>
          <a:lstStyle/>
          <a:p>
            <a:pPr algn="just"/>
            <a:r>
              <a:rPr lang="en-US" sz="3600" i="1" dirty="0">
                <a:solidFill>
                  <a:schemeClr val="bg1"/>
                </a:solidFill>
              </a:rPr>
              <a:t>10 He said, "I heard the sound of You in the garden, and I was afraid because I was naked; so I hid myself." 11 And He said, "Who told you that you were naked? Have you eaten from the tree of which I commanded you not to eat?" 12 The man said, "The woman whom You gave to be with me, she gave me from the tree, and I ate." </a:t>
            </a:r>
            <a:endParaRPr lang="en-US" sz="3600" dirty="0">
              <a:solidFill>
                <a:schemeClr val="bg1"/>
              </a:solidFill>
            </a:endParaRPr>
          </a:p>
        </p:txBody>
      </p:sp>
    </p:spTree>
    <p:extLst>
      <p:ext uri="{BB962C8B-B14F-4D97-AF65-F5344CB8AC3E}">
        <p14:creationId xmlns:p14="http://schemas.microsoft.com/office/powerpoint/2010/main" val="10678400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Genesis 3:13-15</a:t>
            </a:r>
            <a:endParaRPr lang="en-US" sz="4800" dirty="0">
              <a:solidFill>
                <a:schemeClr val="bg1"/>
              </a:solidFill>
            </a:endParaRPr>
          </a:p>
        </p:txBody>
      </p:sp>
      <p:sp>
        <p:nvSpPr>
          <p:cNvPr id="8" name="TextBox 7"/>
          <p:cNvSpPr txBox="1"/>
          <p:nvPr/>
        </p:nvSpPr>
        <p:spPr>
          <a:xfrm>
            <a:off x="228600" y="1143000"/>
            <a:ext cx="8686800" cy="5847755"/>
          </a:xfrm>
          <a:prstGeom prst="rect">
            <a:avLst/>
          </a:prstGeom>
          <a:solidFill>
            <a:schemeClr val="tx2">
              <a:lumMod val="50000"/>
              <a:alpha val="50000"/>
            </a:schemeClr>
          </a:solidFill>
        </p:spPr>
        <p:txBody>
          <a:bodyPr wrap="square" rtlCol="0">
            <a:spAutoFit/>
          </a:bodyPr>
          <a:lstStyle/>
          <a:p>
            <a:pPr algn="just"/>
            <a:r>
              <a:rPr lang="en-US" sz="3400" i="1" dirty="0">
                <a:solidFill>
                  <a:schemeClr val="bg1"/>
                </a:solidFill>
              </a:rPr>
              <a:t>13 Then the Lord God said to the woman, "What is this you have done?" And the woman said, "The serpent deceived me, and I ate." 14 The Lord God said to the serpent, "Because you have done this, Cursed are you more than all cattle, And more than every beast of the field; On your belly you will go, And dust you will eat All the days of your life; 15 And I will put enmity Between you and the woman, And between your seed and her seed; He shall bruise you on the head, And you shall bruise him on the heel." </a:t>
            </a:r>
            <a:endParaRPr lang="en-US" sz="3400" dirty="0">
              <a:solidFill>
                <a:schemeClr val="bg1"/>
              </a:solidFill>
            </a:endParaRPr>
          </a:p>
        </p:txBody>
      </p:sp>
    </p:spTree>
    <p:extLst>
      <p:ext uri="{BB962C8B-B14F-4D97-AF65-F5344CB8AC3E}">
        <p14:creationId xmlns:p14="http://schemas.microsoft.com/office/powerpoint/2010/main" val="18707861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Genesis 3:16-17</a:t>
            </a:r>
            <a:endParaRPr lang="en-US" sz="4800" dirty="0">
              <a:solidFill>
                <a:schemeClr val="bg1"/>
              </a:solidFill>
            </a:endParaRPr>
          </a:p>
        </p:txBody>
      </p:sp>
      <p:sp>
        <p:nvSpPr>
          <p:cNvPr id="8" name="TextBox 7"/>
          <p:cNvSpPr txBox="1"/>
          <p:nvPr/>
        </p:nvSpPr>
        <p:spPr>
          <a:xfrm>
            <a:off x="228600" y="1143000"/>
            <a:ext cx="8686800" cy="5478423"/>
          </a:xfrm>
          <a:prstGeom prst="rect">
            <a:avLst/>
          </a:prstGeom>
          <a:solidFill>
            <a:schemeClr val="tx2">
              <a:lumMod val="50000"/>
              <a:alpha val="50000"/>
            </a:schemeClr>
          </a:solidFill>
        </p:spPr>
        <p:txBody>
          <a:bodyPr wrap="square" rtlCol="0">
            <a:spAutoFit/>
          </a:bodyPr>
          <a:lstStyle/>
          <a:p>
            <a:pPr algn="just"/>
            <a:r>
              <a:rPr lang="en-US" sz="3500" i="1" dirty="0">
                <a:solidFill>
                  <a:schemeClr val="bg1"/>
                </a:solidFill>
              </a:rPr>
              <a:t>16 To the woman He said, "I will greatly multiply Your pain in childbirth, In pain you will bring forth children; Yet your desire will be for your husband, And he will rule over you." 17 Then to Adam He said, "Because you have listened to the voice of your wife, and have eaten from the tree about which I commanded you, saying, 'You shall not eat from it'; Cursed is the ground because of you; In toil you will eat of it All the days of your life. </a:t>
            </a:r>
            <a:endParaRPr lang="en-US" sz="3500" dirty="0">
              <a:solidFill>
                <a:schemeClr val="bg1"/>
              </a:solidFill>
            </a:endParaRPr>
          </a:p>
        </p:txBody>
      </p:sp>
    </p:spTree>
    <p:extLst>
      <p:ext uri="{BB962C8B-B14F-4D97-AF65-F5344CB8AC3E}">
        <p14:creationId xmlns:p14="http://schemas.microsoft.com/office/powerpoint/2010/main" val="18707861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4" y="0"/>
            <a:ext cx="9141291" cy="6858000"/>
          </a:xfrm>
          <a:prstGeom prst="rect">
            <a:avLst/>
          </a:prstGeom>
        </p:spPr>
      </p:pic>
      <p:sp>
        <p:nvSpPr>
          <p:cNvPr id="6" name="TextBox 5"/>
          <p:cNvSpPr txBox="1"/>
          <p:nvPr/>
        </p:nvSpPr>
        <p:spPr>
          <a:xfrm>
            <a:off x="228600" y="228600"/>
            <a:ext cx="8686800" cy="830997"/>
          </a:xfrm>
          <a:prstGeom prst="rect">
            <a:avLst/>
          </a:prstGeom>
          <a:solidFill>
            <a:schemeClr val="tx2">
              <a:lumMod val="50000"/>
              <a:alpha val="50000"/>
            </a:schemeClr>
          </a:solidFill>
        </p:spPr>
        <p:txBody>
          <a:bodyPr wrap="square" rtlCol="0">
            <a:spAutoFit/>
          </a:bodyPr>
          <a:lstStyle/>
          <a:p>
            <a:pPr algn="ctr"/>
            <a:r>
              <a:rPr lang="en-US" sz="4800" dirty="0" smtClean="0">
                <a:solidFill>
                  <a:schemeClr val="bg1"/>
                </a:solidFill>
              </a:rPr>
              <a:t>Genesis 3:18-21</a:t>
            </a:r>
            <a:endParaRPr lang="en-US" sz="4800" dirty="0">
              <a:solidFill>
                <a:schemeClr val="bg1"/>
              </a:solidFill>
            </a:endParaRPr>
          </a:p>
        </p:txBody>
      </p:sp>
      <p:sp>
        <p:nvSpPr>
          <p:cNvPr id="8" name="TextBox 7"/>
          <p:cNvSpPr txBox="1"/>
          <p:nvPr/>
        </p:nvSpPr>
        <p:spPr>
          <a:xfrm>
            <a:off x="228600" y="1143000"/>
            <a:ext cx="8686800" cy="5632311"/>
          </a:xfrm>
          <a:prstGeom prst="rect">
            <a:avLst/>
          </a:prstGeom>
          <a:solidFill>
            <a:schemeClr val="tx2">
              <a:lumMod val="50000"/>
              <a:alpha val="50000"/>
            </a:schemeClr>
          </a:solidFill>
        </p:spPr>
        <p:txBody>
          <a:bodyPr wrap="square" rtlCol="0">
            <a:spAutoFit/>
          </a:bodyPr>
          <a:lstStyle/>
          <a:p>
            <a:pPr algn="just"/>
            <a:r>
              <a:rPr lang="en-US" sz="3600" i="1" dirty="0">
                <a:solidFill>
                  <a:schemeClr val="bg1"/>
                </a:solidFill>
              </a:rPr>
              <a:t>18 "Both thorns and thistles it shall grow for you; And you will eat the plants of the field; 19 By the sweat of your face You will eat bread, Till you return to the ground, Because from it you were taken; For you are dust, And to dust you shall return." 20 Now the man called his wife's name Eve, because she was the mother of all the living. 21 The Lord God made garments of skin for Adam and his wife, and clothed them. </a:t>
            </a:r>
            <a:endParaRPr lang="en-US" sz="3600" dirty="0">
              <a:solidFill>
                <a:schemeClr val="bg1"/>
              </a:solidFill>
            </a:endParaRPr>
          </a:p>
        </p:txBody>
      </p:sp>
    </p:spTree>
    <p:extLst>
      <p:ext uri="{BB962C8B-B14F-4D97-AF65-F5344CB8AC3E}">
        <p14:creationId xmlns:p14="http://schemas.microsoft.com/office/powerpoint/2010/main" val="18707861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125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2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16980</TotalTime>
  <Words>1092</Words>
  <Application>Microsoft Office PowerPoint</Application>
  <PresentationFormat>On-screen Show (4:3)</PresentationFormat>
  <Paragraphs>44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606</cp:revision>
  <dcterms:created xsi:type="dcterms:W3CDTF">2013-08-08T16:28:40Z</dcterms:created>
  <dcterms:modified xsi:type="dcterms:W3CDTF">2016-12-11T14:13:53Z</dcterms:modified>
</cp:coreProperties>
</file>