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223" r:id="rId2"/>
    <p:sldId id="818" r:id="rId3"/>
    <p:sldId id="1282" r:id="rId4"/>
    <p:sldId id="1341" r:id="rId5"/>
    <p:sldId id="1342" r:id="rId6"/>
    <p:sldId id="1356" r:id="rId7"/>
    <p:sldId id="1343" r:id="rId8"/>
    <p:sldId id="1357" r:id="rId9"/>
    <p:sldId id="1358" r:id="rId10"/>
    <p:sldId id="1359" r:id="rId11"/>
    <p:sldId id="1362" r:id="rId12"/>
    <p:sldId id="1363" r:id="rId13"/>
    <p:sldId id="1360" r:id="rId14"/>
    <p:sldId id="1364" r:id="rId15"/>
    <p:sldId id="1361" r:id="rId16"/>
    <p:sldId id="1365" r:id="rId17"/>
    <p:sldId id="1366" r:id="rId18"/>
    <p:sldId id="1367" r:id="rId19"/>
    <p:sldId id="1368" r:id="rId20"/>
    <p:sldId id="1369" r:id="rId21"/>
    <p:sldId id="1370" r:id="rId22"/>
    <p:sldId id="1371" r:id="rId23"/>
    <p:sldId id="85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11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2:18-20</a:t>
            </a:r>
          </a:p>
        </p:txBody>
      </p:sp>
      <p:sp>
        <p:nvSpPr>
          <p:cNvPr id="10" name="TextBox 9"/>
          <p:cNvSpPr txBox="1"/>
          <p:nvPr/>
        </p:nvSpPr>
        <p:spPr>
          <a:xfrm>
            <a:off x="304800" y="992624"/>
            <a:ext cx="8610600" cy="5016758"/>
          </a:xfrm>
          <a:prstGeom prst="rect">
            <a:avLst/>
          </a:prstGeom>
          <a:noFill/>
        </p:spPr>
        <p:txBody>
          <a:bodyPr wrap="square" rtlCol="0">
            <a:spAutoFit/>
          </a:bodyPr>
          <a:lstStyle/>
          <a:p>
            <a:pPr algn="just"/>
            <a:r>
              <a:rPr lang="en-US" sz="3200" i="1" dirty="0">
                <a:solidFill>
                  <a:schemeClr val="bg1"/>
                </a:solidFill>
              </a:rPr>
              <a:t>18 Then the LORD God said, "It is not good for the man to be alone; I will make him a helper suitable for him." 19 Out of the ground the LORD God formed every beast of the field and every bird of the sky, and brought them to the man to see what he would call them; and whatever the man called a living creature, that was its name. 20 The man gave names to all the cattle, and to the birds of the sky, and to every beast of the field, but for Adam there was not found a helper suitable for him. </a:t>
            </a:r>
            <a:endParaRPr lang="en-US" sz="3200" dirty="0">
              <a:solidFill>
                <a:schemeClr val="bg1"/>
              </a:solidFill>
            </a:endParaRPr>
          </a:p>
        </p:txBody>
      </p:sp>
    </p:spTree>
    <p:extLst>
      <p:ext uri="{BB962C8B-B14F-4D97-AF65-F5344CB8AC3E}">
        <p14:creationId xmlns:p14="http://schemas.microsoft.com/office/powerpoint/2010/main" val="37062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2:21-24</a:t>
            </a:r>
          </a:p>
        </p:txBody>
      </p:sp>
      <p:sp>
        <p:nvSpPr>
          <p:cNvPr id="10" name="TextBox 9"/>
          <p:cNvSpPr txBox="1"/>
          <p:nvPr/>
        </p:nvSpPr>
        <p:spPr>
          <a:xfrm>
            <a:off x="304800" y="992624"/>
            <a:ext cx="8610600" cy="5509200"/>
          </a:xfrm>
          <a:prstGeom prst="rect">
            <a:avLst/>
          </a:prstGeom>
          <a:noFill/>
        </p:spPr>
        <p:txBody>
          <a:bodyPr wrap="square" rtlCol="0">
            <a:spAutoFit/>
          </a:bodyPr>
          <a:lstStyle/>
          <a:p>
            <a:pPr algn="just"/>
            <a:r>
              <a:rPr lang="en-US" sz="3200" i="1" dirty="0">
                <a:solidFill>
                  <a:schemeClr val="bg1"/>
                </a:solidFill>
              </a:rPr>
              <a:t>21 So the LORD God caused a deep sleep to fall upon the man, and he slept; then He took one of his ribs and closed up the flesh at that place. 22 The LORD God fashioned into a woman the rib which He had taken from the man, and brought her to the man. 23 The man said, "This is now bone of my bones, And flesh of my flesh; She shall be called Woman, Because she was taken out of Man." 24 For this reason a man shall leave his father and his mother, and be joined to his wife; and they shall become one flesh. </a:t>
            </a:r>
            <a:endParaRPr lang="en-US" sz="3200" dirty="0">
              <a:solidFill>
                <a:schemeClr val="bg1"/>
              </a:solidFill>
            </a:endParaRPr>
          </a:p>
        </p:txBody>
      </p:sp>
    </p:spTree>
    <p:extLst>
      <p:ext uri="{BB962C8B-B14F-4D97-AF65-F5344CB8AC3E}">
        <p14:creationId xmlns:p14="http://schemas.microsoft.com/office/powerpoint/2010/main" val="20113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“big idea” of Ephesians 5:31-32</a:t>
            </a:r>
          </a:p>
        </p:txBody>
      </p:sp>
      <p:sp>
        <p:nvSpPr>
          <p:cNvPr id="10" name="TextBox 9"/>
          <p:cNvSpPr txBox="1"/>
          <p:nvPr/>
        </p:nvSpPr>
        <p:spPr>
          <a:xfrm>
            <a:off x="304800" y="992624"/>
            <a:ext cx="8610600" cy="2862322"/>
          </a:xfrm>
          <a:prstGeom prst="rect">
            <a:avLst/>
          </a:prstGeom>
          <a:noFill/>
        </p:spPr>
        <p:txBody>
          <a:bodyPr wrap="square" rtlCol="0">
            <a:spAutoFit/>
          </a:bodyPr>
          <a:lstStyle/>
          <a:p>
            <a:pPr algn="just"/>
            <a:r>
              <a:rPr lang="en-US" sz="3600" i="1" dirty="0">
                <a:solidFill>
                  <a:schemeClr val="bg1"/>
                </a:solidFill>
              </a:rPr>
              <a:t>J</a:t>
            </a:r>
            <a:r>
              <a:rPr lang="en-US" sz="3600" i="1" dirty="0" smtClean="0">
                <a:solidFill>
                  <a:schemeClr val="bg1"/>
                </a:solidFill>
              </a:rPr>
              <a:t>ust </a:t>
            </a:r>
            <a:r>
              <a:rPr lang="en-US" sz="3600" i="1" dirty="0">
                <a:solidFill>
                  <a:schemeClr val="bg1"/>
                </a:solidFill>
              </a:rPr>
              <a:t>as Christ has an affinity for His Church, a draw to be in a union with His people in one body; a husband and wife are to practice and reflect this idea of oneness and unity in their marriage</a:t>
            </a:r>
            <a:r>
              <a:rPr lang="en-US" sz="3600" i="1" dirty="0" smtClean="0">
                <a:solidFill>
                  <a:schemeClr val="bg1"/>
                </a:solidFill>
              </a:rPr>
              <a:t>.</a:t>
            </a:r>
          </a:p>
        </p:txBody>
      </p:sp>
    </p:spTree>
    <p:extLst>
      <p:ext uri="{BB962C8B-B14F-4D97-AF65-F5344CB8AC3E}">
        <p14:creationId xmlns:p14="http://schemas.microsoft.com/office/powerpoint/2010/main" val="9381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Malachi 2:14</a:t>
            </a:r>
          </a:p>
        </p:txBody>
      </p:sp>
      <p:sp>
        <p:nvSpPr>
          <p:cNvPr id="10" name="TextBox 9"/>
          <p:cNvSpPr txBox="1"/>
          <p:nvPr/>
        </p:nvSpPr>
        <p:spPr>
          <a:xfrm>
            <a:off x="304800" y="992624"/>
            <a:ext cx="8610600" cy="4832092"/>
          </a:xfrm>
          <a:prstGeom prst="rect">
            <a:avLst/>
          </a:prstGeom>
          <a:noFill/>
        </p:spPr>
        <p:txBody>
          <a:bodyPr wrap="square" rtlCol="0">
            <a:spAutoFit/>
          </a:bodyPr>
          <a:lstStyle/>
          <a:p>
            <a:pPr algn="just"/>
            <a:r>
              <a:rPr lang="en-US" sz="4400" i="1" dirty="0">
                <a:solidFill>
                  <a:schemeClr val="bg1"/>
                </a:solidFill>
              </a:rPr>
              <a:t>"Yet you say, 'For what reason?' Because the Lord has been a witness between you and the wife of your youth, against whom you have dealt treacherously, though </a:t>
            </a:r>
            <a:r>
              <a:rPr lang="en-US" sz="4400" i="1" u="sng" dirty="0">
                <a:solidFill>
                  <a:schemeClr val="bg1"/>
                </a:solidFill>
              </a:rPr>
              <a:t>she is your </a:t>
            </a:r>
            <a:r>
              <a:rPr lang="en-US" sz="4400" b="1" i="1" u="sng" dirty="0">
                <a:solidFill>
                  <a:schemeClr val="bg1"/>
                </a:solidFill>
              </a:rPr>
              <a:t>companion</a:t>
            </a:r>
            <a:r>
              <a:rPr lang="en-US" sz="4400" i="1" dirty="0">
                <a:solidFill>
                  <a:schemeClr val="bg1"/>
                </a:solidFill>
              </a:rPr>
              <a:t> and </a:t>
            </a:r>
            <a:r>
              <a:rPr lang="en-US" sz="4400" i="1" u="sng" dirty="0">
                <a:solidFill>
                  <a:schemeClr val="bg1"/>
                </a:solidFill>
              </a:rPr>
              <a:t>your wife by </a:t>
            </a:r>
            <a:r>
              <a:rPr lang="en-US" sz="4400" b="1" i="1" u="sng" dirty="0">
                <a:solidFill>
                  <a:schemeClr val="bg1"/>
                </a:solidFill>
              </a:rPr>
              <a:t>covenant</a:t>
            </a:r>
            <a:r>
              <a:rPr lang="en-US" sz="4400" i="1"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7062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2:18-20</a:t>
            </a:r>
          </a:p>
        </p:txBody>
      </p:sp>
      <p:sp>
        <p:nvSpPr>
          <p:cNvPr id="10" name="TextBox 9"/>
          <p:cNvSpPr txBox="1"/>
          <p:nvPr/>
        </p:nvSpPr>
        <p:spPr>
          <a:xfrm>
            <a:off x="304800" y="992624"/>
            <a:ext cx="8610600" cy="5016758"/>
          </a:xfrm>
          <a:prstGeom prst="rect">
            <a:avLst/>
          </a:prstGeom>
          <a:noFill/>
        </p:spPr>
        <p:txBody>
          <a:bodyPr wrap="square" rtlCol="0">
            <a:spAutoFit/>
          </a:bodyPr>
          <a:lstStyle/>
          <a:p>
            <a:pPr algn="just"/>
            <a:r>
              <a:rPr lang="en-US" sz="3200" i="1" dirty="0">
                <a:solidFill>
                  <a:schemeClr val="bg1"/>
                </a:solidFill>
              </a:rPr>
              <a:t>18 Then the LORD God said, "It is </a:t>
            </a:r>
            <a:r>
              <a:rPr lang="en-US" sz="3200" i="1" u="sng" dirty="0">
                <a:solidFill>
                  <a:schemeClr val="bg1"/>
                </a:solidFill>
              </a:rPr>
              <a:t>not good for the man to be alone</a:t>
            </a:r>
            <a:r>
              <a:rPr lang="en-US" sz="3200" i="1" dirty="0">
                <a:solidFill>
                  <a:schemeClr val="bg1"/>
                </a:solidFill>
              </a:rPr>
              <a:t>; I will make him a helper suitable for him." 19 Out of the ground the LORD God formed every beast of the field and every bird of the sky, and brought them to the man to see what he would call them; and whatever the man called a living creature, that was its name. 20 The man gave names to all the cattle, and to the birds of the sky, and to every beast of the field, but for Adam there was not found a helper suitable for him. </a:t>
            </a:r>
            <a:endParaRPr lang="en-US" sz="3200" dirty="0">
              <a:solidFill>
                <a:schemeClr val="bg1"/>
              </a:solidFill>
            </a:endParaRPr>
          </a:p>
        </p:txBody>
      </p:sp>
    </p:spTree>
    <p:extLst>
      <p:ext uri="{BB962C8B-B14F-4D97-AF65-F5344CB8AC3E}">
        <p14:creationId xmlns:p14="http://schemas.microsoft.com/office/powerpoint/2010/main" val="41388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“Helper”</a:t>
            </a:r>
          </a:p>
        </p:txBody>
      </p:sp>
      <p:sp>
        <p:nvSpPr>
          <p:cNvPr id="10" name="TextBox 9"/>
          <p:cNvSpPr txBox="1"/>
          <p:nvPr/>
        </p:nvSpPr>
        <p:spPr>
          <a:xfrm>
            <a:off x="304800" y="992624"/>
            <a:ext cx="8610600" cy="1200329"/>
          </a:xfrm>
          <a:prstGeom prst="rect">
            <a:avLst/>
          </a:prstGeom>
          <a:noFill/>
        </p:spPr>
        <p:txBody>
          <a:bodyPr wrap="square" rtlCol="0">
            <a:spAutoFit/>
          </a:bodyPr>
          <a:lstStyle/>
          <a:p>
            <a:pPr algn="just"/>
            <a:r>
              <a:rPr lang="en-US" sz="3600" i="1" u="sng" dirty="0" smtClean="0">
                <a:solidFill>
                  <a:schemeClr val="bg1"/>
                </a:solidFill>
              </a:rPr>
              <a:t>Helper</a:t>
            </a:r>
            <a:r>
              <a:rPr lang="en-US" sz="3600" i="1" dirty="0" smtClean="0">
                <a:solidFill>
                  <a:schemeClr val="bg1"/>
                </a:solidFill>
              </a:rPr>
              <a:t> – giver of strong aid; one who strengthens and supports.</a:t>
            </a:r>
            <a:endParaRPr lang="en-US" sz="3600" dirty="0">
              <a:solidFill>
                <a:schemeClr val="bg1"/>
              </a:solidFill>
            </a:endParaRPr>
          </a:p>
        </p:txBody>
      </p:sp>
      <p:sp>
        <p:nvSpPr>
          <p:cNvPr id="6" name="TextBox 5"/>
          <p:cNvSpPr txBox="1"/>
          <p:nvPr/>
        </p:nvSpPr>
        <p:spPr>
          <a:xfrm>
            <a:off x="304800" y="2457271"/>
            <a:ext cx="8610600" cy="2862322"/>
          </a:xfrm>
          <a:prstGeom prst="rect">
            <a:avLst/>
          </a:prstGeom>
          <a:noFill/>
        </p:spPr>
        <p:txBody>
          <a:bodyPr wrap="square" rtlCol="0">
            <a:spAutoFit/>
          </a:bodyPr>
          <a:lstStyle/>
          <a:p>
            <a:pPr algn="just"/>
            <a:r>
              <a:rPr lang="en-US" sz="3600" i="1" dirty="0">
                <a:solidFill>
                  <a:schemeClr val="bg1"/>
                </a:solidFill>
              </a:rPr>
              <a:t>Deuteronomy 33:7 - And this regarding Judah; so he said, "Hear, O Lord, the voice of Judah, And bring him to his people. With his hands he contended for them, And may You be a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against </a:t>
            </a:r>
            <a:r>
              <a:rPr lang="en-US" sz="3600" i="1" dirty="0">
                <a:solidFill>
                  <a:schemeClr val="bg1"/>
                </a:solidFill>
              </a:rPr>
              <a:t>his adversaries." </a:t>
            </a:r>
            <a:endParaRPr lang="en-US" sz="3600" dirty="0">
              <a:solidFill>
                <a:schemeClr val="bg1"/>
              </a:solidFill>
            </a:endParaRPr>
          </a:p>
        </p:txBody>
      </p:sp>
    </p:spTree>
    <p:extLst>
      <p:ext uri="{BB962C8B-B14F-4D97-AF65-F5344CB8AC3E}">
        <p14:creationId xmlns:p14="http://schemas.microsoft.com/office/powerpoint/2010/main" val="37062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“Helper”</a:t>
            </a:r>
          </a:p>
        </p:txBody>
      </p:sp>
      <p:sp>
        <p:nvSpPr>
          <p:cNvPr id="10" name="TextBox 9"/>
          <p:cNvSpPr txBox="1"/>
          <p:nvPr/>
        </p:nvSpPr>
        <p:spPr>
          <a:xfrm>
            <a:off x="304800" y="992624"/>
            <a:ext cx="8610600" cy="1200329"/>
          </a:xfrm>
          <a:prstGeom prst="rect">
            <a:avLst/>
          </a:prstGeom>
          <a:noFill/>
        </p:spPr>
        <p:txBody>
          <a:bodyPr wrap="square" rtlCol="0">
            <a:spAutoFit/>
          </a:bodyPr>
          <a:lstStyle/>
          <a:p>
            <a:pPr algn="just"/>
            <a:r>
              <a:rPr lang="en-US" sz="3600" i="1" u="sng" dirty="0" smtClean="0">
                <a:solidFill>
                  <a:schemeClr val="bg1"/>
                </a:solidFill>
              </a:rPr>
              <a:t>Helper</a:t>
            </a:r>
            <a:r>
              <a:rPr lang="en-US" sz="3600" i="1" dirty="0" smtClean="0">
                <a:solidFill>
                  <a:schemeClr val="bg1"/>
                </a:solidFill>
              </a:rPr>
              <a:t> – giver of strong aid; one who strengthens and supports.</a:t>
            </a:r>
            <a:endParaRPr lang="en-US" sz="3600" dirty="0">
              <a:solidFill>
                <a:schemeClr val="bg1"/>
              </a:solidFill>
            </a:endParaRPr>
          </a:p>
        </p:txBody>
      </p:sp>
      <p:sp>
        <p:nvSpPr>
          <p:cNvPr id="6" name="TextBox 5"/>
          <p:cNvSpPr txBox="1"/>
          <p:nvPr/>
        </p:nvSpPr>
        <p:spPr>
          <a:xfrm>
            <a:off x="304800" y="2457271"/>
            <a:ext cx="8610600" cy="3970318"/>
          </a:xfrm>
          <a:prstGeom prst="rect">
            <a:avLst/>
          </a:prstGeom>
          <a:noFill/>
        </p:spPr>
        <p:txBody>
          <a:bodyPr wrap="square" rtlCol="0">
            <a:spAutoFit/>
          </a:bodyPr>
          <a:lstStyle/>
          <a:p>
            <a:pPr algn="just"/>
            <a:r>
              <a:rPr lang="en-US" sz="3600" i="1" dirty="0">
                <a:solidFill>
                  <a:schemeClr val="bg1"/>
                </a:solidFill>
              </a:rPr>
              <a:t>Psalm 33:20 - Our soul waits for the Lord; He is our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and </a:t>
            </a:r>
            <a:r>
              <a:rPr lang="en-US" sz="3600" i="1" dirty="0">
                <a:solidFill>
                  <a:schemeClr val="bg1"/>
                </a:solidFill>
              </a:rPr>
              <a:t>our shield. </a:t>
            </a:r>
            <a:endParaRPr lang="en-US" sz="3600" dirty="0">
              <a:solidFill>
                <a:schemeClr val="bg1"/>
              </a:solidFill>
            </a:endParaRPr>
          </a:p>
          <a:p>
            <a:pPr algn="just"/>
            <a:r>
              <a:rPr lang="en-US" sz="3600" dirty="0">
                <a:solidFill>
                  <a:schemeClr val="bg1"/>
                </a:solidFill>
              </a:rPr>
              <a:t> </a:t>
            </a:r>
          </a:p>
          <a:p>
            <a:pPr algn="just"/>
            <a:r>
              <a:rPr lang="en-US" sz="3600" i="1" dirty="0">
                <a:solidFill>
                  <a:schemeClr val="bg1"/>
                </a:solidFill>
              </a:rPr>
              <a:t>Psalm 70:5 - But I am afflicted and needy; Hasten to me, O God! You are my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and </a:t>
            </a:r>
            <a:r>
              <a:rPr lang="en-US" sz="3600" i="1" dirty="0">
                <a:solidFill>
                  <a:schemeClr val="bg1"/>
                </a:solidFill>
              </a:rPr>
              <a:t>my deliverer; O Lord, do not delay.</a:t>
            </a:r>
            <a:endParaRPr lang="en-US" sz="3600" dirty="0">
              <a:solidFill>
                <a:schemeClr val="bg1"/>
              </a:solidFill>
            </a:endParaRPr>
          </a:p>
        </p:txBody>
      </p:sp>
    </p:spTree>
    <p:extLst>
      <p:ext uri="{BB962C8B-B14F-4D97-AF65-F5344CB8AC3E}">
        <p14:creationId xmlns:p14="http://schemas.microsoft.com/office/powerpoint/2010/main" val="11198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“Helper”</a:t>
            </a:r>
          </a:p>
        </p:txBody>
      </p:sp>
      <p:sp>
        <p:nvSpPr>
          <p:cNvPr id="10" name="TextBox 9"/>
          <p:cNvSpPr txBox="1"/>
          <p:nvPr/>
        </p:nvSpPr>
        <p:spPr>
          <a:xfrm>
            <a:off x="304800" y="992624"/>
            <a:ext cx="8610600" cy="1200329"/>
          </a:xfrm>
          <a:prstGeom prst="rect">
            <a:avLst/>
          </a:prstGeom>
          <a:noFill/>
        </p:spPr>
        <p:txBody>
          <a:bodyPr wrap="square" rtlCol="0">
            <a:spAutoFit/>
          </a:bodyPr>
          <a:lstStyle/>
          <a:p>
            <a:pPr algn="just"/>
            <a:r>
              <a:rPr lang="en-US" sz="3600" i="1" u="sng" dirty="0" smtClean="0">
                <a:solidFill>
                  <a:schemeClr val="bg1"/>
                </a:solidFill>
              </a:rPr>
              <a:t>Helper</a:t>
            </a:r>
            <a:r>
              <a:rPr lang="en-US" sz="3600" i="1" dirty="0" smtClean="0">
                <a:solidFill>
                  <a:schemeClr val="bg1"/>
                </a:solidFill>
              </a:rPr>
              <a:t> – giver of strong aid; one who strengthens and supports.</a:t>
            </a:r>
            <a:endParaRPr lang="en-US" sz="3600" dirty="0">
              <a:solidFill>
                <a:schemeClr val="bg1"/>
              </a:solidFill>
            </a:endParaRPr>
          </a:p>
        </p:txBody>
      </p:sp>
      <p:sp>
        <p:nvSpPr>
          <p:cNvPr id="6" name="TextBox 5"/>
          <p:cNvSpPr txBox="1"/>
          <p:nvPr/>
        </p:nvSpPr>
        <p:spPr>
          <a:xfrm>
            <a:off x="304800" y="2457271"/>
            <a:ext cx="8610600" cy="3970318"/>
          </a:xfrm>
          <a:prstGeom prst="rect">
            <a:avLst/>
          </a:prstGeom>
          <a:noFill/>
        </p:spPr>
        <p:txBody>
          <a:bodyPr wrap="square" rtlCol="0">
            <a:spAutoFit/>
          </a:bodyPr>
          <a:lstStyle/>
          <a:p>
            <a:pPr algn="just"/>
            <a:r>
              <a:rPr lang="en-US" sz="3600" i="1" dirty="0">
                <a:solidFill>
                  <a:schemeClr val="bg1"/>
                </a:solidFill>
              </a:rPr>
              <a:t>Psalm 115:9 - O Israel, trust in the Lord; He is their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and </a:t>
            </a:r>
            <a:r>
              <a:rPr lang="en-US" sz="3600" i="1" dirty="0">
                <a:solidFill>
                  <a:schemeClr val="bg1"/>
                </a:solidFill>
              </a:rPr>
              <a:t>their shield. </a:t>
            </a:r>
            <a:endParaRPr lang="en-US" sz="3600" dirty="0">
              <a:solidFill>
                <a:schemeClr val="bg1"/>
              </a:solidFill>
            </a:endParaRPr>
          </a:p>
          <a:p>
            <a:pPr algn="just"/>
            <a:r>
              <a:rPr lang="en-US" sz="3600" dirty="0">
                <a:solidFill>
                  <a:schemeClr val="bg1"/>
                </a:solidFill>
              </a:rPr>
              <a:t> </a:t>
            </a:r>
          </a:p>
          <a:p>
            <a:pPr algn="just"/>
            <a:r>
              <a:rPr lang="en-US" sz="3600" i="1" dirty="0">
                <a:solidFill>
                  <a:schemeClr val="bg1"/>
                </a:solidFill>
              </a:rPr>
              <a:t>Psalm 121:1-2 - 1 I will lift up my eyes to the mountains; From where shall my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come</a:t>
            </a:r>
            <a:r>
              <a:rPr lang="en-US" sz="3600" i="1" dirty="0">
                <a:solidFill>
                  <a:schemeClr val="bg1"/>
                </a:solidFill>
              </a:rPr>
              <a:t>? 2 My </a:t>
            </a:r>
            <a:r>
              <a:rPr lang="en-US" sz="3600" b="1" i="1" u="sng" dirty="0">
                <a:solidFill>
                  <a:schemeClr val="bg1"/>
                </a:solidFill>
              </a:rPr>
              <a:t>help</a:t>
            </a:r>
            <a:r>
              <a:rPr lang="en-US" sz="3600" i="1" dirty="0">
                <a:solidFill>
                  <a:schemeClr val="bg1"/>
                </a:solidFill>
              </a:rPr>
              <a:t> comes from the Lord, Who made heaven and earth. </a:t>
            </a:r>
            <a:endParaRPr lang="en-US" sz="3600" dirty="0">
              <a:solidFill>
                <a:schemeClr val="bg1"/>
              </a:solidFill>
            </a:endParaRPr>
          </a:p>
        </p:txBody>
      </p:sp>
    </p:spTree>
    <p:extLst>
      <p:ext uri="{BB962C8B-B14F-4D97-AF65-F5344CB8AC3E}">
        <p14:creationId xmlns:p14="http://schemas.microsoft.com/office/powerpoint/2010/main" val="3725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“Helper”</a:t>
            </a:r>
          </a:p>
        </p:txBody>
      </p:sp>
      <p:sp>
        <p:nvSpPr>
          <p:cNvPr id="10" name="TextBox 9"/>
          <p:cNvSpPr txBox="1"/>
          <p:nvPr/>
        </p:nvSpPr>
        <p:spPr>
          <a:xfrm>
            <a:off x="304800" y="992624"/>
            <a:ext cx="8610600" cy="1200329"/>
          </a:xfrm>
          <a:prstGeom prst="rect">
            <a:avLst/>
          </a:prstGeom>
          <a:noFill/>
        </p:spPr>
        <p:txBody>
          <a:bodyPr wrap="square" rtlCol="0">
            <a:spAutoFit/>
          </a:bodyPr>
          <a:lstStyle/>
          <a:p>
            <a:pPr algn="just"/>
            <a:r>
              <a:rPr lang="en-US" sz="3600" i="1" u="sng" dirty="0" smtClean="0">
                <a:solidFill>
                  <a:schemeClr val="bg1"/>
                </a:solidFill>
              </a:rPr>
              <a:t>Helper</a:t>
            </a:r>
            <a:r>
              <a:rPr lang="en-US" sz="3600" i="1" dirty="0" smtClean="0">
                <a:solidFill>
                  <a:schemeClr val="bg1"/>
                </a:solidFill>
              </a:rPr>
              <a:t> – giver of strong aid; one who strengthens and supports.</a:t>
            </a:r>
            <a:endParaRPr lang="en-US" sz="3600" dirty="0">
              <a:solidFill>
                <a:schemeClr val="bg1"/>
              </a:solidFill>
            </a:endParaRPr>
          </a:p>
        </p:txBody>
      </p:sp>
      <p:sp>
        <p:nvSpPr>
          <p:cNvPr id="6" name="TextBox 5"/>
          <p:cNvSpPr txBox="1"/>
          <p:nvPr/>
        </p:nvSpPr>
        <p:spPr>
          <a:xfrm>
            <a:off x="304800" y="2457271"/>
            <a:ext cx="8610600" cy="3970318"/>
          </a:xfrm>
          <a:prstGeom prst="rect">
            <a:avLst/>
          </a:prstGeom>
          <a:noFill/>
        </p:spPr>
        <p:txBody>
          <a:bodyPr wrap="square" rtlCol="0">
            <a:spAutoFit/>
          </a:bodyPr>
          <a:lstStyle/>
          <a:p>
            <a:pPr algn="just"/>
            <a:r>
              <a:rPr lang="en-US" sz="3600" i="1" dirty="0">
                <a:solidFill>
                  <a:schemeClr val="bg1"/>
                </a:solidFill>
              </a:rPr>
              <a:t>Psalm 146:5 - How blessed is he whose </a:t>
            </a:r>
            <a:r>
              <a:rPr lang="en-US" sz="3600" b="1" i="1" u="sng" dirty="0">
                <a:solidFill>
                  <a:schemeClr val="bg1"/>
                </a:solidFill>
              </a:rPr>
              <a:t>help</a:t>
            </a:r>
            <a:r>
              <a:rPr lang="en-US" sz="3600" i="1" dirty="0">
                <a:solidFill>
                  <a:schemeClr val="bg1"/>
                </a:solidFill>
              </a:rPr>
              <a:t> </a:t>
            </a:r>
            <a:r>
              <a:rPr lang="en-US" sz="3600" i="1" dirty="0" smtClean="0">
                <a:solidFill>
                  <a:schemeClr val="bg1"/>
                </a:solidFill>
              </a:rPr>
              <a:t>[helper] is </a:t>
            </a:r>
            <a:r>
              <a:rPr lang="en-US" sz="3600" i="1" dirty="0">
                <a:solidFill>
                  <a:schemeClr val="bg1"/>
                </a:solidFill>
              </a:rPr>
              <a:t>the God of Jacob, Whose hope is in the Lord his God, </a:t>
            </a:r>
            <a:endParaRPr lang="en-US" sz="3600" dirty="0">
              <a:solidFill>
                <a:schemeClr val="bg1"/>
              </a:solidFill>
            </a:endParaRPr>
          </a:p>
          <a:p>
            <a:pPr algn="just"/>
            <a:r>
              <a:rPr lang="en-US" sz="3600" dirty="0">
                <a:solidFill>
                  <a:schemeClr val="bg1"/>
                </a:solidFill>
              </a:rPr>
              <a:t> </a:t>
            </a:r>
          </a:p>
          <a:p>
            <a:pPr algn="just"/>
            <a:r>
              <a:rPr lang="en-US" sz="3600" i="1" dirty="0">
                <a:solidFill>
                  <a:schemeClr val="bg1"/>
                </a:solidFill>
              </a:rPr>
              <a:t>Hosea 13:9 - It is your destruction, O Israel, That you are against Me, against your </a:t>
            </a:r>
            <a:r>
              <a:rPr lang="en-US" sz="3600" b="1" i="1" u="sng" dirty="0" smtClean="0">
                <a:solidFill>
                  <a:schemeClr val="bg1"/>
                </a:solidFill>
              </a:rPr>
              <a:t>help</a:t>
            </a:r>
            <a:r>
              <a:rPr lang="en-US" sz="3600" i="1" dirty="0">
                <a:solidFill>
                  <a:schemeClr val="bg1"/>
                </a:solidFill>
              </a:rPr>
              <a:t> </a:t>
            </a:r>
            <a:r>
              <a:rPr lang="en-US" sz="3600" i="1" dirty="0" smtClean="0">
                <a:solidFill>
                  <a:schemeClr val="bg1"/>
                </a:solidFill>
              </a:rPr>
              <a:t>[helper]. </a:t>
            </a:r>
            <a:endParaRPr lang="en-US" sz="3600" dirty="0">
              <a:solidFill>
                <a:schemeClr val="bg1"/>
              </a:solidFill>
            </a:endParaRPr>
          </a:p>
        </p:txBody>
      </p:sp>
    </p:spTree>
    <p:extLst>
      <p:ext uri="{BB962C8B-B14F-4D97-AF65-F5344CB8AC3E}">
        <p14:creationId xmlns:p14="http://schemas.microsoft.com/office/powerpoint/2010/main" val="37207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250"/>
                                        <p:tgtEl>
                                          <p:spTgt spid="6">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Corinthians 11:9</a:t>
            </a:r>
          </a:p>
        </p:txBody>
      </p:sp>
      <p:sp>
        <p:nvSpPr>
          <p:cNvPr id="10" name="TextBox 9"/>
          <p:cNvSpPr txBox="1"/>
          <p:nvPr/>
        </p:nvSpPr>
        <p:spPr>
          <a:xfrm>
            <a:off x="304800" y="992624"/>
            <a:ext cx="8610600" cy="2123658"/>
          </a:xfrm>
          <a:prstGeom prst="rect">
            <a:avLst/>
          </a:prstGeom>
          <a:noFill/>
        </p:spPr>
        <p:txBody>
          <a:bodyPr wrap="square" rtlCol="0">
            <a:spAutoFit/>
          </a:bodyPr>
          <a:lstStyle/>
          <a:p>
            <a:pPr algn="just"/>
            <a:r>
              <a:rPr lang="en-US" sz="4400" i="1" dirty="0" smtClean="0">
                <a:solidFill>
                  <a:schemeClr val="bg1"/>
                </a:solidFill>
              </a:rPr>
              <a:t>“…man </a:t>
            </a:r>
            <a:r>
              <a:rPr lang="en-US" sz="4400" i="1" dirty="0">
                <a:solidFill>
                  <a:schemeClr val="bg1"/>
                </a:solidFill>
              </a:rPr>
              <a:t>was not created for woman’s sake, but woman for the man’s sake.” </a:t>
            </a:r>
            <a:endParaRPr lang="en-US" sz="4400" dirty="0">
              <a:solidFill>
                <a:schemeClr val="bg1"/>
              </a:solidFill>
            </a:endParaRPr>
          </a:p>
        </p:txBody>
      </p:sp>
    </p:spTree>
    <p:extLst>
      <p:ext uri="{BB962C8B-B14F-4D97-AF65-F5344CB8AC3E}">
        <p14:creationId xmlns:p14="http://schemas.microsoft.com/office/powerpoint/2010/main" val="20842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5:31-32</a:t>
            </a:r>
          </a:p>
        </p:txBody>
      </p:sp>
      <p:sp>
        <p:nvSpPr>
          <p:cNvPr id="10" name="TextBox 9"/>
          <p:cNvSpPr txBox="1"/>
          <p:nvPr/>
        </p:nvSpPr>
        <p:spPr>
          <a:xfrm>
            <a:off x="304800" y="1219200"/>
            <a:ext cx="8610600" cy="3416320"/>
          </a:xfrm>
          <a:prstGeom prst="rect">
            <a:avLst/>
          </a:prstGeom>
          <a:noFill/>
        </p:spPr>
        <p:txBody>
          <a:bodyPr wrap="square" rtlCol="0">
            <a:spAutoFit/>
          </a:bodyPr>
          <a:lstStyle/>
          <a:p>
            <a:pPr algn="just"/>
            <a:r>
              <a:rPr lang="en-US" sz="3600" i="1" dirty="0">
                <a:solidFill>
                  <a:schemeClr val="bg1"/>
                </a:solidFill>
              </a:rPr>
              <a:t>31 FOR THIS REASON A MAN SHALL LEAVE HIS FATHER AND MOTHER AND SHALL BE JOINED TO HIS WIFE, AND THE TWO SHALL BECOME ONE FLESH. 32 This mystery is great; but I am speaking with reference to Christ and the church.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Genesis 2:20-23</a:t>
            </a:r>
          </a:p>
        </p:txBody>
      </p:sp>
      <p:sp>
        <p:nvSpPr>
          <p:cNvPr id="10" name="TextBox 9"/>
          <p:cNvSpPr txBox="1"/>
          <p:nvPr/>
        </p:nvSpPr>
        <p:spPr>
          <a:xfrm>
            <a:off x="304800" y="992624"/>
            <a:ext cx="8610600" cy="5170646"/>
          </a:xfrm>
          <a:prstGeom prst="rect">
            <a:avLst/>
          </a:prstGeom>
          <a:noFill/>
        </p:spPr>
        <p:txBody>
          <a:bodyPr wrap="square" rtlCol="0">
            <a:spAutoFit/>
          </a:bodyPr>
          <a:lstStyle/>
          <a:p>
            <a:pPr algn="just"/>
            <a:r>
              <a:rPr lang="en-US" sz="3000" i="1" dirty="0" smtClean="0">
                <a:solidFill>
                  <a:schemeClr val="bg1"/>
                </a:solidFill>
              </a:rPr>
              <a:t>20 </a:t>
            </a:r>
            <a:r>
              <a:rPr lang="en-US" sz="3000" i="1" dirty="0">
                <a:solidFill>
                  <a:schemeClr val="bg1"/>
                </a:solidFill>
              </a:rPr>
              <a:t>The man gave names to all the cattle, and to the birds of the sky, and to every beast of the field, but for Adam there was not found a helper suitable for him. </a:t>
            </a:r>
            <a:r>
              <a:rPr lang="en-US" sz="3000" i="1" dirty="0" smtClean="0">
                <a:solidFill>
                  <a:schemeClr val="bg1"/>
                </a:solidFill>
              </a:rPr>
              <a:t>21 </a:t>
            </a:r>
            <a:r>
              <a:rPr lang="en-US" sz="3000" i="1" dirty="0">
                <a:solidFill>
                  <a:schemeClr val="bg1"/>
                </a:solidFill>
              </a:rPr>
              <a:t>So the LORD God caused a deep sleep to fall upon the man, and he slept; then He took one of his ribs and closed up the flesh at that place. 22 The LORD God fashioned into a woman the rib which He had taken from the man, and brought her to the man. 23 The man said, "This is now bone of my bones, And flesh of my flesh; She shall be called Woman, Because she was taken out of Man</a:t>
            </a:r>
            <a:r>
              <a:rPr lang="en-US" sz="3000" i="1"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37754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5:31-32</a:t>
            </a:r>
          </a:p>
        </p:txBody>
      </p:sp>
      <p:sp>
        <p:nvSpPr>
          <p:cNvPr id="10" name="TextBox 9"/>
          <p:cNvSpPr txBox="1"/>
          <p:nvPr/>
        </p:nvSpPr>
        <p:spPr>
          <a:xfrm>
            <a:off x="304800" y="1219200"/>
            <a:ext cx="8610600" cy="3416320"/>
          </a:xfrm>
          <a:prstGeom prst="rect">
            <a:avLst/>
          </a:prstGeom>
          <a:noFill/>
        </p:spPr>
        <p:txBody>
          <a:bodyPr wrap="square" rtlCol="0">
            <a:spAutoFit/>
          </a:bodyPr>
          <a:lstStyle/>
          <a:p>
            <a:pPr algn="just"/>
            <a:r>
              <a:rPr lang="en-US" sz="3600" i="1" dirty="0">
                <a:solidFill>
                  <a:schemeClr val="bg1"/>
                </a:solidFill>
              </a:rPr>
              <a:t>31 FOR THIS REASON A MAN SHALL LEAVE HIS FATHER AND MOTHER AND SHALL BE JOINED TO HIS WIFE, AND THE TWO SHALL BECOME ONE FLESH. 32 This mystery is great; but I am speaking with reference to Christ and the church. </a:t>
            </a:r>
            <a:endParaRPr lang="en-US" sz="3600" dirty="0">
              <a:solidFill>
                <a:schemeClr val="bg1"/>
              </a:solidFill>
            </a:endParaRPr>
          </a:p>
        </p:txBody>
      </p:sp>
    </p:spTree>
    <p:extLst>
      <p:ext uri="{BB962C8B-B14F-4D97-AF65-F5344CB8AC3E}">
        <p14:creationId xmlns:p14="http://schemas.microsoft.com/office/powerpoint/2010/main" val="155299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5:25-27</a:t>
            </a:r>
          </a:p>
        </p:txBody>
      </p:sp>
      <p:sp>
        <p:nvSpPr>
          <p:cNvPr id="10" name="TextBox 9"/>
          <p:cNvSpPr txBox="1"/>
          <p:nvPr/>
        </p:nvSpPr>
        <p:spPr>
          <a:xfrm>
            <a:off x="304800" y="1219200"/>
            <a:ext cx="8610600" cy="4524315"/>
          </a:xfrm>
          <a:prstGeom prst="rect">
            <a:avLst/>
          </a:prstGeom>
          <a:noFill/>
        </p:spPr>
        <p:txBody>
          <a:bodyPr wrap="square" rtlCol="0">
            <a:spAutoFit/>
          </a:bodyPr>
          <a:lstStyle/>
          <a:p>
            <a:pPr algn="just"/>
            <a:r>
              <a:rPr lang="en-US" sz="3600" i="1" dirty="0" smtClean="0">
                <a:solidFill>
                  <a:schemeClr val="bg1"/>
                </a:solidFill>
              </a:rPr>
              <a:t>just </a:t>
            </a:r>
            <a:r>
              <a:rPr lang="en-US" sz="3600" i="1" dirty="0">
                <a:solidFill>
                  <a:schemeClr val="bg1"/>
                </a:solidFill>
              </a:rPr>
              <a:t>as Christ also loved the church and gave Himself up for her, </a:t>
            </a:r>
            <a:r>
              <a:rPr lang="en-US" sz="3600" i="1" dirty="0" smtClean="0">
                <a:solidFill>
                  <a:schemeClr val="bg1"/>
                </a:solidFill>
              </a:rPr>
              <a:t>26 </a:t>
            </a:r>
            <a:r>
              <a:rPr lang="en-US" sz="3600" i="1" dirty="0">
                <a:solidFill>
                  <a:schemeClr val="bg1"/>
                </a:solidFill>
              </a:rPr>
              <a:t>so that He might sanctify her, having cleansed her by the washing of water with the word, </a:t>
            </a:r>
            <a:r>
              <a:rPr lang="en-US" sz="3600" i="1" dirty="0" smtClean="0">
                <a:solidFill>
                  <a:schemeClr val="bg1"/>
                </a:solidFill>
              </a:rPr>
              <a:t>27 </a:t>
            </a:r>
            <a:r>
              <a:rPr lang="en-US" sz="3600" i="1" dirty="0">
                <a:solidFill>
                  <a:schemeClr val="bg1"/>
                </a:solidFill>
              </a:rPr>
              <a:t>that He might present to Himself the church in all her glory, having no spot or wrinkle or any such thing; but that she would be holy and blameless. </a:t>
            </a:r>
          </a:p>
        </p:txBody>
      </p:sp>
    </p:spTree>
    <p:extLst>
      <p:ext uri="{BB962C8B-B14F-4D97-AF65-F5344CB8AC3E}">
        <p14:creationId xmlns:p14="http://schemas.microsoft.com/office/powerpoint/2010/main" val="7718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Theology 101</a:t>
            </a:r>
          </a:p>
        </p:txBody>
      </p:sp>
      <p:sp>
        <p:nvSpPr>
          <p:cNvPr id="6" name="TextBox 5"/>
          <p:cNvSpPr txBox="1"/>
          <p:nvPr/>
        </p:nvSpPr>
        <p:spPr>
          <a:xfrm>
            <a:off x="304800" y="1295400"/>
            <a:ext cx="8610600" cy="5201424"/>
          </a:xfrm>
          <a:prstGeom prst="rect">
            <a:avLst/>
          </a:prstGeom>
          <a:noFill/>
        </p:spPr>
        <p:txBody>
          <a:bodyPr wrap="square" rtlCol="0">
            <a:spAutoFit/>
          </a:bodyPr>
          <a:lstStyle/>
          <a:p>
            <a:pPr algn="just"/>
            <a:r>
              <a:rPr lang="en-US" sz="4400" b="1" u="sng" dirty="0" smtClean="0">
                <a:solidFill>
                  <a:schemeClr val="bg1"/>
                </a:solidFill>
              </a:rPr>
              <a:t>Christology</a:t>
            </a:r>
            <a:r>
              <a:rPr lang="en-US" sz="4400" dirty="0" smtClean="0">
                <a:solidFill>
                  <a:schemeClr val="bg1"/>
                </a:solidFill>
              </a:rPr>
              <a:t> – </a:t>
            </a:r>
            <a:r>
              <a:rPr lang="en-US" sz="4000" dirty="0" smtClean="0">
                <a:solidFill>
                  <a:schemeClr val="bg1"/>
                </a:solidFill>
              </a:rPr>
              <a:t>“Christos” (Christ) – “the study of” – The study of the person and work of Christ.</a:t>
            </a:r>
          </a:p>
          <a:p>
            <a:pPr algn="just"/>
            <a:endParaRPr lang="en-US" sz="4400" dirty="0">
              <a:solidFill>
                <a:schemeClr val="bg1"/>
              </a:solidFill>
            </a:endParaRPr>
          </a:p>
          <a:p>
            <a:pPr algn="just"/>
            <a:r>
              <a:rPr lang="en-US" sz="4400" b="1" u="sng" dirty="0" smtClean="0">
                <a:solidFill>
                  <a:schemeClr val="bg1"/>
                </a:solidFill>
              </a:rPr>
              <a:t>Ecclesiology</a:t>
            </a:r>
            <a:r>
              <a:rPr lang="en-US" sz="4400" dirty="0" smtClean="0">
                <a:solidFill>
                  <a:schemeClr val="bg1"/>
                </a:solidFill>
              </a:rPr>
              <a:t> – </a:t>
            </a:r>
            <a:r>
              <a:rPr lang="en-US" sz="4000" dirty="0" smtClean="0">
                <a:solidFill>
                  <a:schemeClr val="bg1"/>
                </a:solidFill>
              </a:rPr>
              <a:t>“</a:t>
            </a:r>
            <a:r>
              <a:rPr lang="en-US" sz="4000" dirty="0" err="1" smtClean="0">
                <a:solidFill>
                  <a:schemeClr val="bg1"/>
                </a:solidFill>
              </a:rPr>
              <a:t>Ekklesia</a:t>
            </a:r>
            <a:r>
              <a:rPr lang="en-US" sz="4000" dirty="0" smtClean="0">
                <a:solidFill>
                  <a:schemeClr val="bg1"/>
                </a:solidFill>
              </a:rPr>
              <a:t>” (called out ones; the Church) – “the study of” – The study of the character and practice of the Church.</a:t>
            </a:r>
          </a:p>
        </p:txBody>
      </p:sp>
    </p:spTree>
    <p:extLst>
      <p:ext uri="{BB962C8B-B14F-4D97-AF65-F5344CB8AC3E}">
        <p14:creationId xmlns:p14="http://schemas.microsoft.com/office/powerpoint/2010/main" val="7471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750"/>
                                        <p:tgtEl>
                                          <p:spTgt spid="6">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4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Summary of Ephesians 5:22-33</a:t>
            </a:r>
          </a:p>
        </p:txBody>
      </p:sp>
      <p:sp>
        <p:nvSpPr>
          <p:cNvPr id="6" name="TextBox 5"/>
          <p:cNvSpPr txBox="1"/>
          <p:nvPr/>
        </p:nvSpPr>
        <p:spPr>
          <a:xfrm>
            <a:off x="304800" y="1295400"/>
            <a:ext cx="8610600" cy="5016758"/>
          </a:xfrm>
          <a:prstGeom prst="rect">
            <a:avLst/>
          </a:prstGeom>
          <a:noFill/>
        </p:spPr>
        <p:txBody>
          <a:bodyPr wrap="square" rtlCol="0">
            <a:spAutoFit/>
          </a:bodyPr>
          <a:lstStyle/>
          <a:p>
            <a:pPr algn="just"/>
            <a:r>
              <a:rPr lang="en-US" sz="4000" i="1" dirty="0">
                <a:solidFill>
                  <a:schemeClr val="bg1"/>
                </a:solidFill>
              </a:rPr>
              <a:t>M</a:t>
            </a:r>
            <a:r>
              <a:rPr lang="en-US" sz="4000" i="1" dirty="0" smtClean="0">
                <a:solidFill>
                  <a:schemeClr val="bg1"/>
                </a:solidFill>
              </a:rPr>
              <a:t>arriage </a:t>
            </a:r>
            <a:r>
              <a:rPr lang="en-US" sz="4000" i="1" dirty="0">
                <a:solidFill>
                  <a:schemeClr val="bg1"/>
                </a:solidFill>
              </a:rPr>
              <a:t>is a vehicle through which God’s glory is put on display, revealing the sacrificial love of Christ for the church; a love that is to cause those in the church to respectfully be unified and subjected to Christ and to one another in our pursuit of Christlikeness [holy and blameless].</a:t>
            </a:r>
            <a:r>
              <a:rPr lang="en-US" sz="4000" dirty="0">
                <a:solidFill>
                  <a:schemeClr val="bg1"/>
                </a:solidFill>
              </a:rPr>
              <a:t> </a:t>
            </a:r>
            <a:endParaRPr lang="en-US" sz="4000" i="1" dirty="0">
              <a:solidFill>
                <a:schemeClr val="bg1"/>
              </a:solidFill>
            </a:endParaRPr>
          </a:p>
        </p:txBody>
      </p:sp>
    </p:spTree>
    <p:extLst>
      <p:ext uri="{BB962C8B-B14F-4D97-AF65-F5344CB8AC3E}">
        <p14:creationId xmlns:p14="http://schemas.microsoft.com/office/powerpoint/2010/main" val="9573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4:31-32</a:t>
            </a:r>
          </a:p>
        </p:txBody>
      </p:sp>
      <p:sp>
        <p:nvSpPr>
          <p:cNvPr id="10" name="TextBox 9"/>
          <p:cNvSpPr txBox="1"/>
          <p:nvPr/>
        </p:nvSpPr>
        <p:spPr>
          <a:xfrm>
            <a:off x="304800" y="992624"/>
            <a:ext cx="8610600" cy="4832092"/>
          </a:xfrm>
          <a:prstGeom prst="rect">
            <a:avLst/>
          </a:prstGeom>
          <a:noFill/>
        </p:spPr>
        <p:txBody>
          <a:bodyPr wrap="square" rtlCol="0">
            <a:spAutoFit/>
          </a:bodyPr>
          <a:lstStyle/>
          <a:p>
            <a:pPr algn="just"/>
            <a:r>
              <a:rPr lang="en-US" sz="4400" i="1" dirty="0">
                <a:solidFill>
                  <a:schemeClr val="bg1"/>
                </a:solidFill>
              </a:rPr>
              <a:t>“31 Let all bitterness and wrath and anger and clamor and slander be put away from you, along with all malice. 32 Be kind to one another, tender-hearted, forgiving each other, just as God in Christ also has forgiven you.”</a:t>
            </a:r>
            <a:r>
              <a:rPr lang="en-US" sz="4400" dirty="0">
                <a:solidFill>
                  <a:schemeClr val="bg1"/>
                </a:solidFill>
              </a:rPr>
              <a:t> </a:t>
            </a:r>
          </a:p>
        </p:txBody>
      </p:sp>
    </p:spTree>
    <p:extLst>
      <p:ext uri="{BB962C8B-B14F-4D97-AF65-F5344CB8AC3E}">
        <p14:creationId xmlns:p14="http://schemas.microsoft.com/office/powerpoint/2010/main" val="1601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3:20-21</a:t>
            </a:r>
          </a:p>
        </p:txBody>
      </p:sp>
      <p:sp>
        <p:nvSpPr>
          <p:cNvPr id="10" name="TextBox 9"/>
          <p:cNvSpPr txBox="1"/>
          <p:nvPr/>
        </p:nvSpPr>
        <p:spPr>
          <a:xfrm>
            <a:off x="304800" y="992624"/>
            <a:ext cx="8610600" cy="4832092"/>
          </a:xfrm>
          <a:prstGeom prst="rect">
            <a:avLst/>
          </a:prstGeom>
          <a:noFill/>
        </p:spPr>
        <p:txBody>
          <a:bodyPr wrap="square" rtlCol="0">
            <a:spAutoFit/>
          </a:bodyPr>
          <a:lstStyle/>
          <a:p>
            <a:pPr algn="just"/>
            <a:r>
              <a:rPr lang="en-US" sz="4400" i="1" dirty="0">
                <a:solidFill>
                  <a:schemeClr val="bg1"/>
                </a:solidFill>
              </a:rPr>
              <a:t>“20 Now to Him who is able to do far more abundantly beyond all that we ask or think, according to the power that works within us, 21 to Him be the glory in the church and in Christ Jesus to all generations forever and ever. Amen.”</a:t>
            </a:r>
            <a:r>
              <a:rPr lang="en-US" sz="4400" dirty="0">
                <a:solidFill>
                  <a:schemeClr val="bg1"/>
                </a:solidFill>
              </a:rPr>
              <a:t> </a:t>
            </a:r>
          </a:p>
        </p:txBody>
      </p:sp>
    </p:spTree>
    <p:extLst>
      <p:ext uri="{BB962C8B-B14F-4D97-AF65-F5344CB8AC3E}">
        <p14:creationId xmlns:p14="http://schemas.microsoft.com/office/powerpoint/2010/main" val="27125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The relationship of Christ to His Church</a:t>
            </a:r>
          </a:p>
        </p:txBody>
      </p:sp>
      <p:sp>
        <p:nvSpPr>
          <p:cNvPr id="6" name="TextBox 5"/>
          <p:cNvSpPr txBox="1"/>
          <p:nvPr/>
        </p:nvSpPr>
        <p:spPr>
          <a:xfrm>
            <a:off x="304800" y="990600"/>
            <a:ext cx="8610600" cy="4770537"/>
          </a:xfrm>
          <a:prstGeom prst="rect">
            <a:avLst/>
          </a:prstGeom>
          <a:noFill/>
        </p:spPr>
        <p:txBody>
          <a:bodyPr wrap="square" rtlCol="0">
            <a:spAutoFit/>
          </a:bodyPr>
          <a:lstStyle/>
          <a:p>
            <a:pPr marL="571500" lvl="0" indent="-571500" algn="just">
              <a:buFont typeface="Wingdings" panose="05000000000000000000" pitchFamily="2" charset="2"/>
              <a:buChar char="§"/>
            </a:pPr>
            <a:r>
              <a:rPr lang="en-US" sz="3200" b="1" dirty="0">
                <a:solidFill>
                  <a:schemeClr val="bg1"/>
                </a:solidFill>
              </a:rPr>
              <a:t>Christ’s affinity for the Church</a:t>
            </a:r>
            <a:r>
              <a:rPr lang="en-US" sz="3200" dirty="0">
                <a:solidFill>
                  <a:schemeClr val="bg1"/>
                </a:solidFill>
              </a:rPr>
              <a:t> (5:31-32) </a:t>
            </a:r>
            <a:r>
              <a:rPr lang="en-US" sz="2800" dirty="0" smtClean="0">
                <a:solidFill>
                  <a:schemeClr val="bg1"/>
                </a:solidFill>
              </a:rPr>
              <a:t>– our </a:t>
            </a:r>
            <a:r>
              <a:rPr lang="en-US" sz="2800" dirty="0">
                <a:solidFill>
                  <a:schemeClr val="bg1"/>
                </a:solidFill>
              </a:rPr>
              <a:t>oneness with Christ.</a:t>
            </a:r>
          </a:p>
          <a:p>
            <a:pPr marL="571500" lvl="0" indent="-571500" algn="just">
              <a:buFont typeface="Wingdings" panose="05000000000000000000" pitchFamily="2" charset="2"/>
              <a:buChar char="§"/>
            </a:pPr>
            <a:r>
              <a:rPr lang="en-US" sz="3200" b="1" dirty="0">
                <a:solidFill>
                  <a:schemeClr val="bg1"/>
                </a:solidFill>
              </a:rPr>
              <a:t>Christ’s affection for the Church</a:t>
            </a:r>
            <a:r>
              <a:rPr lang="en-US" sz="3200" dirty="0">
                <a:solidFill>
                  <a:schemeClr val="bg1"/>
                </a:solidFill>
              </a:rPr>
              <a:t> (5:25) </a:t>
            </a:r>
            <a:r>
              <a:rPr lang="en-US" sz="2800" dirty="0">
                <a:solidFill>
                  <a:schemeClr val="bg1"/>
                </a:solidFill>
              </a:rPr>
              <a:t>– the sacrificial and unconditional love of Christ for the </a:t>
            </a:r>
            <a:r>
              <a:rPr lang="en-US" sz="2800" dirty="0" smtClean="0">
                <a:solidFill>
                  <a:schemeClr val="bg1"/>
                </a:solidFill>
              </a:rPr>
              <a:t>Church.</a:t>
            </a:r>
            <a:endParaRPr lang="en-US" sz="2800" dirty="0">
              <a:solidFill>
                <a:schemeClr val="bg1"/>
              </a:solidFill>
            </a:endParaRPr>
          </a:p>
          <a:p>
            <a:pPr marL="571500" lvl="0" indent="-571500" algn="just">
              <a:buFont typeface="Wingdings" panose="05000000000000000000" pitchFamily="2" charset="2"/>
              <a:buChar char="§"/>
            </a:pPr>
            <a:r>
              <a:rPr lang="en-US" sz="3200" b="1" dirty="0">
                <a:solidFill>
                  <a:schemeClr val="bg1"/>
                </a:solidFill>
              </a:rPr>
              <a:t>Christ’s authority over the Church</a:t>
            </a:r>
            <a:r>
              <a:rPr lang="en-US" sz="3200" dirty="0">
                <a:solidFill>
                  <a:schemeClr val="bg1"/>
                </a:solidFill>
              </a:rPr>
              <a:t> (5:23) </a:t>
            </a:r>
            <a:r>
              <a:rPr lang="en-US" sz="2800" dirty="0">
                <a:solidFill>
                  <a:schemeClr val="bg1"/>
                </a:solidFill>
              </a:rPr>
              <a:t>– the leadership and provision of Christ for the </a:t>
            </a:r>
            <a:r>
              <a:rPr lang="en-US" sz="2800" dirty="0" smtClean="0">
                <a:solidFill>
                  <a:schemeClr val="bg1"/>
                </a:solidFill>
              </a:rPr>
              <a:t>Church.</a:t>
            </a:r>
          </a:p>
          <a:p>
            <a:pPr marL="571500" lvl="0" indent="-571500" algn="just">
              <a:buFont typeface="Wingdings" panose="05000000000000000000" pitchFamily="2" charset="2"/>
              <a:buChar char="§"/>
            </a:pPr>
            <a:r>
              <a:rPr lang="en-US" sz="3200" b="1" dirty="0" smtClean="0">
                <a:solidFill>
                  <a:schemeClr val="bg1"/>
                </a:solidFill>
              </a:rPr>
              <a:t>Christ’s </a:t>
            </a:r>
            <a:r>
              <a:rPr lang="en-US" sz="3200" b="1" dirty="0">
                <a:solidFill>
                  <a:schemeClr val="bg1"/>
                </a:solidFill>
              </a:rPr>
              <a:t>ambition for the Church</a:t>
            </a:r>
            <a:r>
              <a:rPr lang="en-US" sz="3200" dirty="0">
                <a:solidFill>
                  <a:schemeClr val="bg1"/>
                </a:solidFill>
              </a:rPr>
              <a:t> (5:27) </a:t>
            </a:r>
            <a:r>
              <a:rPr lang="en-US" sz="2800" dirty="0">
                <a:solidFill>
                  <a:schemeClr val="bg1"/>
                </a:solidFill>
              </a:rPr>
              <a:t>– the perfecting of the Church in the holiness and blamelessness that reflects the glory of Christ.</a:t>
            </a:r>
          </a:p>
        </p:txBody>
      </p:sp>
    </p:spTree>
    <p:extLst>
      <p:ext uri="{BB962C8B-B14F-4D97-AF65-F5344CB8AC3E}">
        <p14:creationId xmlns:p14="http://schemas.microsoft.com/office/powerpoint/2010/main" val="42178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250"/>
                                        <p:tgtEl>
                                          <p:spTgt spid="6">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3250"/>
                                        <p:tgtEl>
                                          <p:spTgt spid="6">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3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“big idea” of Ephesians 5:31-32</a:t>
            </a:r>
          </a:p>
        </p:txBody>
      </p:sp>
      <p:sp>
        <p:nvSpPr>
          <p:cNvPr id="10" name="TextBox 9"/>
          <p:cNvSpPr txBox="1"/>
          <p:nvPr/>
        </p:nvSpPr>
        <p:spPr>
          <a:xfrm>
            <a:off x="304800" y="992624"/>
            <a:ext cx="8610600" cy="5078313"/>
          </a:xfrm>
          <a:prstGeom prst="rect">
            <a:avLst/>
          </a:prstGeom>
          <a:noFill/>
        </p:spPr>
        <p:txBody>
          <a:bodyPr wrap="square" rtlCol="0">
            <a:spAutoFit/>
          </a:bodyPr>
          <a:lstStyle/>
          <a:p>
            <a:pPr algn="just"/>
            <a:r>
              <a:rPr lang="en-US" sz="3600" i="1" dirty="0">
                <a:solidFill>
                  <a:schemeClr val="bg1"/>
                </a:solidFill>
              </a:rPr>
              <a:t>J</a:t>
            </a:r>
            <a:r>
              <a:rPr lang="en-US" sz="3600" i="1" dirty="0" smtClean="0">
                <a:solidFill>
                  <a:schemeClr val="bg1"/>
                </a:solidFill>
              </a:rPr>
              <a:t>ust </a:t>
            </a:r>
            <a:r>
              <a:rPr lang="en-US" sz="3600" i="1" dirty="0">
                <a:solidFill>
                  <a:schemeClr val="bg1"/>
                </a:solidFill>
              </a:rPr>
              <a:t>as Christ has an affinity for His Church, a draw to be in a union with His people in one body; a husband and wife are to practice and reflect this idea of oneness and unity in their marriage</a:t>
            </a:r>
            <a:r>
              <a:rPr lang="en-US" sz="3600" i="1" dirty="0" smtClean="0">
                <a:solidFill>
                  <a:schemeClr val="bg1"/>
                </a:solidFill>
              </a:rPr>
              <a:t>.</a:t>
            </a:r>
          </a:p>
          <a:p>
            <a:pPr algn="just"/>
            <a:endParaRPr lang="en-US" sz="3600" i="1" dirty="0">
              <a:solidFill>
                <a:schemeClr val="bg1"/>
              </a:solidFill>
            </a:endParaRPr>
          </a:p>
          <a:p>
            <a:pPr algn="just"/>
            <a:r>
              <a:rPr lang="en-US" sz="3600" i="1" dirty="0">
                <a:solidFill>
                  <a:schemeClr val="bg1"/>
                </a:solidFill>
              </a:rPr>
              <a:t>God designed marriage to meet our need for covenantal companionship and to provide an illustration of our relationship with Christ.</a:t>
            </a:r>
            <a:r>
              <a:rPr lang="en-US" sz="3600" dirty="0">
                <a:solidFill>
                  <a:schemeClr val="bg1"/>
                </a:solidFill>
              </a:rPr>
              <a:t> </a:t>
            </a:r>
          </a:p>
        </p:txBody>
      </p:sp>
    </p:spTree>
    <p:extLst>
      <p:ext uri="{BB962C8B-B14F-4D97-AF65-F5344CB8AC3E}">
        <p14:creationId xmlns:p14="http://schemas.microsoft.com/office/powerpoint/2010/main" val="6686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1481"/>
            <a:ext cx="9144000" cy="4315038"/>
          </a:xfrm>
          <a:prstGeom prst="rect">
            <a:avLst/>
          </a:prstGeom>
        </p:spPr>
      </p:pic>
    </p:spTree>
    <p:extLst>
      <p:ext uri="{BB962C8B-B14F-4D97-AF65-F5344CB8AC3E}">
        <p14:creationId xmlns:p14="http://schemas.microsoft.com/office/powerpoint/2010/main" val="42739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16666</TotalTime>
  <Words>1340</Words>
  <Application>Microsoft Office PowerPoint</Application>
  <PresentationFormat>On-screen Show (4:3)</PresentationFormat>
  <Paragraphs>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578</cp:revision>
  <dcterms:created xsi:type="dcterms:W3CDTF">2013-08-08T16:28:40Z</dcterms:created>
  <dcterms:modified xsi:type="dcterms:W3CDTF">2016-11-06T13:00:29Z</dcterms:modified>
</cp:coreProperties>
</file>