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223" r:id="rId2"/>
    <p:sldId id="818" r:id="rId3"/>
    <p:sldId id="1282" r:id="rId4"/>
    <p:sldId id="1341" r:id="rId5"/>
    <p:sldId id="1342" r:id="rId6"/>
    <p:sldId id="1343" r:id="rId7"/>
    <p:sldId id="1344" r:id="rId8"/>
    <p:sldId id="1345" r:id="rId9"/>
    <p:sldId id="1329" r:id="rId10"/>
    <p:sldId id="1318" r:id="rId11"/>
    <p:sldId id="1346" r:id="rId12"/>
    <p:sldId id="1347" r:id="rId13"/>
    <p:sldId id="1330" r:id="rId14"/>
    <p:sldId id="1348" r:id="rId15"/>
    <p:sldId id="1349" r:id="rId16"/>
    <p:sldId id="1350" r:id="rId17"/>
    <p:sldId id="1332" r:id="rId18"/>
    <p:sldId id="1351" r:id="rId19"/>
    <p:sldId id="1352" r:id="rId20"/>
    <p:sldId id="1353" r:id="rId21"/>
    <p:sldId id="1354" r:id="rId22"/>
    <p:sldId id="1355" r:id="rId23"/>
    <p:sldId id="1337" r:id="rId24"/>
    <p:sldId id="85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115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10/23/2016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10/23/2016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160202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1:22-23</a:t>
            </a:r>
          </a:p>
        </p:txBody>
      </p:sp>
      <p:sp>
        <p:nvSpPr>
          <p:cNvPr id="10" name="TextBox 9"/>
          <p:cNvSpPr txBox="1"/>
          <p:nvPr/>
        </p:nvSpPr>
        <p:spPr>
          <a:xfrm>
            <a:off x="304800" y="992624"/>
            <a:ext cx="8610600" cy="3785652"/>
          </a:xfrm>
          <a:prstGeom prst="rect">
            <a:avLst/>
          </a:prstGeom>
          <a:noFill/>
        </p:spPr>
        <p:txBody>
          <a:bodyPr wrap="square" rtlCol="0">
            <a:spAutoFit/>
          </a:bodyPr>
          <a:lstStyle/>
          <a:p>
            <a:pPr algn="just"/>
            <a:r>
              <a:rPr lang="en-US" sz="4000" i="1" dirty="0">
                <a:solidFill>
                  <a:schemeClr val="bg1"/>
                </a:solidFill>
              </a:rPr>
              <a:t>22 And He [God the Father] put all things in subjection under His feet [God the Son], and gave Him [Jesus] as head over all things to the church, 23 which is His body, the fullness of Him who fills all in all.</a:t>
            </a:r>
            <a:r>
              <a:rPr lang="en-US" sz="4000" dirty="0">
                <a:solidFill>
                  <a:schemeClr val="bg1"/>
                </a:solidFill>
              </a:rPr>
              <a:t> </a:t>
            </a:r>
          </a:p>
        </p:txBody>
      </p:sp>
      <p:sp>
        <p:nvSpPr>
          <p:cNvPr id="6" name="TextBox 5"/>
          <p:cNvSpPr txBox="1"/>
          <p:nvPr/>
        </p:nvSpPr>
        <p:spPr>
          <a:xfrm>
            <a:off x="304800" y="5153561"/>
            <a:ext cx="8610600" cy="1323439"/>
          </a:xfrm>
          <a:prstGeom prst="rect">
            <a:avLst/>
          </a:prstGeom>
          <a:noFill/>
        </p:spPr>
        <p:txBody>
          <a:bodyPr wrap="square" rtlCol="0">
            <a:spAutoFit/>
          </a:bodyPr>
          <a:lstStyle/>
          <a:p>
            <a:pPr algn="ctr"/>
            <a:r>
              <a:rPr lang="en-US" sz="4000" dirty="0" smtClean="0">
                <a:solidFill>
                  <a:schemeClr val="bg1"/>
                </a:solidFill>
              </a:rPr>
              <a:t>…the </a:t>
            </a:r>
            <a:r>
              <a:rPr lang="en-US" sz="4000" dirty="0">
                <a:solidFill>
                  <a:schemeClr val="bg1"/>
                </a:solidFill>
              </a:rPr>
              <a:t>living and practical relationship between Christ and His church. </a:t>
            </a:r>
          </a:p>
        </p:txBody>
      </p:sp>
    </p:spTree>
    <p:extLst>
      <p:ext uri="{BB962C8B-B14F-4D97-AF65-F5344CB8AC3E}">
        <p14:creationId xmlns:p14="http://schemas.microsoft.com/office/powerpoint/2010/main" val="256201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par>
                          <p:cTn id="8" fill="hold">
                            <p:stCondLst>
                              <p:cond delay="3000"/>
                            </p:stCondLst>
                            <p:childTnLst>
                              <p:par>
                                <p:cTn id="9" presetID="10" presetClass="entr" presetSubtype="0" fill="hold" grpId="0" nodeType="afterEffect">
                                  <p:stCondLst>
                                    <p:cond delay="3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algn="ctr"/>
            <a:r>
              <a:rPr lang="en-US" sz="4000" dirty="0" smtClean="0">
                <a:solidFill>
                  <a:schemeClr val="bg1"/>
                </a:solidFill>
              </a:rPr>
              <a:t>Ephesians 2</a:t>
            </a:r>
          </a:p>
          <a:p>
            <a:pPr algn="ctr"/>
            <a:r>
              <a:rPr lang="en-US" sz="4000" dirty="0" smtClean="0">
                <a:solidFill>
                  <a:schemeClr val="bg1"/>
                </a:solidFill>
              </a:rPr>
              <a:t>…the barrier and the blessing</a:t>
            </a:r>
            <a:endParaRPr lang="en-US" sz="4000" baseline="30000" dirty="0" smtClean="0">
              <a:solidFill>
                <a:schemeClr val="bg1"/>
              </a:solidFill>
            </a:endParaRPr>
          </a:p>
        </p:txBody>
      </p:sp>
      <p:sp>
        <p:nvSpPr>
          <p:cNvPr id="7" name="TextBox 6"/>
          <p:cNvSpPr txBox="1"/>
          <p:nvPr/>
        </p:nvSpPr>
        <p:spPr>
          <a:xfrm>
            <a:off x="304800" y="1524000"/>
            <a:ext cx="8610600" cy="4524315"/>
          </a:xfrm>
          <a:prstGeom prst="rect">
            <a:avLst/>
          </a:prstGeom>
          <a:noFill/>
        </p:spPr>
        <p:txBody>
          <a:bodyPr wrap="square" rtlCol="0">
            <a:spAutoFit/>
          </a:bodyPr>
          <a:lstStyle/>
          <a:p>
            <a:pPr algn="just"/>
            <a:r>
              <a:rPr lang="en-US" sz="3200" dirty="0" smtClean="0">
                <a:solidFill>
                  <a:schemeClr val="bg1"/>
                </a:solidFill>
              </a:rPr>
              <a:t>The Barrier:</a:t>
            </a:r>
          </a:p>
          <a:p>
            <a:pPr algn="just"/>
            <a:r>
              <a:rPr lang="en-US" sz="3200" dirty="0" smtClean="0">
                <a:solidFill>
                  <a:schemeClr val="bg1"/>
                </a:solidFill>
              </a:rPr>
              <a:t>Ephesians 2:1 – </a:t>
            </a:r>
            <a:r>
              <a:rPr lang="en-US" sz="3200" i="1" dirty="0" smtClean="0">
                <a:solidFill>
                  <a:schemeClr val="bg1"/>
                </a:solidFill>
              </a:rPr>
              <a:t>“And </a:t>
            </a:r>
            <a:r>
              <a:rPr lang="en-US" sz="3200" i="1" dirty="0">
                <a:solidFill>
                  <a:schemeClr val="bg1"/>
                </a:solidFill>
              </a:rPr>
              <a:t>you were dead in your trespasses and </a:t>
            </a:r>
            <a:r>
              <a:rPr lang="en-US" sz="3200" i="1" dirty="0" smtClean="0">
                <a:solidFill>
                  <a:schemeClr val="bg1"/>
                </a:solidFill>
              </a:rPr>
              <a:t>sins…”</a:t>
            </a:r>
          </a:p>
          <a:p>
            <a:pPr algn="just"/>
            <a:endParaRPr lang="en-US" sz="3200" i="1" dirty="0">
              <a:solidFill>
                <a:schemeClr val="bg1"/>
              </a:solidFill>
            </a:endParaRPr>
          </a:p>
          <a:p>
            <a:pPr algn="ctr"/>
            <a:r>
              <a:rPr lang="en-US" sz="3200" i="1" dirty="0" smtClean="0">
                <a:solidFill>
                  <a:schemeClr val="bg1"/>
                </a:solidFill>
              </a:rPr>
              <a:t>Alas</a:t>
            </a:r>
            <a:r>
              <a:rPr lang="en-US" sz="3200" i="1" dirty="0">
                <a:solidFill>
                  <a:schemeClr val="bg1"/>
                </a:solidFill>
              </a:rPr>
              <a:t>! and did my Savior bleed</a:t>
            </a:r>
            <a:br>
              <a:rPr lang="en-US" sz="3200" i="1" dirty="0">
                <a:solidFill>
                  <a:schemeClr val="bg1"/>
                </a:solidFill>
              </a:rPr>
            </a:br>
            <a:r>
              <a:rPr lang="en-US" sz="3200" i="1" dirty="0">
                <a:solidFill>
                  <a:schemeClr val="bg1"/>
                </a:solidFill>
              </a:rPr>
              <a:t>And did my Sovereign die?</a:t>
            </a:r>
            <a:br>
              <a:rPr lang="en-US" sz="3200" i="1" dirty="0">
                <a:solidFill>
                  <a:schemeClr val="bg1"/>
                </a:solidFill>
              </a:rPr>
            </a:br>
            <a:r>
              <a:rPr lang="en-US" sz="3200" i="1" dirty="0">
                <a:solidFill>
                  <a:schemeClr val="bg1"/>
                </a:solidFill>
              </a:rPr>
              <a:t>Would He devote that sacred head</a:t>
            </a:r>
            <a:br>
              <a:rPr lang="en-US" sz="3200" i="1" dirty="0">
                <a:solidFill>
                  <a:schemeClr val="bg1"/>
                </a:solidFill>
              </a:rPr>
            </a:br>
            <a:r>
              <a:rPr lang="en-US" sz="3200" i="1" dirty="0" smtClean="0">
                <a:solidFill>
                  <a:schemeClr val="bg1"/>
                </a:solidFill>
              </a:rPr>
              <a:t>For </a:t>
            </a:r>
            <a:r>
              <a:rPr lang="en-US" sz="3200" i="1" dirty="0">
                <a:solidFill>
                  <a:schemeClr val="bg1"/>
                </a:solidFill>
              </a:rPr>
              <a:t>such a </a:t>
            </a:r>
            <a:r>
              <a:rPr lang="en-US" sz="3200" i="1" dirty="0" smtClean="0">
                <a:solidFill>
                  <a:schemeClr val="bg1"/>
                </a:solidFill>
              </a:rPr>
              <a:t>WORM as </a:t>
            </a:r>
            <a:r>
              <a:rPr lang="en-US" sz="3200" i="1" dirty="0">
                <a:solidFill>
                  <a:schemeClr val="bg1"/>
                </a:solidFill>
              </a:rPr>
              <a:t>I</a:t>
            </a:r>
            <a:r>
              <a:rPr lang="en-US" sz="3200" i="1" dirty="0" smtClean="0">
                <a:solidFill>
                  <a:schemeClr val="bg1"/>
                </a:solidFill>
              </a:rPr>
              <a:t>?</a:t>
            </a:r>
          </a:p>
          <a:p>
            <a:pPr algn="r"/>
            <a:r>
              <a:rPr lang="en-US" sz="3200" i="1" dirty="0" smtClean="0">
                <a:solidFill>
                  <a:schemeClr val="bg1"/>
                </a:solidFill>
              </a:rPr>
              <a:t>I. Watts</a:t>
            </a:r>
            <a:endParaRPr lang="en-US" sz="3200" dirty="0">
              <a:solidFill>
                <a:schemeClr val="bg1"/>
              </a:solidFill>
            </a:endParaRPr>
          </a:p>
        </p:txBody>
      </p:sp>
    </p:spTree>
    <p:extLst>
      <p:ext uri="{BB962C8B-B14F-4D97-AF65-F5344CB8AC3E}">
        <p14:creationId xmlns:p14="http://schemas.microsoft.com/office/powerpoint/2010/main" val="405147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475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4750"/>
                                        <p:tgtEl>
                                          <p:spTgt spid="7">
                                            <p:txEl>
                                              <p:pRg st="3" end="3"/>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4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algn="ctr"/>
            <a:r>
              <a:rPr lang="en-US" sz="4000" dirty="0" smtClean="0">
                <a:solidFill>
                  <a:schemeClr val="bg1"/>
                </a:solidFill>
              </a:rPr>
              <a:t>Ephesians 2</a:t>
            </a:r>
          </a:p>
          <a:p>
            <a:pPr algn="ctr"/>
            <a:r>
              <a:rPr lang="en-US" sz="4000" dirty="0" smtClean="0">
                <a:solidFill>
                  <a:schemeClr val="bg1"/>
                </a:solidFill>
              </a:rPr>
              <a:t>…the barrier and the blessing</a:t>
            </a:r>
            <a:endParaRPr lang="en-US" sz="4000" baseline="30000" dirty="0" smtClean="0">
              <a:solidFill>
                <a:schemeClr val="bg1"/>
              </a:solidFill>
            </a:endParaRPr>
          </a:p>
        </p:txBody>
      </p:sp>
      <p:sp>
        <p:nvSpPr>
          <p:cNvPr id="7" name="TextBox 6"/>
          <p:cNvSpPr txBox="1"/>
          <p:nvPr/>
        </p:nvSpPr>
        <p:spPr>
          <a:xfrm>
            <a:off x="304800" y="1524000"/>
            <a:ext cx="8610600" cy="1554272"/>
          </a:xfrm>
          <a:prstGeom prst="rect">
            <a:avLst/>
          </a:prstGeom>
          <a:noFill/>
        </p:spPr>
        <p:txBody>
          <a:bodyPr wrap="square" rtlCol="0">
            <a:spAutoFit/>
          </a:bodyPr>
          <a:lstStyle/>
          <a:p>
            <a:pPr algn="just"/>
            <a:r>
              <a:rPr lang="en-US" sz="3200" dirty="0" smtClean="0">
                <a:solidFill>
                  <a:schemeClr val="bg1"/>
                </a:solidFill>
              </a:rPr>
              <a:t>The Blessing:</a:t>
            </a:r>
          </a:p>
          <a:p>
            <a:pPr algn="just"/>
            <a:r>
              <a:rPr lang="en-US" sz="3200" dirty="0" smtClean="0">
                <a:solidFill>
                  <a:schemeClr val="bg1"/>
                </a:solidFill>
              </a:rPr>
              <a:t>Ephesians 2:4 – </a:t>
            </a:r>
            <a:r>
              <a:rPr lang="en-US" sz="3100" i="1" dirty="0" smtClean="0">
                <a:solidFill>
                  <a:schemeClr val="bg1"/>
                </a:solidFill>
              </a:rPr>
              <a:t>“BUT GOD, </a:t>
            </a:r>
            <a:r>
              <a:rPr lang="en-US" sz="3100" i="1" dirty="0">
                <a:solidFill>
                  <a:schemeClr val="bg1"/>
                </a:solidFill>
              </a:rPr>
              <a:t>being rich in mercy, because of His great love with which He loved </a:t>
            </a:r>
            <a:r>
              <a:rPr lang="en-US" sz="3100" i="1" dirty="0" smtClean="0">
                <a:solidFill>
                  <a:schemeClr val="bg1"/>
                </a:solidFill>
              </a:rPr>
              <a:t>us…”</a:t>
            </a:r>
            <a:endParaRPr lang="en-US" sz="3100" i="1" dirty="0">
              <a:solidFill>
                <a:schemeClr val="bg1"/>
              </a:solidFill>
            </a:endParaRPr>
          </a:p>
        </p:txBody>
      </p:sp>
    </p:spTree>
    <p:extLst>
      <p:ext uri="{BB962C8B-B14F-4D97-AF65-F5344CB8AC3E}">
        <p14:creationId xmlns:p14="http://schemas.microsoft.com/office/powerpoint/2010/main" val="25264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750"/>
                                        <p:tgtEl>
                                          <p:spTgt spid="7">
                                            <p:txEl>
                                              <p:pRg st="0" end="0"/>
                                            </p:txEl>
                                          </p:spTgt>
                                        </p:tgtEl>
                                      </p:cBhvr>
                                    </p:animEffect>
                                  </p:childTnLst>
                                </p:cTn>
                              </p:par>
                            </p:childTnLst>
                          </p:cTn>
                        </p:par>
                        <p:par>
                          <p:cTn id="8" fill="hold">
                            <p:stCondLst>
                              <p:cond delay="475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47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2:19-22</a:t>
            </a:r>
          </a:p>
        </p:txBody>
      </p:sp>
      <p:sp>
        <p:nvSpPr>
          <p:cNvPr id="10" name="TextBox 9"/>
          <p:cNvSpPr txBox="1"/>
          <p:nvPr/>
        </p:nvSpPr>
        <p:spPr>
          <a:xfrm>
            <a:off x="304800" y="992624"/>
            <a:ext cx="8610600" cy="5078313"/>
          </a:xfrm>
          <a:prstGeom prst="rect">
            <a:avLst/>
          </a:prstGeom>
          <a:noFill/>
        </p:spPr>
        <p:txBody>
          <a:bodyPr wrap="square" rtlCol="0">
            <a:spAutoFit/>
          </a:bodyPr>
          <a:lstStyle/>
          <a:p>
            <a:pPr algn="just"/>
            <a:r>
              <a:rPr lang="en-US" sz="3600" i="1" dirty="0">
                <a:solidFill>
                  <a:schemeClr val="bg1"/>
                </a:solidFill>
              </a:rPr>
              <a:t>“19…but you are </a:t>
            </a:r>
            <a:r>
              <a:rPr lang="en-US" sz="3600" b="1" i="1" dirty="0" smtClean="0">
                <a:solidFill>
                  <a:schemeClr val="bg1"/>
                </a:solidFill>
              </a:rPr>
              <a:t>FELLOW CITIZENS </a:t>
            </a:r>
            <a:r>
              <a:rPr lang="en-US" sz="3600" i="1" dirty="0">
                <a:solidFill>
                  <a:schemeClr val="bg1"/>
                </a:solidFill>
              </a:rPr>
              <a:t>with the saints, and are of </a:t>
            </a:r>
            <a:r>
              <a:rPr lang="en-US" sz="3600" b="1" i="1" dirty="0" smtClean="0">
                <a:solidFill>
                  <a:schemeClr val="bg1"/>
                </a:solidFill>
              </a:rPr>
              <a:t>GOD’S HOUSEHOLD</a:t>
            </a:r>
            <a:r>
              <a:rPr lang="en-US" sz="3600" i="1" dirty="0" smtClean="0">
                <a:solidFill>
                  <a:schemeClr val="bg1"/>
                </a:solidFill>
              </a:rPr>
              <a:t>, </a:t>
            </a:r>
            <a:r>
              <a:rPr lang="en-US" sz="3600" i="1" dirty="0">
                <a:solidFill>
                  <a:schemeClr val="bg1"/>
                </a:solidFill>
              </a:rPr>
              <a:t>20 having been built on the foundation of the apostles and prophets, Christ Jesus Himself being the corner stone, 21 in whom the whole </a:t>
            </a:r>
            <a:r>
              <a:rPr lang="en-US" sz="3600" b="1" i="1" dirty="0" smtClean="0">
                <a:solidFill>
                  <a:schemeClr val="bg1"/>
                </a:solidFill>
              </a:rPr>
              <a:t>BUILDING</a:t>
            </a:r>
            <a:r>
              <a:rPr lang="en-US" sz="3600" i="1" dirty="0" smtClean="0">
                <a:solidFill>
                  <a:schemeClr val="bg1"/>
                </a:solidFill>
              </a:rPr>
              <a:t>, </a:t>
            </a:r>
            <a:r>
              <a:rPr lang="en-US" sz="3600" i="1" dirty="0">
                <a:solidFill>
                  <a:schemeClr val="bg1"/>
                </a:solidFill>
              </a:rPr>
              <a:t>being fitted together, is growing into a </a:t>
            </a:r>
            <a:r>
              <a:rPr lang="en-US" sz="3600" b="1" i="1" dirty="0" smtClean="0">
                <a:solidFill>
                  <a:schemeClr val="bg1"/>
                </a:solidFill>
              </a:rPr>
              <a:t>HOLY TEMPLE </a:t>
            </a:r>
            <a:r>
              <a:rPr lang="en-US" sz="3600" i="1" dirty="0">
                <a:solidFill>
                  <a:schemeClr val="bg1"/>
                </a:solidFill>
              </a:rPr>
              <a:t>in the Lord, 22 in whom you also are being built together into a </a:t>
            </a:r>
            <a:r>
              <a:rPr lang="en-US" sz="3600" b="1" i="1" dirty="0" smtClean="0">
                <a:solidFill>
                  <a:schemeClr val="bg1"/>
                </a:solidFill>
              </a:rPr>
              <a:t>DWELLING OF GOD </a:t>
            </a:r>
            <a:r>
              <a:rPr lang="en-US" sz="3600" i="1" dirty="0" smtClean="0">
                <a:solidFill>
                  <a:schemeClr val="bg1"/>
                </a:solidFill>
              </a:rPr>
              <a:t>in </a:t>
            </a:r>
            <a:r>
              <a:rPr lang="en-US" sz="3600" i="1" dirty="0">
                <a:solidFill>
                  <a:schemeClr val="bg1"/>
                </a:solidFill>
              </a:rPr>
              <a:t>the Spirit.” </a:t>
            </a:r>
            <a:endParaRPr lang="en-US" sz="3600" dirty="0">
              <a:solidFill>
                <a:schemeClr val="bg1"/>
              </a:solidFill>
            </a:endParaRPr>
          </a:p>
        </p:txBody>
      </p:sp>
    </p:spTree>
    <p:extLst>
      <p:ext uri="{BB962C8B-B14F-4D97-AF65-F5344CB8AC3E}">
        <p14:creationId xmlns:p14="http://schemas.microsoft.com/office/powerpoint/2010/main" val="345597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3:8-11</a:t>
            </a:r>
          </a:p>
        </p:txBody>
      </p:sp>
      <p:sp>
        <p:nvSpPr>
          <p:cNvPr id="10" name="TextBox 9"/>
          <p:cNvSpPr txBox="1"/>
          <p:nvPr/>
        </p:nvSpPr>
        <p:spPr>
          <a:xfrm>
            <a:off x="304800" y="992624"/>
            <a:ext cx="8610600" cy="5016758"/>
          </a:xfrm>
          <a:prstGeom prst="rect">
            <a:avLst/>
          </a:prstGeom>
          <a:noFill/>
        </p:spPr>
        <p:txBody>
          <a:bodyPr wrap="square" rtlCol="0">
            <a:spAutoFit/>
          </a:bodyPr>
          <a:lstStyle/>
          <a:p>
            <a:pPr algn="just"/>
            <a:r>
              <a:rPr lang="en-US" sz="3200" i="1" dirty="0">
                <a:solidFill>
                  <a:schemeClr val="bg1"/>
                </a:solidFill>
              </a:rPr>
              <a:t>“8 To me, the very least of all saints, this grace was given, to preach to the Gentiles the unfathomable riches of Christ, 9 and to bring to light what is the administration of the mystery which for ages has been hidden in God who created all things; 10 so that the manifold wisdom of God might now be made known through </a:t>
            </a:r>
            <a:r>
              <a:rPr lang="en-US" sz="3200" b="1" i="1" dirty="0">
                <a:solidFill>
                  <a:schemeClr val="bg1"/>
                </a:solidFill>
              </a:rPr>
              <a:t>THE CHURCH </a:t>
            </a:r>
            <a:r>
              <a:rPr lang="en-US" sz="3200" i="1" dirty="0">
                <a:solidFill>
                  <a:schemeClr val="bg1"/>
                </a:solidFill>
              </a:rPr>
              <a:t>to the rulers and the authorities in the heavenly places. 11 This was in accordance with the eternal purpose which He carried out in Christ Jesus our </a:t>
            </a:r>
            <a:r>
              <a:rPr lang="en-US" sz="3200" i="1" dirty="0" smtClean="0">
                <a:solidFill>
                  <a:schemeClr val="bg1"/>
                </a:solidFill>
              </a:rPr>
              <a:t>Lord…</a:t>
            </a:r>
            <a:endParaRPr lang="en-US" sz="3200" dirty="0">
              <a:solidFill>
                <a:schemeClr val="bg1"/>
              </a:solidFill>
            </a:endParaRPr>
          </a:p>
        </p:txBody>
      </p:sp>
    </p:spTree>
    <p:extLst>
      <p:ext uri="{BB962C8B-B14F-4D97-AF65-F5344CB8AC3E}">
        <p14:creationId xmlns:p14="http://schemas.microsoft.com/office/powerpoint/2010/main" val="120881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3:8-11</a:t>
            </a:r>
          </a:p>
        </p:txBody>
      </p:sp>
      <p:sp>
        <p:nvSpPr>
          <p:cNvPr id="10" name="TextBox 9"/>
          <p:cNvSpPr txBox="1"/>
          <p:nvPr/>
        </p:nvSpPr>
        <p:spPr>
          <a:xfrm>
            <a:off x="304800" y="992624"/>
            <a:ext cx="8610600" cy="3416320"/>
          </a:xfrm>
          <a:prstGeom prst="rect">
            <a:avLst/>
          </a:prstGeom>
          <a:noFill/>
        </p:spPr>
        <p:txBody>
          <a:bodyPr wrap="square" rtlCol="0">
            <a:spAutoFit/>
          </a:bodyPr>
          <a:lstStyle/>
          <a:p>
            <a:pPr algn="just"/>
            <a:r>
              <a:rPr lang="en-US" sz="3600" i="1" dirty="0" smtClean="0">
                <a:solidFill>
                  <a:schemeClr val="bg1"/>
                </a:solidFill>
              </a:rPr>
              <a:t>20 </a:t>
            </a:r>
            <a:r>
              <a:rPr lang="en-US" sz="3600" i="1" dirty="0">
                <a:solidFill>
                  <a:schemeClr val="bg1"/>
                </a:solidFill>
              </a:rPr>
              <a:t>Now to Him who is able to do far more abundantly beyond all that we ask or think, according to the power that works within us, 21 to Him be the glory in </a:t>
            </a:r>
            <a:r>
              <a:rPr lang="en-US" sz="3600" b="1" i="1" dirty="0">
                <a:solidFill>
                  <a:schemeClr val="bg1"/>
                </a:solidFill>
              </a:rPr>
              <a:t>THE CHURCH </a:t>
            </a:r>
            <a:r>
              <a:rPr lang="en-US" sz="3600" i="1" dirty="0">
                <a:solidFill>
                  <a:schemeClr val="bg1"/>
                </a:solidFill>
              </a:rPr>
              <a:t>and in </a:t>
            </a:r>
            <a:r>
              <a:rPr lang="en-US" sz="3600" b="1" i="1" dirty="0" smtClean="0">
                <a:solidFill>
                  <a:schemeClr val="bg1"/>
                </a:solidFill>
              </a:rPr>
              <a:t>CHRIST JESUS </a:t>
            </a:r>
            <a:r>
              <a:rPr lang="en-US" sz="3600" i="1" dirty="0" smtClean="0">
                <a:solidFill>
                  <a:schemeClr val="bg1"/>
                </a:solidFill>
              </a:rPr>
              <a:t>to </a:t>
            </a:r>
            <a:r>
              <a:rPr lang="en-US" sz="3600" i="1" dirty="0">
                <a:solidFill>
                  <a:schemeClr val="bg1"/>
                </a:solidFill>
              </a:rPr>
              <a:t>all generations forever and ever. Amen</a:t>
            </a:r>
            <a:r>
              <a:rPr lang="en-US" sz="3600" i="1" dirty="0" smtClean="0">
                <a:solidFill>
                  <a:schemeClr val="bg1"/>
                </a:solidFill>
              </a:rPr>
              <a:t>.</a:t>
            </a:r>
            <a:endParaRPr lang="en-US" sz="3600" dirty="0">
              <a:solidFill>
                <a:schemeClr val="bg1"/>
              </a:solidFill>
            </a:endParaRPr>
          </a:p>
        </p:txBody>
      </p:sp>
    </p:spTree>
    <p:extLst>
      <p:ext uri="{BB962C8B-B14F-4D97-AF65-F5344CB8AC3E}">
        <p14:creationId xmlns:p14="http://schemas.microsoft.com/office/powerpoint/2010/main" val="2843791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38664"/>
          </a:xfrm>
          <a:prstGeom prst="rect">
            <a:avLst/>
          </a:prstGeom>
          <a:noFill/>
          <a:ln>
            <a:solidFill>
              <a:schemeClr val="tx2">
                <a:lumMod val="20000"/>
                <a:lumOff val="80000"/>
              </a:schemeClr>
            </a:solidFill>
          </a:ln>
        </p:spPr>
        <p:txBody>
          <a:bodyPr wrap="square" rtlCol="0">
            <a:spAutoFit/>
          </a:bodyPr>
          <a:lstStyle/>
          <a:p>
            <a:pPr algn="ctr"/>
            <a:r>
              <a:rPr lang="en-US" sz="4200" dirty="0" smtClean="0">
                <a:solidFill>
                  <a:schemeClr val="bg1"/>
                </a:solidFill>
              </a:rPr>
              <a:t>Why doesn’t Paul stop at Ephesians 3?</a:t>
            </a:r>
          </a:p>
        </p:txBody>
      </p:sp>
      <p:sp>
        <p:nvSpPr>
          <p:cNvPr id="10" name="TextBox 9"/>
          <p:cNvSpPr txBox="1"/>
          <p:nvPr/>
        </p:nvSpPr>
        <p:spPr>
          <a:xfrm>
            <a:off x="304800" y="992624"/>
            <a:ext cx="8610600" cy="4524315"/>
          </a:xfrm>
          <a:prstGeom prst="rect">
            <a:avLst/>
          </a:prstGeom>
          <a:noFill/>
        </p:spPr>
        <p:txBody>
          <a:bodyPr wrap="square" rtlCol="0">
            <a:spAutoFit/>
          </a:bodyPr>
          <a:lstStyle/>
          <a:p>
            <a:pPr algn="ctr"/>
            <a:r>
              <a:rPr lang="en-US" sz="3600" i="1" dirty="0" smtClean="0">
                <a:solidFill>
                  <a:schemeClr val="bg1"/>
                </a:solidFill>
              </a:rPr>
              <a:t>For </a:t>
            </a:r>
            <a:r>
              <a:rPr lang="en-US" sz="3600" i="1" dirty="0">
                <a:solidFill>
                  <a:schemeClr val="bg1"/>
                </a:solidFill>
              </a:rPr>
              <a:t>the believer, doctrine ALWAYS has </a:t>
            </a:r>
            <a:endParaRPr lang="en-US" sz="3600" i="1" dirty="0" smtClean="0">
              <a:solidFill>
                <a:schemeClr val="bg1"/>
              </a:solidFill>
            </a:endParaRPr>
          </a:p>
          <a:p>
            <a:pPr algn="ctr"/>
            <a:r>
              <a:rPr lang="en-US" sz="3600" i="1" dirty="0" smtClean="0">
                <a:solidFill>
                  <a:schemeClr val="bg1"/>
                </a:solidFill>
              </a:rPr>
              <a:t>logical </a:t>
            </a:r>
            <a:r>
              <a:rPr lang="en-US" sz="3600" i="1" dirty="0">
                <a:solidFill>
                  <a:schemeClr val="bg1"/>
                </a:solidFill>
              </a:rPr>
              <a:t>and practical consequences. </a:t>
            </a:r>
            <a:endParaRPr lang="en-US" sz="3600" i="1" dirty="0" smtClean="0">
              <a:solidFill>
                <a:schemeClr val="bg1"/>
              </a:solidFill>
            </a:endParaRPr>
          </a:p>
          <a:p>
            <a:pPr algn="ctr"/>
            <a:endParaRPr lang="en-US" sz="3600" i="1" dirty="0">
              <a:solidFill>
                <a:schemeClr val="bg1"/>
              </a:solidFill>
            </a:endParaRPr>
          </a:p>
          <a:p>
            <a:pPr algn="ctr"/>
            <a:r>
              <a:rPr lang="en-US" sz="3600" i="1" dirty="0" smtClean="0">
                <a:solidFill>
                  <a:schemeClr val="bg1"/>
                </a:solidFill>
              </a:rPr>
              <a:t>Your </a:t>
            </a:r>
            <a:r>
              <a:rPr lang="en-US" sz="3600" i="1" dirty="0">
                <a:solidFill>
                  <a:schemeClr val="bg1"/>
                </a:solidFill>
              </a:rPr>
              <a:t>doctrine is to affect your morality.  </a:t>
            </a:r>
            <a:endParaRPr lang="en-US" sz="3600" i="1" dirty="0" smtClean="0">
              <a:solidFill>
                <a:schemeClr val="bg1"/>
              </a:solidFill>
            </a:endParaRPr>
          </a:p>
          <a:p>
            <a:pPr algn="just"/>
            <a:endParaRPr lang="en-US" sz="3600" dirty="0">
              <a:solidFill>
                <a:schemeClr val="bg1"/>
              </a:solidFill>
            </a:endParaRPr>
          </a:p>
          <a:p>
            <a:pPr algn="ctr"/>
            <a:r>
              <a:rPr lang="en-US" sz="3600" dirty="0" smtClean="0">
                <a:solidFill>
                  <a:schemeClr val="bg1"/>
                </a:solidFill>
              </a:rPr>
              <a:t>What </a:t>
            </a:r>
            <a:r>
              <a:rPr lang="en-US" sz="3600" dirty="0">
                <a:solidFill>
                  <a:schemeClr val="bg1"/>
                </a:solidFill>
              </a:rPr>
              <a:t>is morality?  </a:t>
            </a:r>
            <a:endParaRPr lang="en-US" sz="3600" dirty="0" smtClean="0">
              <a:solidFill>
                <a:schemeClr val="bg1"/>
              </a:solidFill>
            </a:endParaRPr>
          </a:p>
          <a:p>
            <a:pPr algn="ctr"/>
            <a:r>
              <a:rPr lang="en-US" sz="3600" i="1" dirty="0" smtClean="0">
                <a:solidFill>
                  <a:schemeClr val="bg1"/>
                </a:solidFill>
              </a:rPr>
              <a:t>It </a:t>
            </a:r>
            <a:r>
              <a:rPr lang="en-US" sz="3600" i="1" dirty="0">
                <a:solidFill>
                  <a:schemeClr val="bg1"/>
                </a:solidFill>
              </a:rPr>
              <a:t>is the way in which you determine </a:t>
            </a:r>
            <a:endParaRPr lang="en-US" sz="3600" i="1" dirty="0" smtClean="0">
              <a:solidFill>
                <a:schemeClr val="bg1"/>
              </a:solidFill>
            </a:endParaRPr>
          </a:p>
          <a:p>
            <a:pPr algn="ctr"/>
            <a:r>
              <a:rPr lang="en-US" sz="3600" i="1" dirty="0" smtClean="0">
                <a:solidFill>
                  <a:schemeClr val="bg1"/>
                </a:solidFill>
              </a:rPr>
              <a:t>to </a:t>
            </a:r>
            <a:r>
              <a:rPr lang="en-US" sz="3600" i="1" dirty="0">
                <a:solidFill>
                  <a:schemeClr val="bg1"/>
                </a:solidFill>
              </a:rPr>
              <a:t>live out your life. </a:t>
            </a:r>
          </a:p>
        </p:txBody>
      </p:sp>
    </p:spTree>
    <p:extLst>
      <p:ext uri="{BB962C8B-B14F-4D97-AF65-F5344CB8AC3E}">
        <p14:creationId xmlns:p14="http://schemas.microsoft.com/office/powerpoint/2010/main" val="60082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25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225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2250"/>
                                        <p:tgtEl>
                                          <p:spTgt spid="10">
                                            <p:txEl>
                                              <p:pRg st="3" end="3"/>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fade">
                                      <p:cBhvr>
                                        <p:cTn id="19" dur="2250"/>
                                        <p:tgtEl>
                                          <p:spTgt spid="10">
                                            <p:txEl>
                                              <p:pRg st="5" end="5"/>
                                            </p:txEl>
                                          </p:spTgt>
                                        </p:tgtEl>
                                      </p:cBhvr>
                                    </p:animEffect>
                                  </p:childTnLst>
                                </p:cTn>
                              </p:par>
                            </p:childTnLst>
                          </p:cTn>
                        </p:par>
                        <p:par>
                          <p:cTn id="20" fill="hold">
                            <p:stCondLst>
                              <p:cond delay="4500"/>
                            </p:stCondLst>
                            <p:childTnLst>
                              <p:par>
                                <p:cTn id="21" presetID="10" presetClass="entr" presetSubtype="0" fill="hold" grpId="0" nodeType="after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fade">
                                      <p:cBhvr>
                                        <p:cTn id="23" dur="2250"/>
                                        <p:tgtEl>
                                          <p:spTgt spid="10">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xEl>
                                              <p:pRg st="7" end="7"/>
                                            </p:txEl>
                                          </p:spTgt>
                                        </p:tgtEl>
                                        <p:attrNameLst>
                                          <p:attrName>style.visibility</p:attrName>
                                        </p:attrNameLst>
                                      </p:cBhvr>
                                      <p:to>
                                        <p:strVal val="visible"/>
                                      </p:to>
                                    </p:set>
                                    <p:animEffect transition="in" filter="fade">
                                      <p:cBhvr>
                                        <p:cTn id="26" dur="225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Morality (Christian)</a:t>
            </a:r>
          </a:p>
        </p:txBody>
      </p:sp>
      <p:sp>
        <p:nvSpPr>
          <p:cNvPr id="10" name="TextBox 9"/>
          <p:cNvSpPr txBox="1"/>
          <p:nvPr/>
        </p:nvSpPr>
        <p:spPr>
          <a:xfrm>
            <a:off x="304800" y="992624"/>
            <a:ext cx="8610600" cy="4154984"/>
          </a:xfrm>
          <a:prstGeom prst="rect">
            <a:avLst/>
          </a:prstGeom>
          <a:noFill/>
        </p:spPr>
        <p:txBody>
          <a:bodyPr wrap="square" rtlCol="0">
            <a:spAutoFit/>
          </a:bodyPr>
          <a:lstStyle/>
          <a:p>
            <a:pPr marL="742950" indent="-742950" algn="just">
              <a:buAutoNum type="arabicPeriod"/>
            </a:pPr>
            <a:r>
              <a:rPr lang="en-US" sz="4400" i="1" dirty="0" smtClean="0">
                <a:solidFill>
                  <a:schemeClr val="bg1"/>
                </a:solidFill>
              </a:rPr>
              <a:t>It is based upon doctrine (what you believe).</a:t>
            </a:r>
            <a:endParaRPr lang="en-US" sz="4400" dirty="0">
              <a:solidFill>
                <a:schemeClr val="bg1"/>
              </a:solidFill>
            </a:endParaRPr>
          </a:p>
          <a:p>
            <a:pPr marL="742950" indent="-742950" algn="just">
              <a:buAutoNum type="arabicPeriod"/>
            </a:pPr>
            <a:r>
              <a:rPr lang="en-US" sz="4400" i="1" dirty="0" smtClean="0">
                <a:solidFill>
                  <a:schemeClr val="bg1"/>
                </a:solidFill>
              </a:rPr>
              <a:t>It is made possible only by God at work in us.</a:t>
            </a:r>
          </a:p>
          <a:p>
            <a:pPr marL="742950" indent="-742950" algn="just">
              <a:buAutoNum type="arabicPeriod"/>
            </a:pPr>
            <a:r>
              <a:rPr lang="en-US" sz="4400" i="1" dirty="0" smtClean="0">
                <a:solidFill>
                  <a:schemeClr val="bg1"/>
                </a:solidFill>
              </a:rPr>
              <a:t>It </a:t>
            </a:r>
            <a:r>
              <a:rPr lang="en-US" sz="4400" i="1" dirty="0">
                <a:solidFill>
                  <a:schemeClr val="bg1"/>
                </a:solidFill>
              </a:rPr>
              <a:t> </a:t>
            </a:r>
            <a:r>
              <a:rPr lang="en-US" sz="4400" i="1" dirty="0" smtClean="0">
                <a:solidFill>
                  <a:schemeClr val="bg1"/>
                </a:solidFill>
              </a:rPr>
              <a:t>must be exhorted and explained regularly.</a:t>
            </a:r>
          </a:p>
        </p:txBody>
      </p:sp>
    </p:spTree>
    <p:extLst>
      <p:ext uri="{BB962C8B-B14F-4D97-AF65-F5344CB8AC3E}">
        <p14:creationId xmlns:p14="http://schemas.microsoft.com/office/powerpoint/2010/main" val="59788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22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22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Salvation</a:t>
            </a:r>
          </a:p>
        </p:txBody>
      </p:sp>
      <p:sp>
        <p:nvSpPr>
          <p:cNvPr id="10" name="TextBox 9"/>
          <p:cNvSpPr txBox="1"/>
          <p:nvPr/>
        </p:nvSpPr>
        <p:spPr>
          <a:xfrm>
            <a:off x="304800" y="992624"/>
            <a:ext cx="8610600" cy="4154984"/>
          </a:xfrm>
          <a:prstGeom prst="rect">
            <a:avLst/>
          </a:prstGeom>
          <a:noFill/>
        </p:spPr>
        <p:txBody>
          <a:bodyPr wrap="square" rtlCol="0">
            <a:spAutoFit/>
          </a:bodyPr>
          <a:lstStyle/>
          <a:p>
            <a:pPr marL="742950" indent="-742950" algn="just">
              <a:buAutoNum type="arabicPeriod"/>
            </a:pPr>
            <a:r>
              <a:rPr lang="en-US" sz="4400" i="1" dirty="0" smtClean="0">
                <a:solidFill>
                  <a:schemeClr val="bg1"/>
                </a:solidFill>
              </a:rPr>
              <a:t>We have been saved from the </a:t>
            </a:r>
            <a:r>
              <a:rPr lang="en-US" sz="4400" b="1" i="1" u="sng" dirty="0" smtClean="0">
                <a:solidFill>
                  <a:schemeClr val="bg1"/>
                </a:solidFill>
              </a:rPr>
              <a:t>POWER</a:t>
            </a:r>
            <a:r>
              <a:rPr lang="en-US" sz="4400" i="1" dirty="0" smtClean="0">
                <a:solidFill>
                  <a:schemeClr val="bg1"/>
                </a:solidFill>
              </a:rPr>
              <a:t> of sin (justification)</a:t>
            </a:r>
            <a:endParaRPr lang="en-US" sz="4400" dirty="0">
              <a:solidFill>
                <a:schemeClr val="bg1"/>
              </a:solidFill>
            </a:endParaRPr>
          </a:p>
          <a:p>
            <a:pPr marL="742950" indent="-742950" algn="just">
              <a:buAutoNum type="arabicPeriod"/>
            </a:pPr>
            <a:r>
              <a:rPr lang="en-US" sz="4400" i="1" dirty="0" smtClean="0">
                <a:solidFill>
                  <a:schemeClr val="bg1"/>
                </a:solidFill>
              </a:rPr>
              <a:t>We are being saved from the </a:t>
            </a:r>
            <a:r>
              <a:rPr lang="en-US" sz="4400" b="1" i="1" u="sng" dirty="0" smtClean="0">
                <a:solidFill>
                  <a:schemeClr val="bg1"/>
                </a:solidFill>
              </a:rPr>
              <a:t>PRACTICE</a:t>
            </a:r>
            <a:r>
              <a:rPr lang="en-US" sz="4400" i="1" dirty="0" smtClean="0">
                <a:solidFill>
                  <a:schemeClr val="bg1"/>
                </a:solidFill>
              </a:rPr>
              <a:t> of sin (sanctification)</a:t>
            </a:r>
          </a:p>
          <a:p>
            <a:pPr marL="742950" indent="-742950" algn="just">
              <a:buAutoNum type="arabicPeriod"/>
            </a:pPr>
            <a:r>
              <a:rPr lang="en-US" sz="4400" i="1" dirty="0" smtClean="0">
                <a:solidFill>
                  <a:schemeClr val="bg1"/>
                </a:solidFill>
              </a:rPr>
              <a:t>We will be save from the </a:t>
            </a:r>
            <a:r>
              <a:rPr lang="en-US" sz="4400" b="1" i="1" u="sng" dirty="0" smtClean="0">
                <a:solidFill>
                  <a:schemeClr val="bg1"/>
                </a:solidFill>
              </a:rPr>
              <a:t>PRESENCE</a:t>
            </a:r>
            <a:r>
              <a:rPr lang="en-US" sz="4400" i="1" dirty="0" smtClean="0">
                <a:solidFill>
                  <a:schemeClr val="bg1"/>
                </a:solidFill>
              </a:rPr>
              <a:t> of sin (glorification)</a:t>
            </a:r>
          </a:p>
        </p:txBody>
      </p:sp>
    </p:spTree>
    <p:extLst>
      <p:ext uri="{BB962C8B-B14F-4D97-AF65-F5344CB8AC3E}">
        <p14:creationId xmlns:p14="http://schemas.microsoft.com/office/powerpoint/2010/main" val="3945224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2250"/>
                                        <p:tgtEl>
                                          <p:spTgt spid="10">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7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2250"/>
                                        <p:tgtEl>
                                          <p:spTgt spid="10">
                                            <p:txEl>
                                              <p:pRg st="1" end="1"/>
                                            </p:txEl>
                                          </p:spTgt>
                                        </p:tgtEl>
                                      </p:cBhvr>
                                    </p:animEffect>
                                  </p:childTnLst>
                                </p:cTn>
                              </p:par>
                            </p:childTnLst>
                          </p:cTn>
                        </p:par>
                        <p:par>
                          <p:cTn id="12" fill="hold">
                            <p:stCondLst>
                              <p:cond delay="6000"/>
                            </p:stCondLst>
                            <p:childTnLst>
                              <p:par>
                                <p:cTn id="13" presetID="10" presetClass="entr" presetSubtype="0" fill="hold" grpId="0" nodeType="afterEffect">
                                  <p:stCondLst>
                                    <p:cond delay="7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225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Galatians 2:20</a:t>
            </a:r>
          </a:p>
        </p:txBody>
      </p:sp>
      <p:sp>
        <p:nvSpPr>
          <p:cNvPr id="10" name="TextBox 9"/>
          <p:cNvSpPr txBox="1"/>
          <p:nvPr/>
        </p:nvSpPr>
        <p:spPr>
          <a:xfrm>
            <a:off x="304800" y="992624"/>
            <a:ext cx="8610600" cy="3785652"/>
          </a:xfrm>
          <a:prstGeom prst="rect">
            <a:avLst/>
          </a:prstGeom>
          <a:noFill/>
        </p:spPr>
        <p:txBody>
          <a:bodyPr wrap="square" rtlCol="0">
            <a:spAutoFit/>
          </a:bodyPr>
          <a:lstStyle/>
          <a:p>
            <a:pPr algn="just"/>
            <a:r>
              <a:rPr lang="en-US" sz="4000" i="1" dirty="0">
                <a:solidFill>
                  <a:schemeClr val="bg1"/>
                </a:solidFill>
              </a:rPr>
              <a:t>I have been crucified with Christ; and it is no longer I who live, but Christ lives in me; and the life which I now live in the flesh I live by faith in the Son of God, who loved me and gave Himself up for me. </a:t>
            </a:r>
            <a:endParaRPr lang="en-US" sz="4000" dirty="0">
              <a:solidFill>
                <a:schemeClr val="bg1"/>
              </a:solidFill>
            </a:endParaRPr>
          </a:p>
        </p:txBody>
      </p:sp>
      <p:sp>
        <p:nvSpPr>
          <p:cNvPr id="6" name="TextBox 5"/>
          <p:cNvSpPr txBox="1"/>
          <p:nvPr/>
        </p:nvSpPr>
        <p:spPr>
          <a:xfrm>
            <a:off x="304800" y="5124271"/>
            <a:ext cx="8610600" cy="1200329"/>
          </a:xfrm>
          <a:prstGeom prst="rect">
            <a:avLst/>
          </a:prstGeom>
          <a:noFill/>
        </p:spPr>
        <p:txBody>
          <a:bodyPr wrap="square" rtlCol="0">
            <a:spAutoFit/>
          </a:bodyPr>
          <a:lstStyle/>
          <a:p>
            <a:pPr algn="ctr"/>
            <a:r>
              <a:rPr lang="en-US" sz="3600" i="1" dirty="0">
                <a:solidFill>
                  <a:schemeClr val="bg1"/>
                </a:solidFill>
              </a:rPr>
              <a:t>Even as Jesus selflessly died for our sin; we are to die to sin and to sinful self.</a:t>
            </a:r>
            <a:r>
              <a:rPr lang="en-US" sz="3600" dirty="0">
                <a:solidFill>
                  <a:schemeClr val="bg1"/>
                </a:solidFill>
              </a:rPr>
              <a:t> </a:t>
            </a:r>
          </a:p>
        </p:txBody>
      </p:sp>
    </p:spTree>
    <p:extLst>
      <p:ext uri="{BB962C8B-B14F-4D97-AF65-F5344CB8AC3E}">
        <p14:creationId xmlns:p14="http://schemas.microsoft.com/office/powerpoint/2010/main" val="311790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par>
                          <p:cTn id="8" fill="hold">
                            <p:stCondLst>
                              <p:cond delay="3000"/>
                            </p:stCondLst>
                            <p:childTnLst>
                              <p:par>
                                <p:cTn id="9" presetID="10" presetClass="entr" presetSubtype="0" fill="hold" grpId="0" nodeType="afterEffect">
                                  <p:stCondLst>
                                    <p:cond delay="7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Reading of the Text</a:t>
            </a:r>
          </a:p>
        </p:txBody>
      </p:sp>
      <p:sp>
        <p:nvSpPr>
          <p:cNvPr id="10" name="TextBox 9"/>
          <p:cNvSpPr txBox="1"/>
          <p:nvPr/>
        </p:nvSpPr>
        <p:spPr>
          <a:xfrm>
            <a:off x="304800" y="2637472"/>
            <a:ext cx="8610600" cy="1477328"/>
          </a:xfrm>
          <a:prstGeom prst="rect">
            <a:avLst/>
          </a:prstGeom>
          <a:noFill/>
        </p:spPr>
        <p:txBody>
          <a:bodyPr wrap="square" rtlCol="0">
            <a:spAutoFit/>
          </a:bodyPr>
          <a:lstStyle/>
          <a:p>
            <a:pPr algn="ctr"/>
            <a:r>
              <a:rPr lang="en-US" sz="3600" i="1" dirty="0" smtClean="0">
                <a:solidFill>
                  <a:schemeClr val="bg1"/>
                </a:solidFill>
              </a:rPr>
              <a:t>Please turn in your Bible to:</a:t>
            </a:r>
          </a:p>
          <a:p>
            <a:pPr algn="ctr"/>
            <a:r>
              <a:rPr lang="en-US" sz="5400" dirty="0" smtClean="0">
                <a:solidFill>
                  <a:schemeClr val="bg1"/>
                </a:solidFill>
              </a:rPr>
              <a:t>Ephesians 5:22-33</a:t>
            </a:r>
            <a:endParaRPr lang="en-US" sz="54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Thought</a:t>
            </a:r>
          </a:p>
        </p:txBody>
      </p:sp>
      <p:sp>
        <p:nvSpPr>
          <p:cNvPr id="10" name="TextBox 9"/>
          <p:cNvSpPr txBox="1"/>
          <p:nvPr/>
        </p:nvSpPr>
        <p:spPr>
          <a:xfrm>
            <a:off x="304800" y="992624"/>
            <a:ext cx="8610600" cy="3785652"/>
          </a:xfrm>
          <a:prstGeom prst="rect">
            <a:avLst/>
          </a:prstGeom>
          <a:noFill/>
        </p:spPr>
        <p:txBody>
          <a:bodyPr wrap="square" rtlCol="0">
            <a:spAutoFit/>
          </a:bodyPr>
          <a:lstStyle/>
          <a:p>
            <a:pPr algn="just"/>
            <a:r>
              <a:rPr lang="en-US" sz="4000" i="1" dirty="0">
                <a:solidFill>
                  <a:schemeClr val="bg1"/>
                </a:solidFill>
              </a:rPr>
              <a:t>Every moment we find ourselves on this side of glory is an exercise in which we seek to take every thought captive and make it obedient to Christ; to turn our eyes to Christ and strive to live in active dependence upon the God who saves.</a:t>
            </a:r>
            <a:endParaRPr lang="en-US" sz="4000" dirty="0">
              <a:solidFill>
                <a:schemeClr val="bg1"/>
              </a:solidFill>
            </a:endParaRPr>
          </a:p>
        </p:txBody>
      </p:sp>
    </p:spTree>
    <p:extLst>
      <p:ext uri="{BB962C8B-B14F-4D97-AF65-F5344CB8AC3E}">
        <p14:creationId xmlns:p14="http://schemas.microsoft.com/office/powerpoint/2010/main" val="2809800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ctr"/>
            <a:r>
              <a:rPr lang="en-US" sz="4000" dirty="0" smtClean="0">
                <a:solidFill>
                  <a:schemeClr val="bg1"/>
                </a:solidFill>
              </a:rPr>
              <a:t>Ephesians 4 and 5</a:t>
            </a:r>
          </a:p>
        </p:txBody>
      </p:sp>
      <p:sp>
        <p:nvSpPr>
          <p:cNvPr id="7" name="TextBox 6"/>
          <p:cNvSpPr txBox="1"/>
          <p:nvPr/>
        </p:nvSpPr>
        <p:spPr>
          <a:xfrm>
            <a:off x="304800" y="914400"/>
            <a:ext cx="8610600" cy="2554545"/>
          </a:xfrm>
          <a:prstGeom prst="rect">
            <a:avLst/>
          </a:prstGeom>
          <a:noFill/>
        </p:spPr>
        <p:txBody>
          <a:bodyPr wrap="square" rtlCol="0">
            <a:spAutoFit/>
          </a:bodyPr>
          <a:lstStyle/>
          <a:p>
            <a:pPr algn="just"/>
            <a:r>
              <a:rPr lang="en-US" sz="3200" b="1" dirty="0" smtClean="0">
                <a:solidFill>
                  <a:schemeClr val="bg1"/>
                </a:solidFill>
              </a:rPr>
              <a:t>Ephesians 4:1-16 </a:t>
            </a:r>
            <a:r>
              <a:rPr lang="en-US" sz="3200" dirty="0" smtClean="0">
                <a:solidFill>
                  <a:schemeClr val="bg1"/>
                </a:solidFill>
              </a:rPr>
              <a:t>“How are we to live within the body of Christ?</a:t>
            </a:r>
          </a:p>
          <a:p>
            <a:pPr algn="just"/>
            <a:r>
              <a:rPr lang="en-US" sz="3200" i="1" dirty="0" smtClean="0">
                <a:solidFill>
                  <a:schemeClr val="bg1"/>
                </a:solidFill>
              </a:rPr>
              <a:t>We </a:t>
            </a:r>
            <a:r>
              <a:rPr lang="en-US" sz="3200" i="1" dirty="0">
                <a:solidFill>
                  <a:schemeClr val="bg1"/>
                </a:solidFill>
              </a:rPr>
              <a:t>are to be humble towards one another; seeking to build one another up by use of the spiritual gifts given us by the Holy Spirit.</a:t>
            </a:r>
            <a:endParaRPr lang="en-US" sz="3100" i="1" dirty="0">
              <a:solidFill>
                <a:schemeClr val="bg1"/>
              </a:solidFill>
            </a:endParaRPr>
          </a:p>
        </p:txBody>
      </p:sp>
      <p:sp>
        <p:nvSpPr>
          <p:cNvPr id="6" name="TextBox 5"/>
          <p:cNvSpPr txBox="1"/>
          <p:nvPr/>
        </p:nvSpPr>
        <p:spPr>
          <a:xfrm>
            <a:off x="304800" y="3617655"/>
            <a:ext cx="8610600" cy="2062103"/>
          </a:xfrm>
          <a:prstGeom prst="rect">
            <a:avLst/>
          </a:prstGeom>
          <a:noFill/>
        </p:spPr>
        <p:txBody>
          <a:bodyPr wrap="square" rtlCol="0">
            <a:spAutoFit/>
          </a:bodyPr>
          <a:lstStyle/>
          <a:p>
            <a:pPr algn="just"/>
            <a:r>
              <a:rPr lang="en-US" sz="3200" b="1" dirty="0" smtClean="0">
                <a:solidFill>
                  <a:schemeClr val="bg1"/>
                </a:solidFill>
              </a:rPr>
              <a:t>Ephesians 4:17-5:17 </a:t>
            </a:r>
            <a:r>
              <a:rPr lang="en-US" sz="3200" dirty="0" smtClean="0">
                <a:solidFill>
                  <a:schemeClr val="bg1"/>
                </a:solidFill>
              </a:rPr>
              <a:t>“Does how I live my life really matter?</a:t>
            </a:r>
          </a:p>
          <a:p>
            <a:pPr algn="ctr"/>
            <a:r>
              <a:rPr lang="en-US" sz="3200" i="1" dirty="0" smtClean="0">
                <a:solidFill>
                  <a:schemeClr val="bg1"/>
                </a:solidFill>
              </a:rPr>
              <a:t>YES – it has implications for you and for the church!</a:t>
            </a:r>
            <a:endParaRPr lang="en-US" sz="3100" i="1" dirty="0">
              <a:solidFill>
                <a:schemeClr val="bg1"/>
              </a:solidFill>
            </a:endParaRPr>
          </a:p>
        </p:txBody>
      </p:sp>
    </p:spTree>
    <p:extLst>
      <p:ext uri="{BB962C8B-B14F-4D97-AF65-F5344CB8AC3E}">
        <p14:creationId xmlns:p14="http://schemas.microsoft.com/office/powerpoint/2010/main" val="238819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750"/>
                                        <p:tgtEl>
                                          <p:spTgt spid="7">
                                            <p:txEl>
                                              <p:pRg st="0" end="0"/>
                                            </p:txEl>
                                          </p:spTgt>
                                        </p:tgtEl>
                                      </p:cBhvr>
                                    </p:animEffect>
                                  </p:childTnLst>
                                </p:cTn>
                              </p:par>
                            </p:childTnLst>
                          </p:cTn>
                        </p:par>
                        <p:par>
                          <p:cTn id="8" fill="hold">
                            <p:stCondLst>
                              <p:cond delay="475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475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4750"/>
                                        <p:tgtEl>
                                          <p:spTgt spid="6">
                                            <p:txEl>
                                              <p:pRg st="0" end="0"/>
                                            </p:txEl>
                                          </p:spTgt>
                                        </p:tgtEl>
                                      </p:cBhvr>
                                    </p:animEffect>
                                  </p:childTnLst>
                                </p:cTn>
                              </p:par>
                            </p:childTnLst>
                          </p:cTn>
                        </p:par>
                        <p:par>
                          <p:cTn id="17" fill="hold">
                            <p:stCondLst>
                              <p:cond delay="4750"/>
                            </p:stCondLst>
                            <p:childTnLst>
                              <p:par>
                                <p:cTn id="18" presetID="10" presetClass="entr" presetSubtype="0" fill="hold" grpId="0"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4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ctr"/>
            <a:r>
              <a:rPr lang="en-US" sz="4000" dirty="0" smtClean="0">
                <a:solidFill>
                  <a:schemeClr val="bg1"/>
                </a:solidFill>
              </a:rPr>
              <a:t>Ephesians 4 and 5</a:t>
            </a:r>
          </a:p>
        </p:txBody>
      </p:sp>
      <p:sp>
        <p:nvSpPr>
          <p:cNvPr id="7" name="TextBox 6"/>
          <p:cNvSpPr txBox="1"/>
          <p:nvPr/>
        </p:nvSpPr>
        <p:spPr>
          <a:xfrm>
            <a:off x="304800" y="914400"/>
            <a:ext cx="8610600" cy="2062103"/>
          </a:xfrm>
          <a:prstGeom prst="rect">
            <a:avLst/>
          </a:prstGeom>
          <a:noFill/>
        </p:spPr>
        <p:txBody>
          <a:bodyPr wrap="square" rtlCol="0">
            <a:spAutoFit/>
          </a:bodyPr>
          <a:lstStyle/>
          <a:p>
            <a:pPr algn="just"/>
            <a:r>
              <a:rPr lang="en-US" sz="3200" b="1" dirty="0" smtClean="0">
                <a:solidFill>
                  <a:schemeClr val="bg1"/>
                </a:solidFill>
              </a:rPr>
              <a:t>Ephesians 5:18-21 </a:t>
            </a:r>
            <a:r>
              <a:rPr lang="en-US" sz="3200" dirty="0" smtClean="0">
                <a:solidFill>
                  <a:schemeClr val="bg1"/>
                </a:solidFill>
              </a:rPr>
              <a:t>“How can I do any of the things expected of me in the Church?</a:t>
            </a:r>
          </a:p>
          <a:p>
            <a:pPr algn="ctr"/>
            <a:r>
              <a:rPr lang="en-US" sz="3200" i="1" dirty="0" smtClean="0">
                <a:solidFill>
                  <a:schemeClr val="bg1"/>
                </a:solidFill>
              </a:rPr>
              <a:t>Only by the Spirit of God; </a:t>
            </a:r>
          </a:p>
          <a:p>
            <a:pPr algn="ctr"/>
            <a:r>
              <a:rPr lang="en-US" sz="3200" i="1" dirty="0" smtClean="0">
                <a:solidFill>
                  <a:schemeClr val="bg1"/>
                </a:solidFill>
              </a:rPr>
              <a:t>being filled with the power of God’s Spirit</a:t>
            </a:r>
            <a:endParaRPr lang="en-US" sz="3100" i="1" dirty="0">
              <a:solidFill>
                <a:schemeClr val="bg1"/>
              </a:solidFill>
            </a:endParaRPr>
          </a:p>
        </p:txBody>
      </p:sp>
      <p:sp>
        <p:nvSpPr>
          <p:cNvPr id="6" name="TextBox 5"/>
          <p:cNvSpPr txBox="1"/>
          <p:nvPr/>
        </p:nvSpPr>
        <p:spPr>
          <a:xfrm>
            <a:off x="304800" y="3617655"/>
            <a:ext cx="8610600" cy="2554545"/>
          </a:xfrm>
          <a:prstGeom prst="rect">
            <a:avLst/>
          </a:prstGeom>
          <a:noFill/>
        </p:spPr>
        <p:txBody>
          <a:bodyPr wrap="square" rtlCol="0">
            <a:spAutoFit/>
          </a:bodyPr>
          <a:lstStyle/>
          <a:p>
            <a:pPr algn="just"/>
            <a:r>
              <a:rPr lang="en-US" sz="3200" b="1" dirty="0" smtClean="0">
                <a:solidFill>
                  <a:schemeClr val="bg1"/>
                </a:solidFill>
              </a:rPr>
              <a:t>Ephesians 5:22-6:9 </a:t>
            </a:r>
            <a:r>
              <a:rPr lang="en-US" sz="3200" dirty="0" smtClean="0">
                <a:solidFill>
                  <a:schemeClr val="bg1"/>
                </a:solidFill>
              </a:rPr>
              <a:t>“Where am I to see this working of the Spirit reveal my relationship with Christ?</a:t>
            </a:r>
          </a:p>
          <a:p>
            <a:pPr algn="just"/>
            <a:r>
              <a:rPr lang="en-US" sz="3200" i="1" dirty="0" smtClean="0">
                <a:solidFill>
                  <a:schemeClr val="bg1"/>
                </a:solidFill>
              </a:rPr>
              <a:t>Everywhere, but most especially in marriage, in family and in work relationships</a:t>
            </a:r>
            <a:endParaRPr lang="en-US" sz="3100" i="1" dirty="0">
              <a:solidFill>
                <a:schemeClr val="bg1"/>
              </a:solidFill>
            </a:endParaRPr>
          </a:p>
        </p:txBody>
      </p:sp>
    </p:spTree>
    <p:extLst>
      <p:ext uri="{BB962C8B-B14F-4D97-AF65-F5344CB8AC3E}">
        <p14:creationId xmlns:p14="http://schemas.microsoft.com/office/powerpoint/2010/main" val="143930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750"/>
                                        <p:tgtEl>
                                          <p:spTgt spid="7">
                                            <p:txEl>
                                              <p:pRg st="0" end="0"/>
                                            </p:txEl>
                                          </p:spTgt>
                                        </p:tgtEl>
                                      </p:cBhvr>
                                    </p:animEffect>
                                  </p:childTnLst>
                                </p:cTn>
                              </p:par>
                            </p:childTnLst>
                          </p:cTn>
                        </p:par>
                        <p:par>
                          <p:cTn id="8" fill="hold">
                            <p:stCondLst>
                              <p:cond delay="475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4750"/>
                                        <p:tgtEl>
                                          <p:spTgt spid="7">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4750"/>
                                        <p:tgtEl>
                                          <p:spTgt spid="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4750"/>
                                        <p:tgtEl>
                                          <p:spTgt spid="6">
                                            <p:txEl>
                                              <p:pRg st="0" end="0"/>
                                            </p:txEl>
                                          </p:spTgt>
                                        </p:tgtEl>
                                      </p:cBhvr>
                                    </p:animEffect>
                                  </p:childTnLst>
                                </p:cTn>
                              </p:par>
                            </p:childTnLst>
                          </p:cTn>
                        </p:par>
                        <p:par>
                          <p:cTn id="20" fill="hold">
                            <p:stCondLst>
                              <p:cond delay="4750"/>
                            </p:stCondLst>
                            <p:childTnLst>
                              <p:par>
                                <p:cTn id="21" presetID="10" presetClass="entr" presetSubtype="0" fill="hold" grpId="0"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fade">
                                      <p:cBhvr>
                                        <p:cTn id="23" dur="7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6"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5:27</a:t>
            </a:r>
          </a:p>
        </p:txBody>
      </p:sp>
      <p:sp>
        <p:nvSpPr>
          <p:cNvPr id="10" name="TextBox 9"/>
          <p:cNvSpPr txBox="1"/>
          <p:nvPr/>
        </p:nvSpPr>
        <p:spPr>
          <a:xfrm>
            <a:off x="304800" y="992624"/>
            <a:ext cx="8610600" cy="2800767"/>
          </a:xfrm>
          <a:prstGeom prst="rect">
            <a:avLst/>
          </a:prstGeom>
          <a:noFill/>
        </p:spPr>
        <p:txBody>
          <a:bodyPr wrap="square" rtlCol="0">
            <a:spAutoFit/>
          </a:bodyPr>
          <a:lstStyle/>
          <a:p>
            <a:pPr algn="just"/>
            <a:r>
              <a:rPr lang="en-US" sz="4400" i="1" dirty="0">
                <a:solidFill>
                  <a:schemeClr val="bg1"/>
                </a:solidFill>
              </a:rPr>
              <a:t>that [Christ] might present to Himself the church [glorious</a:t>
            </a:r>
            <a:r>
              <a:rPr lang="en-US" sz="4400" i="1" dirty="0" smtClean="0">
                <a:solidFill>
                  <a:schemeClr val="bg1"/>
                </a:solidFill>
              </a:rPr>
              <a:t>], </a:t>
            </a:r>
            <a:r>
              <a:rPr lang="en-US" sz="4400" i="1" dirty="0">
                <a:solidFill>
                  <a:schemeClr val="bg1"/>
                </a:solidFill>
              </a:rPr>
              <a:t>having no spot or wrinkle or any such thing; but that she would be holy and blameless.</a:t>
            </a:r>
            <a:r>
              <a:rPr lang="en-US" sz="4400" dirty="0">
                <a:solidFill>
                  <a:schemeClr val="bg1"/>
                </a:solidFill>
              </a:rPr>
              <a:t> </a:t>
            </a:r>
          </a:p>
        </p:txBody>
      </p:sp>
      <p:sp>
        <p:nvSpPr>
          <p:cNvPr id="6" name="TextBox 5"/>
          <p:cNvSpPr txBox="1"/>
          <p:nvPr/>
        </p:nvSpPr>
        <p:spPr>
          <a:xfrm>
            <a:off x="304800" y="3828633"/>
            <a:ext cx="8610600" cy="2554545"/>
          </a:xfrm>
          <a:prstGeom prst="rect">
            <a:avLst/>
          </a:prstGeom>
          <a:noFill/>
        </p:spPr>
        <p:txBody>
          <a:bodyPr wrap="square" rtlCol="0">
            <a:spAutoFit/>
          </a:bodyPr>
          <a:lstStyle/>
          <a:p>
            <a:pPr algn="just"/>
            <a:r>
              <a:rPr lang="en-US" sz="4000" i="1" dirty="0" smtClean="0">
                <a:solidFill>
                  <a:schemeClr val="bg1"/>
                </a:solidFill>
              </a:rPr>
              <a:t>Ephesians 1:4 …just </a:t>
            </a:r>
            <a:r>
              <a:rPr lang="en-US" sz="4000" i="1" dirty="0">
                <a:solidFill>
                  <a:schemeClr val="bg1"/>
                </a:solidFill>
              </a:rPr>
              <a:t>as He chose us in Him before the foundation of the world, that we would be holy and blameless before Him</a:t>
            </a:r>
            <a:r>
              <a:rPr lang="en-US" sz="4000" i="1"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401463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par>
                          <p:cTn id="8" fill="hold">
                            <p:stCondLst>
                              <p:cond delay="3000"/>
                            </p:stCondLst>
                            <p:childTnLst>
                              <p:par>
                                <p:cTn id="9" presetID="10" presetClass="entr" presetSubtype="0" fill="hold" grpId="0" nodeType="afterEffect">
                                  <p:stCondLst>
                                    <p:cond delay="57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84830"/>
          </a:xfrm>
          <a:prstGeom prst="rect">
            <a:avLst/>
          </a:prstGeom>
          <a:noFill/>
          <a:ln>
            <a:solidFill>
              <a:schemeClr val="tx2">
                <a:lumMod val="20000"/>
                <a:lumOff val="80000"/>
              </a:schemeClr>
            </a:solidFill>
          </a:ln>
        </p:spPr>
        <p:txBody>
          <a:bodyPr wrap="square" rtlCol="0">
            <a:spAutoFit/>
          </a:bodyPr>
          <a:lstStyle/>
          <a:p>
            <a:pPr algn="ctr"/>
            <a:r>
              <a:rPr lang="en-US" sz="4500" dirty="0" smtClean="0">
                <a:solidFill>
                  <a:schemeClr val="bg1"/>
                </a:solidFill>
              </a:rPr>
              <a:t>Basic Premise of Ephesians 5:22-6:9</a:t>
            </a:r>
          </a:p>
        </p:txBody>
      </p:sp>
      <p:sp>
        <p:nvSpPr>
          <p:cNvPr id="6" name="TextBox 5"/>
          <p:cNvSpPr txBox="1"/>
          <p:nvPr/>
        </p:nvSpPr>
        <p:spPr>
          <a:xfrm>
            <a:off x="304800" y="1295400"/>
            <a:ext cx="8610600" cy="3477875"/>
          </a:xfrm>
          <a:prstGeom prst="rect">
            <a:avLst/>
          </a:prstGeom>
          <a:noFill/>
        </p:spPr>
        <p:txBody>
          <a:bodyPr wrap="square" rtlCol="0">
            <a:spAutoFit/>
          </a:bodyPr>
          <a:lstStyle/>
          <a:p>
            <a:pPr algn="just"/>
            <a:r>
              <a:rPr lang="en-US" sz="4400" dirty="0" smtClean="0">
                <a:solidFill>
                  <a:schemeClr val="bg1"/>
                </a:solidFill>
              </a:rPr>
              <a:t>How </a:t>
            </a:r>
            <a:r>
              <a:rPr lang="en-US" sz="4400" dirty="0">
                <a:solidFill>
                  <a:schemeClr val="bg1"/>
                </a:solidFill>
              </a:rPr>
              <a:t>believers, in </a:t>
            </a:r>
            <a:r>
              <a:rPr lang="en-US" sz="4400" dirty="0" smtClean="0">
                <a:solidFill>
                  <a:schemeClr val="bg1"/>
                </a:solidFill>
              </a:rPr>
              <a:t>our various </a:t>
            </a:r>
            <a:r>
              <a:rPr lang="en-US" sz="4400" dirty="0">
                <a:solidFill>
                  <a:schemeClr val="bg1"/>
                </a:solidFill>
              </a:rPr>
              <a:t>personal relationships, are to model, display, communicate, accentuate and otherwise emphasize the importance of Christ in </a:t>
            </a:r>
            <a:r>
              <a:rPr lang="en-US" sz="4400" dirty="0" smtClean="0">
                <a:solidFill>
                  <a:schemeClr val="bg1"/>
                </a:solidFill>
              </a:rPr>
              <a:t>our lives.</a:t>
            </a:r>
            <a:endParaRPr lang="en-US" sz="4400" i="1" dirty="0">
              <a:solidFill>
                <a:schemeClr val="bg1"/>
              </a:solidFill>
            </a:endParaRPr>
          </a:p>
        </p:txBody>
      </p:sp>
    </p:spTree>
    <p:extLst>
      <p:ext uri="{BB962C8B-B14F-4D97-AF65-F5344CB8AC3E}">
        <p14:creationId xmlns:p14="http://schemas.microsoft.com/office/powerpoint/2010/main" val="74713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84830"/>
          </a:xfrm>
          <a:prstGeom prst="rect">
            <a:avLst/>
          </a:prstGeom>
          <a:noFill/>
          <a:ln>
            <a:solidFill>
              <a:schemeClr val="tx2">
                <a:lumMod val="20000"/>
                <a:lumOff val="80000"/>
              </a:schemeClr>
            </a:solidFill>
          </a:ln>
        </p:spPr>
        <p:txBody>
          <a:bodyPr wrap="square" rtlCol="0">
            <a:spAutoFit/>
          </a:bodyPr>
          <a:lstStyle/>
          <a:p>
            <a:pPr algn="ctr"/>
            <a:r>
              <a:rPr lang="en-US" sz="4500" dirty="0" smtClean="0">
                <a:solidFill>
                  <a:schemeClr val="bg1"/>
                </a:solidFill>
              </a:rPr>
              <a:t>What is a “Christian” Marriage?</a:t>
            </a:r>
          </a:p>
        </p:txBody>
      </p:sp>
      <p:sp>
        <p:nvSpPr>
          <p:cNvPr id="6" name="TextBox 5"/>
          <p:cNvSpPr txBox="1"/>
          <p:nvPr/>
        </p:nvSpPr>
        <p:spPr>
          <a:xfrm>
            <a:off x="304800" y="1295400"/>
            <a:ext cx="8610600" cy="3477875"/>
          </a:xfrm>
          <a:prstGeom prst="rect">
            <a:avLst/>
          </a:prstGeom>
          <a:noFill/>
        </p:spPr>
        <p:txBody>
          <a:bodyPr wrap="square" rtlCol="0">
            <a:spAutoFit/>
          </a:bodyPr>
          <a:lstStyle/>
          <a:p>
            <a:pPr algn="just"/>
            <a:r>
              <a:rPr lang="en-US" sz="4400" i="1" dirty="0">
                <a:solidFill>
                  <a:schemeClr val="bg1"/>
                </a:solidFill>
              </a:rPr>
              <a:t>M</a:t>
            </a:r>
            <a:r>
              <a:rPr lang="en-US" sz="4400" i="1" dirty="0" smtClean="0">
                <a:solidFill>
                  <a:schemeClr val="bg1"/>
                </a:solidFill>
              </a:rPr>
              <a:t>arriage </a:t>
            </a:r>
            <a:r>
              <a:rPr lang="en-US" sz="4400" i="1" dirty="0">
                <a:solidFill>
                  <a:schemeClr val="bg1"/>
                </a:solidFill>
              </a:rPr>
              <a:t>is a vehicle through which God’s glory is put on display, revealing the way that Christ interacts with His church and His church interacts with Him.</a:t>
            </a:r>
          </a:p>
        </p:txBody>
      </p:sp>
    </p:spTree>
    <p:extLst>
      <p:ext uri="{BB962C8B-B14F-4D97-AF65-F5344CB8AC3E}">
        <p14:creationId xmlns:p14="http://schemas.microsoft.com/office/powerpoint/2010/main" val="95732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Hebrews 13:4</a:t>
            </a:r>
          </a:p>
        </p:txBody>
      </p:sp>
      <p:sp>
        <p:nvSpPr>
          <p:cNvPr id="10" name="TextBox 9"/>
          <p:cNvSpPr txBox="1"/>
          <p:nvPr/>
        </p:nvSpPr>
        <p:spPr>
          <a:xfrm>
            <a:off x="304800" y="992624"/>
            <a:ext cx="8610600" cy="2800767"/>
          </a:xfrm>
          <a:prstGeom prst="rect">
            <a:avLst/>
          </a:prstGeom>
          <a:noFill/>
        </p:spPr>
        <p:txBody>
          <a:bodyPr wrap="square" rtlCol="0">
            <a:spAutoFit/>
          </a:bodyPr>
          <a:lstStyle/>
          <a:p>
            <a:pPr algn="just"/>
            <a:r>
              <a:rPr lang="en-US" sz="4400" i="1" dirty="0" smtClean="0">
                <a:solidFill>
                  <a:schemeClr val="bg1"/>
                </a:solidFill>
              </a:rPr>
              <a:t>Marriage </a:t>
            </a:r>
            <a:r>
              <a:rPr lang="en-US" sz="4400" i="1" dirty="0">
                <a:solidFill>
                  <a:schemeClr val="bg1"/>
                </a:solidFill>
              </a:rPr>
              <a:t>is to be held in honor among all, and the marriage bed is to be undefiled; for fornicators and adulterers God will judge</a:t>
            </a:r>
            <a:r>
              <a:rPr lang="en-US" sz="4400" i="1" dirty="0" smtClean="0">
                <a:solidFill>
                  <a:schemeClr val="bg1"/>
                </a:solidFill>
              </a:rPr>
              <a:t>.</a:t>
            </a:r>
            <a:endParaRPr lang="en-US" sz="4400" dirty="0">
              <a:solidFill>
                <a:schemeClr val="bg1"/>
              </a:solidFill>
            </a:endParaRPr>
          </a:p>
        </p:txBody>
      </p:sp>
    </p:spTree>
    <p:extLst>
      <p:ext uri="{BB962C8B-B14F-4D97-AF65-F5344CB8AC3E}">
        <p14:creationId xmlns:p14="http://schemas.microsoft.com/office/powerpoint/2010/main" val="160190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ctr"/>
            <a:r>
              <a:rPr lang="en-US" sz="4000" dirty="0" smtClean="0">
                <a:solidFill>
                  <a:schemeClr val="bg1"/>
                </a:solidFill>
              </a:rPr>
              <a:t>A Theme of the Letter to the Ephesians</a:t>
            </a:r>
          </a:p>
        </p:txBody>
      </p:sp>
      <p:sp>
        <p:nvSpPr>
          <p:cNvPr id="6" name="TextBox 5"/>
          <p:cNvSpPr txBox="1"/>
          <p:nvPr/>
        </p:nvSpPr>
        <p:spPr>
          <a:xfrm>
            <a:off x="304800" y="1295400"/>
            <a:ext cx="8610600" cy="2123658"/>
          </a:xfrm>
          <a:prstGeom prst="rect">
            <a:avLst/>
          </a:prstGeom>
          <a:noFill/>
        </p:spPr>
        <p:txBody>
          <a:bodyPr wrap="square" rtlCol="0">
            <a:spAutoFit/>
          </a:bodyPr>
          <a:lstStyle/>
          <a:p>
            <a:pPr algn="just"/>
            <a:r>
              <a:rPr lang="en-US" sz="4400" dirty="0">
                <a:solidFill>
                  <a:schemeClr val="bg1"/>
                </a:solidFill>
              </a:rPr>
              <a:t>T</a:t>
            </a:r>
            <a:r>
              <a:rPr lang="en-US" sz="4400" dirty="0" smtClean="0">
                <a:solidFill>
                  <a:schemeClr val="bg1"/>
                </a:solidFill>
              </a:rPr>
              <a:t>he </a:t>
            </a:r>
            <a:r>
              <a:rPr lang="en-US" sz="4400" dirty="0">
                <a:solidFill>
                  <a:schemeClr val="bg1"/>
                </a:solidFill>
              </a:rPr>
              <a:t>relationship between Christ and His church; and the church with Christ. </a:t>
            </a:r>
            <a:endParaRPr lang="en-US" sz="4400" i="1" dirty="0">
              <a:solidFill>
                <a:schemeClr val="bg1"/>
              </a:solidFill>
            </a:endParaRPr>
          </a:p>
        </p:txBody>
      </p:sp>
    </p:spTree>
    <p:extLst>
      <p:ext uri="{BB962C8B-B14F-4D97-AF65-F5344CB8AC3E}">
        <p14:creationId xmlns:p14="http://schemas.microsoft.com/office/powerpoint/2010/main" val="421784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algn="ctr"/>
            <a:r>
              <a:rPr lang="en-US" sz="4000" dirty="0" smtClean="0">
                <a:solidFill>
                  <a:schemeClr val="bg1"/>
                </a:solidFill>
              </a:rPr>
              <a:t>Ephesians 1</a:t>
            </a:r>
          </a:p>
          <a:p>
            <a:pPr algn="ctr"/>
            <a:r>
              <a:rPr lang="en-US" sz="4000" dirty="0" smtClean="0">
                <a:solidFill>
                  <a:schemeClr val="bg1"/>
                </a:solidFill>
              </a:rPr>
              <a:t>“every spiritual blessing…in Christ” </a:t>
            </a:r>
            <a:r>
              <a:rPr lang="en-US" sz="4000" baseline="30000" dirty="0" smtClean="0">
                <a:solidFill>
                  <a:schemeClr val="bg1"/>
                </a:solidFill>
              </a:rPr>
              <a:t>(1:3)</a:t>
            </a:r>
          </a:p>
        </p:txBody>
      </p:sp>
      <p:sp>
        <p:nvSpPr>
          <p:cNvPr id="7" name="TextBox 6"/>
          <p:cNvSpPr txBox="1"/>
          <p:nvPr/>
        </p:nvSpPr>
        <p:spPr>
          <a:xfrm>
            <a:off x="304800" y="1524000"/>
            <a:ext cx="8610600" cy="4524315"/>
          </a:xfrm>
          <a:prstGeom prst="rect">
            <a:avLst/>
          </a:prstGeom>
          <a:noFill/>
        </p:spPr>
        <p:txBody>
          <a:bodyPr wrap="square" rtlCol="0">
            <a:spAutoFit/>
          </a:bodyPr>
          <a:lstStyle/>
          <a:p>
            <a:pPr algn="just"/>
            <a:r>
              <a:rPr lang="en-US" sz="3200" dirty="0" smtClean="0">
                <a:solidFill>
                  <a:schemeClr val="bg1"/>
                </a:solidFill>
              </a:rPr>
              <a:t>These include:</a:t>
            </a:r>
          </a:p>
          <a:p>
            <a:pPr marL="457200" lvl="0" indent="-457200" algn="just">
              <a:buFont typeface="Wingdings" panose="05000000000000000000" pitchFamily="2" charset="2"/>
              <a:buChar char="§"/>
            </a:pPr>
            <a:r>
              <a:rPr lang="en-US" sz="3200" dirty="0">
                <a:solidFill>
                  <a:schemeClr val="bg1"/>
                </a:solidFill>
              </a:rPr>
              <a:t>Having been chosen by God to be “in Christ” before the foundation of the world resulting in our being made holy and blameless (</a:t>
            </a:r>
            <a:r>
              <a:rPr lang="en-US" sz="3200" dirty="0" smtClean="0">
                <a:solidFill>
                  <a:schemeClr val="bg1"/>
                </a:solidFill>
              </a:rPr>
              <a:t>1:3-4; see 5:27)</a:t>
            </a:r>
            <a:endParaRPr lang="en-US" sz="3200" dirty="0">
              <a:solidFill>
                <a:schemeClr val="bg1"/>
              </a:solidFill>
            </a:endParaRPr>
          </a:p>
          <a:p>
            <a:pPr marL="457200" lvl="0" indent="-457200" algn="just">
              <a:buFont typeface="Wingdings" panose="05000000000000000000" pitchFamily="2" charset="2"/>
              <a:buChar char="§"/>
            </a:pPr>
            <a:r>
              <a:rPr lang="en-US" sz="3200" dirty="0">
                <a:solidFill>
                  <a:schemeClr val="bg1"/>
                </a:solidFill>
              </a:rPr>
              <a:t>Having been redeemed by God; purchased from the slavery of sin by the blood of Christ shed on the cross; having the guilt of our sins forgiven in Christ (</a:t>
            </a:r>
            <a:r>
              <a:rPr lang="en-US" sz="3200" dirty="0" smtClean="0">
                <a:solidFill>
                  <a:schemeClr val="bg1"/>
                </a:solidFill>
              </a:rPr>
              <a:t>1:7; see 5:25)</a:t>
            </a:r>
            <a:endParaRPr lang="en-US" sz="3600" i="1" dirty="0">
              <a:solidFill>
                <a:schemeClr val="bg1"/>
              </a:solidFill>
            </a:endParaRPr>
          </a:p>
        </p:txBody>
      </p:sp>
    </p:spTree>
    <p:extLst>
      <p:ext uri="{BB962C8B-B14F-4D97-AF65-F5344CB8AC3E}">
        <p14:creationId xmlns:p14="http://schemas.microsoft.com/office/powerpoint/2010/main" val="267019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475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4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1323439"/>
          </a:xfrm>
          <a:prstGeom prst="rect">
            <a:avLst/>
          </a:prstGeom>
          <a:noFill/>
          <a:ln>
            <a:solidFill>
              <a:schemeClr val="tx2">
                <a:lumMod val="20000"/>
                <a:lumOff val="80000"/>
              </a:schemeClr>
            </a:solidFill>
          </a:ln>
        </p:spPr>
        <p:txBody>
          <a:bodyPr wrap="square" rtlCol="0">
            <a:spAutoFit/>
          </a:bodyPr>
          <a:lstStyle/>
          <a:p>
            <a:pPr algn="ctr"/>
            <a:r>
              <a:rPr lang="en-US" sz="4000" dirty="0" smtClean="0">
                <a:solidFill>
                  <a:schemeClr val="bg1"/>
                </a:solidFill>
              </a:rPr>
              <a:t>Ephesians 1</a:t>
            </a:r>
          </a:p>
          <a:p>
            <a:pPr algn="ctr"/>
            <a:r>
              <a:rPr lang="en-US" sz="4000" dirty="0" smtClean="0">
                <a:solidFill>
                  <a:schemeClr val="bg1"/>
                </a:solidFill>
              </a:rPr>
              <a:t>“every spiritual blessing…in Christ” </a:t>
            </a:r>
            <a:r>
              <a:rPr lang="en-US" sz="4000" baseline="30000" dirty="0" smtClean="0">
                <a:solidFill>
                  <a:schemeClr val="bg1"/>
                </a:solidFill>
              </a:rPr>
              <a:t>(1:3)</a:t>
            </a:r>
          </a:p>
        </p:txBody>
      </p:sp>
      <p:sp>
        <p:nvSpPr>
          <p:cNvPr id="7" name="TextBox 6"/>
          <p:cNvSpPr txBox="1"/>
          <p:nvPr/>
        </p:nvSpPr>
        <p:spPr>
          <a:xfrm>
            <a:off x="304800" y="1524000"/>
            <a:ext cx="8610600" cy="5078313"/>
          </a:xfrm>
          <a:prstGeom prst="rect">
            <a:avLst/>
          </a:prstGeom>
          <a:noFill/>
        </p:spPr>
        <p:txBody>
          <a:bodyPr wrap="square" rtlCol="0">
            <a:spAutoFit/>
          </a:bodyPr>
          <a:lstStyle/>
          <a:p>
            <a:pPr algn="just"/>
            <a:r>
              <a:rPr lang="en-US" sz="3200" dirty="0" smtClean="0">
                <a:solidFill>
                  <a:schemeClr val="bg1"/>
                </a:solidFill>
              </a:rPr>
              <a:t>These include:</a:t>
            </a:r>
          </a:p>
          <a:p>
            <a:pPr marL="457200" lvl="0" indent="-457200" algn="just">
              <a:buFont typeface="Wingdings" panose="05000000000000000000" pitchFamily="2" charset="2"/>
              <a:buChar char="§"/>
            </a:pPr>
            <a:r>
              <a:rPr lang="en-US" sz="3200" dirty="0" smtClean="0">
                <a:solidFill>
                  <a:schemeClr val="bg1"/>
                </a:solidFill>
              </a:rPr>
              <a:t>Having </a:t>
            </a:r>
            <a:r>
              <a:rPr lang="en-US" sz="3200" dirty="0">
                <a:solidFill>
                  <a:schemeClr val="bg1"/>
                </a:solidFill>
              </a:rPr>
              <a:t>God reveal to us the mystery of His will; which is the summing up of all things in Christ (1:9-10; see </a:t>
            </a:r>
            <a:r>
              <a:rPr lang="en-US" sz="3200" dirty="0" smtClean="0">
                <a:solidFill>
                  <a:schemeClr val="bg1"/>
                </a:solidFill>
              </a:rPr>
              <a:t>5:32)</a:t>
            </a:r>
            <a:endParaRPr lang="en-US" sz="3200" dirty="0">
              <a:solidFill>
                <a:schemeClr val="bg1"/>
              </a:solidFill>
            </a:endParaRPr>
          </a:p>
          <a:p>
            <a:pPr marL="457200" lvl="0" indent="-457200" algn="just">
              <a:buFont typeface="Wingdings" panose="05000000000000000000" pitchFamily="2" charset="2"/>
              <a:buChar char="§"/>
            </a:pPr>
            <a:r>
              <a:rPr lang="en-US" sz="3200" dirty="0">
                <a:solidFill>
                  <a:schemeClr val="bg1"/>
                </a:solidFill>
              </a:rPr>
              <a:t>Having been sealed with the Holy Spirit by God as our </a:t>
            </a:r>
            <a:r>
              <a:rPr lang="en-US" sz="3200" i="1" dirty="0">
                <a:solidFill>
                  <a:schemeClr val="bg1"/>
                </a:solidFill>
              </a:rPr>
              <a:t>“pledge”</a:t>
            </a:r>
            <a:r>
              <a:rPr lang="en-US" sz="3200" dirty="0">
                <a:solidFill>
                  <a:schemeClr val="bg1"/>
                </a:solidFill>
              </a:rPr>
              <a:t> or guarantee that we are positively included in this summing up of all things in Christ, </a:t>
            </a:r>
            <a:r>
              <a:rPr lang="en-US" sz="3200" i="1" dirty="0">
                <a:solidFill>
                  <a:schemeClr val="bg1"/>
                </a:solidFill>
              </a:rPr>
              <a:t>“to the praise of His glory”</a:t>
            </a:r>
            <a:r>
              <a:rPr lang="en-US" sz="3200" dirty="0">
                <a:solidFill>
                  <a:schemeClr val="bg1"/>
                </a:solidFill>
              </a:rPr>
              <a:t> (1:14; see </a:t>
            </a:r>
            <a:r>
              <a:rPr lang="en-US" sz="3200" dirty="0" smtClean="0">
                <a:solidFill>
                  <a:schemeClr val="bg1"/>
                </a:solidFill>
              </a:rPr>
              <a:t>5:27). </a:t>
            </a:r>
            <a:endParaRPr lang="en-US" sz="3200" dirty="0">
              <a:solidFill>
                <a:schemeClr val="bg1"/>
              </a:solidFill>
            </a:endParaRPr>
          </a:p>
          <a:p>
            <a:pPr algn="just"/>
            <a:endParaRPr lang="en-US" sz="3600" i="1" dirty="0">
              <a:solidFill>
                <a:schemeClr val="bg1"/>
              </a:solidFill>
            </a:endParaRPr>
          </a:p>
        </p:txBody>
      </p:sp>
    </p:spTree>
    <p:extLst>
      <p:ext uri="{BB962C8B-B14F-4D97-AF65-F5344CB8AC3E}">
        <p14:creationId xmlns:p14="http://schemas.microsoft.com/office/powerpoint/2010/main" val="294465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475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xEl>
                                              <p:pRg st="2" end="2"/>
                                            </p:txEl>
                                          </p:spTgt>
                                        </p:tgtEl>
                                        <p:attrNameLst>
                                          <p:attrName>style.visibility</p:attrName>
                                        </p:attrNameLst>
                                      </p:cBhvr>
                                      <p:to>
                                        <p:strVal val="visible"/>
                                      </p:to>
                                    </p:set>
                                    <p:animEffect transition="in" filter="fade">
                                      <p:cBhvr>
                                        <p:cTn id="16" dur="4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84830"/>
          </a:xfrm>
          <a:prstGeom prst="rect">
            <a:avLst/>
          </a:prstGeom>
          <a:noFill/>
          <a:ln>
            <a:solidFill>
              <a:schemeClr val="tx2">
                <a:lumMod val="20000"/>
                <a:lumOff val="80000"/>
              </a:schemeClr>
            </a:solidFill>
          </a:ln>
        </p:spPr>
        <p:txBody>
          <a:bodyPr wrap="square" rtlCol="0">
            <a:spAutoFit/>
          </a:bodyPr>
          <a:lstStyle/>
          <a:p>
            <a:pPr algn="ctr"/>
            <a:r>
              <a:rPr lang="en-US" sz="4500" dirty="0" smtClean="0">
                <a:solidFill>
                  <a:schemeClr val="bg1"/>
                </a:solidFill>
              </a:rPr>
              <a:t>Ephesians 1:18-21</a:t>
            </a:r>
          </a:p>
        </p:txBody>
      </p:sp>
      <p:sp>
        <p:nvSpPr>
          <p:cNvPr id="6" name="TextBox 5"/>
          <p:cNvSpPr txBox="1"/>
          <p:nvPr/>
        </p:nvSpPr>
        <p:spPr>
          <a:xfrm>
            <a:off x="304800" y="914400"/>
            <a:ext cx="8610600" cy="5632311"/>
          </a:xfrm>
          <a:prstGeom prst="rect">
            <a:avLst/>
          </a:prstGeom>
          <a:noFill/>
        </p:spPr>
        <p:txBody>
          <a:bodyPr wrap="square" rtlCol="0">
            <a:spAutoFit/>
          </a:bodyPr>
          <a:lstStyle/>
          <a:p>
            <a:pPr algn="just"/>
            <a:r>
              <a:rPr lang="en-US" sz="3000" i="1" dirty="0">
                <a:solidFill>
                  <a:schemeClr val="bg1"/>
                </a:solidFill>
              </a:rPr>
              <a:t>18 I pray that the eyes of your heart may be enlightened, so that you will know what is the hope of His calling, what are the riches of the glory of His inheritance in the saints, 19 and what is the surpassing greatness of His power toward us who believe. These are in accordance with the working of the strength of His might 20 which He brought about in Christ, when He raised Him from the dead and seated Him at His right hand in the heavenly places, 21 far above all rule and authority and power and dominion, and every name that is named, not only in this age but also in the one to come. </a:t>
            </a:r>
            <a:endParaRPr lang="en-US" sz="3000" dirty="0">
              <a:solidFill>
                <a:schemeClr val="bg1"/>
              </a:solidFill>
            </a:endParaRPr>
          </a:p>
        </p:txBody>
      </p:sp>
      <p:cxnSp>
        <p:nvCxnSpPr>
          <p:cNvPr id="3" name="Straight Connector 2"/>
          <p:cNvCxnSpPr/>
          <p:nvPr/>
        </p:nvCxnSpPr>
        <p:spPr>
          <a:xfrm>
            <a:off x="7010400" y="1905000"/>
            <a:ext cx="1828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81000" y="2362200"/>
            <a:ext cx="1676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38600" y="2362200"/>
            <a:ext cx="4800600"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09832" y="2819400"/>
            <a:ext cx="3628768" cy="0"/>
          </a:xfrm>
          <a:prstGeom prst="line">
            <a:avLst/>
          </a:prstGeom>
          <a:ln w="28575">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29400" y="2819400"/>
            <a:ext cx="2209800"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09832" y="3276600"/>
            <a:ext cx="3628768" cy="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180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16623</TotalTime>
  <Words>1238</Words>
  <Application>Microsoft Office PowerPoint</Application>
  <PresentationFormat>On-screen Show (4:3)</PresentationFormat>
  <Paragraphs>79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573</cp:revision>
  <dcterms:created xsi:type="dcterms:W3CDTF">2013-08-08T16:28:40Z</dcterms:created>
  <dcterms:modified xsi:type="dcterms:W3CDTF">2016-10-23T12:13:22Z</dcterms:modified>
</cp:coreProperties>
</file>